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Default Extension="jpg" ContentType="image/jpg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Default Extension="png" ContentType="image/png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</p:sldIdLst>
  <p:sldSz cx="7772401" cy="10693400"/>
  <p:notesSz cx="7772401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  <a:r>
              <a:rPr dirty="0"/>
              <a:t>/40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  <a:r>
              <a:rPr dirty="0"/>
              <a:t>/40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  <a:r>
              <a:rPr dirty="0"/>
              <a:t>/40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  <a:r>
              <a:rPr dirty="0"/>
              <a:t>/40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  <a:r>
              <a:rPr dirty="0"/>
              <a:t>/40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78610" y="3281298"/>
            <a:ext cx="4615179" cy="1092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815969" y="9891497"/>
            <a:ext cx="358139" cy="180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  <a:r>
              <a:rPr dirty="0"/>
              <a:t>/40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tec.gov.in/pdf/M2M/M2M%20Enablement%20in%20ITS.pdf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garc.co.in/" TargetMode="External"/><Relationship Id="rId3" Type="http://schemas.openxmlformats.org/officeDocument/2006/relationships/hyperlink" Target="https://www.indiamart.com/company/864015/" TargetMode="Externa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2140" y="837567"/>
            <a:ext cx="5185410" cy="528764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algn="ctr" marL="1336675" marR="1424940">
              <a:lnSpc>
                <a:spcPts val="1300"/>
              </a:lnSpc>
              <a:spcBef>
                <a:spcPts val="185"/>
              </a:spcBef>
            </a:pPr>
            <a:r>
              <a:rPr dirty="0" sz="1100" spc="15" b="1">
                <a:latin typeface="Times New Roman"/>
                <a:cs typeface="Times New Roman"/>
              </a:rPr>
              <a:t>Amendment </a:t>
            </a:r>
            <a:r>
              <a:rPr dirty="0" sz="1100" spc="10" b="1">
                <a:latin typeface="Times New Roman"/>
                <a:cs typeface="Times New Roman"/>
              </a:rPr>
              <a:t>No. 2 </a:t>
            </a:r>
            <a:r>
              <a:rPr dirty="0" sz="1100" spc="5" b="1">
                <a:latin typeface="Times New Roman"/>
                <a:cs typeface="Times New Roman"/>
              </a:rPr>
              <a:t>(5</a:t>
            </a:r>
            <a:r>
              <a:rPr dirty="0" baseline="29629" sz="1125" spc="7" b="1">
                <a:latin typeface="Times New Roman"/>
                <a:cs typeface="Times New Roman"/>
              </a:rPr>
              <a:t>th </a:t>
            </a:r>
            <a:r>
              <a:rPr dirty="0" sz="1100" spc="10" b="1">
                <a:latin typeface="Times New Roman"/>
                <a:cs typeface="Times New Roman"/>
              </a:rPr>
              <a:t>December 2018)  </a:t>
            </a:r>
            <a:r>
              <a:rPr dirty="0" sz="1100" spc="15" b="1">
                <a:latin typeface="Times New Roman"/>
                <a:cs typeface="Times New Roman"/>
              </a:rPr>
              <a:t>To</a:t>
            </a:r>
            <a:endParaRPr sz="1100">
              <a:latin typeface="Times New Roman"/>
              <a:cs typeface="Times New Roman"/>
            </a:endParaRPr>
          </a:p>
          <a:p>
            <a:pPr algn="ctr" marR="89535">
              <a:lnSpc>
                <a:spcPts val="1250"/>
              </a:lnSpc>
            </a:pPr>
            <a:r>
              <a:rPr dirty="0" sz="1100" spc="5" b="1">
                <a:latin typeface="Times New Roman"/>
                <a:cs typeface="Times New Roman"/>
              </a:rPr>
              <a:t>AIS-140: </a:t>
            </a:r>
            <a:r>
              <a:rPr dirty="0" sz="1100" spc="10" b="1">
                <a:latin typeface="Times New Roman"/>
                <a:cs typeface="Times New Roman"/>
              </a:rPr>
              <a:t>Intelligent Transportation </a:t>
            </a:r>
            <a:r>
              <a:rPr dirty="0" sz="1100" spc="15" b="1">
                <a:latin typeface="Times New Roman"/>
                <a:cs typeface="Times New Roman"/>
              </a:rPr>
              <a:t>Systems </a:t>
            </a:r>
            <a:r>
              <a:rPr dirty="0" sz="1100" spc="10" b="1">
                <a:latin typeface="Times New Roman"/>
                <a:cs typeface="Times New Roman"/>
              </a:rPr>
              <a:t>(ITS) </a:t>
            </a:r>
            <a:r>
              <a:rPr dirty="0" sz="1100" spc="5" b="1">
                <a:latin typeface="Times New Roman"/>
                <a:cs typeface="Times New Roman"/>
              </a:rPr>
              <a:t>- </a:t>
            </a:r>
            <a:r>
              <a:rPr dirty="0" sz="1100" spc="10" b="1">
                <a:latin typeface="Times New Roman"/>
                <a:cs typeface="Times New Roman"/>
              </a:rPr>
              <a:t>Requirements </a:t>
            </a:r>
            <a:r>
              <a:rPr dirty="0" sz="1100" spc="5" b="1">
                <a:latin typeface="Times New Roman"/>
                <a:cs typeface="Times New Roman"/>
              </a:rPr>
              <a:t>for</a:t>
            </a:r>
            <a:r>
              <a:rPr dirty="0" sz="1100" spc="15" b="1">
                <a:latin typeface="Times New Roman"/>
                <a:cs typeface="Times New Roman"/>
              </a:rPr>
              <a:t> </a:t>
            </a:r>
            <a:r>
              <a:rPr dirty="0" sz="1100" spc="5" b="1">
                <a:latin typeface="Times New Roman"/>
                <a:cs typeface="Times New Roman"/>
              </a:rPr>
              <a:t>Public</a:t>
            </a:r>
            <a:endParaRPr sz="1100">
              <a:latin typeface="Times New Roman"/>
              <a:cs typeface="Times New Roman"/>
            </a:endParaRPr>
          </a:p>
          <a:p>
            <a:pPr algn="ctr" marR="88900">
              <a:lnSpc>
                <a:spcPts val="1310"/>
              </a:lnSpc>
            </a:pPr>
            <a:r>
              <a:rPr dirty="0" sz="1100" spc="10" b="1">
                <a:latin typeface="Times New Roman"/>
                <a:cs typeface="Times New Roman"/>
              </a:rPr>
              <a:t>Transport Vehicle</a:t>
            </a:r>
            <a:r>
              <a:rPr dirty="0" sz="1100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Operation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Times New Roman"/>
              <a:cs typeface="Times New Roman"/>
            </a:endParaRPr>
          </a:p>
          <a:p>
            <a:pPr marL="350520" indent="-337820">
              <a:lnSpc>
                <a:spcPct val="100000"/>
              </a:lnSpc>
              <a:buAutoNum type="arabicPeriod"/>
              <a:tabLst>
                <a:tab pos="350520" algn="l"/>
                <a:tab pos="351155" algn="l"/>
              </a:tabLst>
            </a:pPr>
            <a:r>
              <a:rPr dirty="0" sz="1100" spc="5" b="1">
                <a:latin typeface="Times New Roman"/>
                <a:cs typeface="Times New Roman"/>
              </a:rPr>
              <a:t>Page 3, </a:t>
            </a:r>
            <a:r>
              <a:rPr dirty="0" sz="1100" spc="10" b="1">
                <a:latin typeface="Times New Roman"/>
                <a:cs typeface="Times New Roman"/>
              </a:rPr>
              <a:t>Clause </a:t>
            </a:r>
            <a:r>
              <a:rPr dirty="0" sz="1100" spc="20" b="1">
                <a:latin typeface="Times New Roman"/>
                <a:cs typeface="Times New Roman"/>
              </a:rPr>
              <a:t>No</a:t>
            </a:r>
            <a:r>
              <a:rPr dirty="0" sz="1100" b="1">
                <a:latin typeface="Times New Roman"/>
                <a:cs typeface="Times New Roman"/>
              </a:rPr>
              <a:t> </a:t>
            </a:r>
            <a:r>
              <a:rPr dirty="0" sz="1100" spc="5" b="1">
                <a:latin typeface="Times New Roman"/>
                <a:cs typeface="Times New Roman"/>
              </a:rPr>
              <a:t>2.2.1,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100">
              <a:latin typeface="Times New Roman"/>
              <a:cs typeface="Times New Roman"/>
            </a:endParaRPr>
          </a:p>
          <a:p>
            <a:pPr algn="just" marL="350520">
              <a:lnSpc>
                <a:spcPct val="100000"/>
              </a:lnSpc>
            </a:pPr>
            <a:r>
              <a:rPr dirty="0" sz="1100" spc="5">
                <a:latin typeface="Times New Roman"/>
                <a:cs typeface="Times New Roman"/>
              </a:rPr>
              <a:t>Substitute following text for existing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text: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350520" marR="5080">
              <a:lnSpc>
                <a:spcPct val="98500"/>
              </a:lnSpc>
            </a:pPr>
            <a:r>
              <a:rPr dirty="0" sz="1100" spc="5" b="1">
                <a:latin typeface="Times New Roman"/>
                <a:cs typeface="Times New Roman"/>
              </a:rPr>
              <a:t>Device </a:t>
            </a:r>
            <a:r>
              <a:rPr dirty="0" sz="1100" spc="10" b="1">
                <a:latin typeface="Times New Roman"/>
                <a:cs typeface="Times New Roman"/>
              </a:rPr>
              <a:t>Approval</a:t>
            </a:r>
            <a:r>
              <a:rPr dirty="0" sz="1100" spc="10">
                <a:latin typeface="Times New Roman"/>
                <a:cs typeface="Times New Roman"/>
              </a:rPr>
              <a:t>: </a:t>
            </a:r>
            <a:r>
              <a:rPr dirty="0" sz="1100" spc="5">
                <a:latin typeface="Times New Roman"/>
                <a:cs typeface="Times New Roman"/>
              </a:rPr>
              <a:t>Approval </a:t>
            </a:r>
            <a:r>
              <a:rPr dirty="0" sz="1100" spc="10">
                <a:latin typeface="Times New Roman"/>
                <a:cs typeface="Times New Roman"/>
              </a:rPr>
              <a:t>provided </a:t>
            </a:r>
            <a:r>
              <a:rPr dirty="0" sz="1100" spc="5">
                <a:latin typeface="Times New Roman"/>
                <a:cs typeface="Times New Roman"/>
              </a:rPr>
              <a:t>at </a:t>
            </a:r>
            <a:r>
              <a:rPr dirty="0" sz="1100" spc="10">
                <a:latin typeface="Times New Roman"/>
                <a:cs typeface="Times New Roman"/>
              </a:rPr>
              <a:t>Device level for compliance </a:t>
            </a:r>
            <a:r>
              <a:rPr dirty="0" sz="1100" spc="5">
                <a:latin typeface="Times New Roman"/>
                <a:cs typeface="Times New Roman"/>
              </a:rPr>
              <a:t>to </a:t>
            </a:r>
            <a:r>
              <a:rPr dirty="0" sz="1100" spc="10">
                <a:latin typeface="Times New Roman"/>
                <a:cs typeface="Times New Roman"/>
              </a:rPr>
              <a:t>this  </a:t>
            </a:r>
            <a:r>
              <a:rPr dirty="0" sz="1100" spc="5">
                <a:latin typeface="Times New Roman"/>
                <a:cs typeface="Times New Roman"/>
              </a:rPr>
              <a:t>standard.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These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approved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devices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can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be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fitted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/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retro-fitted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by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manufacturer/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dealer/  </a:t>
            </a:r>
            <a:r>
              <a:rPr dirty="0" sz="1100" spc="5">
                <a:latin typeface="Times New Roman"/>
                <a:cs typeface="Times New Roman"/>
              </a:rPr>
              <a:t>permit holder/system integrator </a:t>
            </a:r>
            <a:r>
              <a:rPr dirty="0" sz="1100" spc="10">
                <a:latin typeface="Times New Roman"/>
                <a:cs typeface="Times New Roman"/>
              </a:rPr>
              <a:t>in any </a:t>
            </a:r>
            <a:r>
              <a:rPr dirty="0" sz="1100" spc="5">
                <a:latin typeface="Times New Roman"/>
                <a:cs typeface="Times New Roman"/>
              </a:rPr>
              <a:t>vehicle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model </a:t>
            </a:r>
            <a:r>
              <a:rPr dirty="0" sz="1100" spc="5">
                <a:latin typeface="Times New Roman"/>
                <a:cs typeface="Times New Roman"/>
              </a:rPr>
              <a:t>provided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it shall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meet  </a:t>
            </a:r>
            <a:r>
              <a:rPr dirty="0" sz="1100" spc="5">
                <a:latin typeface="Times New Roman"/>
                <a:cs typeface="Times New Roman"/>
              </a:rPr>
              <a:t>installation requirements </a:t>
            </a:r>
            <a:r>
              <a:rPr dirty="0" sz="1100" spc="10">
                <a:latin typeface="Times New Roman"/>
                <a:cs typeface="Times New Roman"/>
              </a:rPr>
              <a:t>as mentioned </a:t>
            </a:r>
            <a:r>
              <a:rPr dirty="0" sz="1100" spc="5">
                <a:latin typeface="Times New Roman"/>
                <a:cs typeface="Times New Roman"/>
              </a:rPr>
              <a:t>in </a:t>
            </a:r>
            <a:r>
              <a:rPr dirty="0" sz="1100" spc="10">
                <a:latin typeface="Times New Roman"/>
                <a:cs typeface="Times New Roman"/>
              </a:rPr>
              <a:t>Clause No. 5 </a:t>
            </a:r>
            <a:r>
              <a:rPr dirty="0" sz="1100" spc="5">
                <a:latin typeface="Times New Roman"/>
                <a:cs typeface="Times New Roman"/>
              </a:rPr>
              <a:t>of </a:t>
            </a:r>
            <a:r>
              <a:rPr dirty="0" sz="1100" spc="10">
                <a:latin typeface="Times New Roman"/>
                <a:cs typeface="Times New Roman"/>
              </a:rPr>
              <a:t>this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standard.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350520" indent="-337820">
              <a:lnSpc>
                <a:spcPct val="100000"/>
              </a:lnSpc>
              <a:buAutoNum type="arabicPeriod" startAt="2"/>
              <a:tabLst>
                <a:tab pos="350520" algn="l"/>
                <a:tab pos="351155" algn="l"/>
              </a:tabLst>
            </a:pPr>
            <a:r>
              <a:rPr dirty="0" sz="1100" spc="5" b="1">
                <a:latin typeface="Times New Roman"/>
                <a:cs typeface="Times New Roman"/>
              </a:rPr>
              <a:t>Page </a:t>
            </a:r>
            <a:r>
              <a:rPr dirty="0" sz="1100" spc="10" b="1">
                <a:latin typeface="Times New Roman"/>
                <a:cs typeface="Times New Roman"/>
              </a:rPr>
              <a:t>4 </a:t>
            </a:r>
            <a:r>
              <a:rPr dirty="0" sz="1100" spc="5" b="1">
                <a:latin typeface="Times New Roman"/>
                <a:cs typeface="Times New Roman"/>
              </a:rPr>
              <a:t>, First</a:t>
            </a:r>
            <a:r>
              <a:rPr dirty="0" sz="1100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paragraph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eriod" startAt="2"/>
            </a:pPr>
            <a:endParaRPr sz="1100">
              <a:latin typeface="Times New Roman"/>
              <a:cs typeface="Times New Roman"/>
            </a:endParaRPr>
          </a:p>
          <a:p>
            <a:pPr marL="350520">
              <a:lnSpc>
                <a:spcPct val="100000"/>
              </a:lnSpc>
            </a:pPr>
            <a:r>
              <a:rPr dirty="0" sz="1100" spc="5">
                <a:latin typeface="Times New Roman"/>
                <a:cs typeface="Times New Roman"/>
              </a:rPr>
              <a:t>Substitute following text for existing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text: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350520" marR="6985">
              <a:lnSpc>
                <a:spcPct val="98300"/>
              </a:lnSpc>
            </a:pPr>
            <a:r>
              <a:rPr dirty="0" sz="1100" spc="10">
                <a:latin typeface="Times New Roman"/>
                <a:cs typeface="Times New Roman"/>
              </a:rPr>
              <a:t>Table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below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(Table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4A)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contains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the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listing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of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fields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that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the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vehicle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tracking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devices  would be required </a:t>
            </a:r>
            <a:r>
              <a:rPr dirty="0" sz="1100" spc="5">
                <a:latin typeface="Times New Roman"/>
                <a:cs typeface="Times New Roman"/>
              </a:rPr>
              <a:t>to </a:t>
            </a:r>
            <a:r>
              <a:rPr dirty="0" sz="1100" spc="10">
                <a:latin typeface="Times New Roman"/>
                <a:cs typeface="Times New Roman"/>
              </a:rPr>
              <a:t>send to the Backend Control Centre. </a:t>
            </a:r>
            <a:r>
              <a:rPr dirty="0" sz="1100" spc="15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first </a:t>
            </a:r>
            <a:r>
              <a:rPr dirty="0" sz="1100" spc="10">
                <a:latin typeface="Times New Roman"/>
                <a:cs typeface="Times New Roman"/>
              </a:rPr>
              <a:t>3 fields (Start  character, Header </a:t>
            </a:r>
            <a:r>
              <a:rPr dirty="0" sz="1100" spc="5">
                <a:latin typeface="Times New Roman"/>
                <a:cs typeface="Times New Roman"/>
              </a:rPr>
              <a:t>for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5">
                <a:latin typeface="Times New Roman"/>
                <a:cs typeface="Times New Roman"/>
              </a:rPr>
              <a:t>with </a:t>
            </a:r>
            <a:r>
              <a:rPr dirty="0" sz="1100" spc="10">
                <a:latin typeface="Times New Roman"/>
                <a:cs typeface="Times New Roman"/>
              </a:rPr>
              <a:t>Emergency </a:t>
            </a:r>
            <a:r>
              <a:rPr dirty="0" sz="1100" spc="5">
                <a:latin typeface="Times New Roman"/>
                <a:cs typeface="Times New Roman"/>
              </a:rPr>
              <a:t>Buttons </a:t>
            </a:r>
            <a:r>
              <a:rPr dirty="0" sz="1100" spc="10">
                <a:latin typeface="Times New Roman"/>
                <a:cs typeface="Times New Roman"/>
              </a:rPr>
              <a:t>and </a:t>
            </a:r>
            <a:r>
              <a:rPr dirty="0" sz="1100" spc="15">
                <a:latin typeface="Times New Roman"/>
                <a:cs typeface="Times New Roman"/>
              </a:rPr>
              <a:t>Vendor </a:t>
            </a:r>
            <a:r>
              <a:rPr dirty="0" sz="1100" spc="10">
                <a:latin typeface="Times New Roman"/>
                <a:cs typeface="Times New Roman"/>
              </a:rPr>
              <a:t>ID, </a:t>
            </a:r>
            <a:r>
              <a:rPr dirty="0" sz="1100" spc="15">
                <a:latin typeface="Times New Roman"/>
                <a:cs typeface="Times New Roman"/>
              </a:rPr>
              <a:t>who </a:t>
            </a:r>
            <a:r>
              <a:rPr dirty="0" sz="1100" spc="5">
                <a:latin typeface="Times New Roman"/>
                <a:cs typeface="Times New Roman"/>
              </a:rPr>
              <a:t>has  supplied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device) </a:t>
            </a:r>
            <a:r>
              <a:rPr dirty="0" sz="1100" spc="10">
                <a:latin typeface="Times New Roman"/>
                <a:cs typeface="Times New Roman"/>
              </a:rPr>
              <a:t>must be </a:t>
            </a:r>
            <a:r>
              <a:rPr dirty="0" sz="1100" spc="5">
                <a:latin typeface="Times New Roman"/>
                <a:cs typeface="Times New Roman"/>
              </a:rPr>
              <a:t>fixed </a:t>
            </a:r>
            <a:r>
              <a:rPr dirty="0" sz="1100" spc="10">
                <a:latin typeface="Times New Roman"/>
                <a:cs typeface="Times New Roman"/>
              </a:rPr>
              <a:t>in </a:t>
            </a:r>
            <a:r>
              <a:rPr dirty="0" sz="1100" spc="5">
                <a:latin typeface="Times New Roman"/>
                <a:cs typeface="Times New Roman"/>
              </a:rPr>
              <a:t>position </a:t>
            </a:r>
            <a:r>
              <a:rPr dirty="0" sz="1100" spc="10">
                <a:latin typeface="Times New Roman"/>
                <a:cs typeface="Times New Roman"/>
              </a:rPr>
              <a:t>as well as </a:t>
            </a:r>
            <a:r>
              <a:rPr dirty="0" sz="1100" spc="5">
                <a:latin typeface="Times New Roman"/>
                <a:cs typeface="Times New Roman"/>
              </a:rPr>
              <a:t>format </a:t>
            </a:r>
            <a:r>
              <a:rPr dirty="0" sz="1100" spc="10">
                <a:latin typeface="Times New Roman"/>
                <a:cs typeface="Times New Roman"/>
              </a:rPr>
              <a:t>(Header part </a:t>
            </a:r>
            <a:r>
              <a:rPr dirty="0" sz="1100" spc="5">
                <a:latin typeface="Times New Roman"/>
                <a:cs typeface="Times New Roman"/>
              </a:rPr>
              <a:t>of  frame).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Rest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all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other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fields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are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required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to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be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present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in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the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location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data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sent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by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the  </a:t>
            </a:r>
            <a:r>
              <a:rPr dirty="0" sz="1100" spc="5">
                <a:latin typeface="Times New Roman"/>
                <a:cs typeface="Times New Roman"/>
              </a:rPr>
              <a:t>devices to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backend, </a:t>
            </a:r>
            <a:r>
              <a:rPr dirty="0" sz="1100" spc="10">
                <a:latin typeface="Times New Roman"/>
                <a:cs typeface="Times New Roman"/>
              </a:rPr>
              <a:t>but can </a:t>
            </a:r>
            <a:r>
              <a:rPr dirty="0" sz="1100" spc="15">
                <a:latin typeface="Times New Roman"/>
                <a:cs typeface="Times New Roman"/>
              </a:rPr>
              <a:t>be </a:t>
            </a:r>
            <a:r>
              <a:rPr dirty="0" sz="1100" spc="5">
                <a:latin typeface="Times New Roman"/>
                <a:cs typeface="Times New Roman"/>
              </a:rPr>
              <a:t>in </a:t>
            </a:r>
            <a:r>
              <a:rPr dirty="0" sz="1100" spc="10">
                <a:latin typeface="Times New Roman"/>
                <a:cs typeface="Times New Roman"/>
              </a:rPr>
              <a:t>any </a:t>
            </a:r>
            <a:r>
              <a:rPr dirty="0" sz="1100" spc="5">
                <a:latin typeface="Times New Roman"/>
                <a:cs typeface="Times New Roman"/>
              </a:rPr>
              <a:t>sequence </a:t>
            </a:r>
            <a:r>
              <a:rPr dirty="0" sz="1100" spc="10">
                <a:latin typeface="Times New Roman"/>
                <a:cs typeface="Times New Roman"/>
              </a:rPr>
              <a:t>and </a:t>
            </a:r>
            <a:r>
              <a:rPr dirty="0" sz="1100" spc="5">
                <a:latin typeface="Times New Roman"/>
                <a:cs typeface="Times New Roman"/>
              </a:rPr>
              <a:t>with </a:t>
            </a:r>
            <a:r>
              <a:rPr dirty="0" sz="1100" spc="10">
                <a:latin typeface="Times New Roman"/>
                <a:cs typeface="Times New Roman"/>
              </a:rPr>
              <a:t>any </a:t>
            </a:r>
            <a:r>
              <a:rPr dirty="0" sz="1100" spc="5">
                <a:latin typeface="Times New Roman"/>
                <a:cs typeface="Times New Roman"/>
              </a:rPr>
              <a:t>separator </a:t>
            </a:r>
            <a:r>
              <a:rPr dirty="0" sz="1100" spc="10">
                <a:latin typeface="Times New Roman"/>
                <a:cs typeface="Times New Roman"/>
              </a:rPr>
              <a:t>between  </a:t>
            </a:r>
            <a:r>
              <a:rPr dirty="0" sz="1100" spc="5">
                <a:latin typeface="Times New Roman"/>
                <a:cs typeface="Times New Roman"/>
              </a:rPr>
              <a:t>fields. </a:t>
            </a:r>
            <a:r>
              <a:rPr dirty="0" sz="1100" spc="15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data </a:t>
            </a:r>
            <a:r>
              <a:rPr dirty="0" sz="1100" spc="10">
                <a:latin typeface="Times New Roman"/>
                <a:cs typeface="Times New Roman"/>
              </a:rPr>
              <a:t>value can </a:t>
            </a:r>
            <a:r>
              <a:rPr dirty="0" sz="1100" spc="15">
                <a:latin typeface="Times New Roman"/>
                <a:cs typeface="Times New Roman"/>
              </a:rPr>
              <a:t>be </a:t>
            </a:r>
            <a:r>
              <a:rPr dirty="0" sz="1100" spc="5">
                <a:latin typeface="Times New Roman"/>
                <a:cs typeface="Times New Roman"/>
              </a:rPr>
              <a:t>either in </a:t>
            </a:r>
            <a:r>
              <a:rPr dirty="0" sz="1100" spc="10">
                <a:latin typeface="Times New Roman"/>
                <a:cs typeface="Times New Roman"/>
              </a:rPr>
              <a:t>American Standard Code for Information  Interchange (ASCII) or </a:t>
            </a:r>
            <a:r>
              <a:rPr dirty="0" sz="1100" spc="5">
                <a:latin typeface="Times New Roman"/>
                <a:cs typeface="Times New Roman"/>
              </a:rPr>
              <a:t>in </a:t>
            </a:r>
            <a:r>
              <a:rPr dirty="0" sz="1100" spc="15">
                <a:latin typeface="Times New Roman"/>
                <a:cs typeface="Times New Roman"/>
              </a:rPr>
              <a:t>HEX </a:t>
            </a:r>
            <a:r>
              <a:rPr dirty="0" sz="1100" spc="5">
                <a:latin typeface="Times New Roman"/>
                <a:cs typeface="Times New Roman"/>
              </a:rPr>
              <a:t>format. </a:t>
            </a:r>
            <a:r>
              <a:rPr dirty="0" sz="1100" spc="10">
                <a:latin typeface="Times New Roman"/>
                <a:cs typeface="Times New Roman"/>
              </a:rPr>
              <a:t>Device </a:t>
            </a:r>
            <a:r>
              <a:rPr dirty="0" sz="1100" spc="5">
                <a:latin typeface="Times New Roman"/>
                <a:cs typeface="Times New Roman"/>
              </a:rPr>
              <a:t>must </a:t>
            </a:r>
            <a:r>
              <a:rPr dirty="0" sz="1100" spc="10">
                <a:latin typeface="Times New Roman"/>
                <a:cs typeface="Times New Roman"/>
              </a:rPr>
              <a:t>transmit the Login message  whenever </a:t>
            </a:r>
            <a:r>
              <a:rPr dirty="0" sz="1100" spc="5">
                <a:latin typeface="Times New Roman"/>
                <a:cs typeface="Times New Roman"/>
              </a:rPr>
              <a:t>it </a:t>
            </a:r>
            <a:r>
              <a:rPr dirty="0" sz="1100" spc="10">
                <a:latin typeface="Times New Roman"/>
                <a:cs typeface="Times New Roman"/>
              </a:rPr>
              <a:t>establishes </a:t>
            </a:r>
            <a:r>
              <a:rPr dirty="0" sz="1100" spc="5">
                <a:latin typeface="Times New Roman"/>
                <a:cs typeface="Times New Roman"/>
              </a:rPr>
              <a:t>(re-establishes after disconnection) </a:t>
            </a:r>
            <a:r>
              <a:rPr dirty="0" sz="1100">
                <a:latin typeface="Times New Roman"/>
                <a:cs typeface="Times New Roman"/>
              </a:rPr>
              <a:t>its </a:t>
            </a:r>
            <a:r>
              <a:rPr dirty="0" sz="1100" spc="10">
                <a:latin typeface="Times New Roman"/>
                <a:cs typeface="Times New Roman"/>
              </a:rPr>
              <a:t>connectivity with  </a:t>
            </a:r>
            <a:r>
              <a:rPr dirty="0" sz="1100" spc="5">
                <a:latin typeface="Times New Roman"/>
                <a:cs typeface="Times New Roman"/>
              </a:rPr>
              <a:t>Server with the specified fields. </a:t>
            </a:r>
            <a:r>
              <a:rPr dirty="0" sz="1100" spc="10">
                <a:latin typeface="Times New Roman"/>
                <a:cs typeface="Times New Roman"/>
              </a:rPr>
              <a:t>Login Message </a:t>
            </a:r>
            <a:r>
              <a:rPr dirty="0" sz="1100" spc="5">
                <a:latin typeface="Times New Roman"/>
                <a:cs typeface="Times New Roman"/>
              </a:rPr>
              <a:t>will carry </a:t>
            </a:r>
            <a:r>
              <a:rPr dirty="0" sz="1100" spc="10">
                <a:latin typeface="Times New Roman"/>
                <a:cs typeface="Times New Roman"/>
              </a:rPr>
              <a:t>following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information: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350520" indent="-337820">
              <a:lnSpc>
                <a:spcPct val="100000"/>
              </a:lnSpc>
              <a:buAutoNum type="arabicPeriod" startAt="3"/>
              <a:tabLst>
                <a:tab pos="350520" algn="l"/>
                <a:tab pos="351155" algn="l"/>
              </a:tabLst>
            </a:pPr>
            <a:r>
              <a:rPr dirty="0" sz="1100" spc="5" b="1">
                <a:latin typeface="Times New Roman"/>
                <a:cs typeface="Times New Roman"/>
              </a:rPr>
              <a:t>Page 5, </a:t>
            </a:r>
            <a:r>
              <a:rPr dirty="0" sz="1100" spc="10" b="1">
                <a:latin typeface="Times New Roman"/>
                <a:cs typeface="Times New Roman"/>
              </a:rPr>
              <a:t>Clause </a:t>
            </a:r>
            <a:r>
              <a:rPr dirty="0" sz="1100" spc="5" b="1">
                <a:latin typeface="Times New Roman"/>
                <a:cs typeface="Times New Roman"/>
              </a:rPr>
              <a:t>3.1.1.1, </a:t>
            </a:r>
            <a:r>
              <a:rPr dirty="0" sz="1100" spc="15" b="1">
                <a:latin typeface="Times New Roman"/>
                <a:cs typeface="Times New Roman"/>
              </a:rPr>
              <a:t>Sub </a:t>
            </a:r>
            <a:r>
              <a:rPr dirty="0" sz="1100" spc="5" b="1">
                <a:latin typeface="Times New Roman"/>
                <a:cs typeface="Times New Roman"/>
              </a:rPr>
              <a:t>clause</a:t>
            </a:r>
            <a:r>
              <a:rPr dirty="0" sz="1100" spc="-15" b="1">
                <a:latin typeface="Times New Roman"/>
                <a:cs typeface="Times New Roman"/>
              </a:rPr>
              <a:t> </a:t>
            </a:r>
            <a:r>
              <a:rPr dirty="0" sz="1100" spc="5" b="1">
                <a:latin typeface="Times New Roman"/>
                <a:cs typeface="Times New Roman"/>
              </a:rPr>
              <a:t>‘a’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350520">
              <a:lnSpc>
                <a:spcPct val="100000"/>
              </a:lnSpc>
            </a:pPr>
            <a:r>
              <a:rPr dirty="0" sz="1100" spc="5">
                <a:latin typeface="Times New Roman"/>
                <a:cs typeface="Times New Roman"/>
              </a:rPr>
              <a:t>Substitute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following text for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existing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text: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80475" y="6258338"/>
            <a:ext cx="13335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 b="1">
                <a:latin typeface="Times New Roman"/>
                <a:cs typeface="Times New Roman"/>
              </a:rPr>
              <a:t>a</a:t>
            </a:r>
            <a:r>
              <a:rPr dirty="0" sz="1100" spc="5" b="1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45840" y="9329322"/>
            <a:ext cx="68262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75"/>
              </a:lnSpc>
            </a:pPr>
            <a:r>
              <a:rPr dirty="0" sz="1000" spc="-30">
                <a:latin typeface="Trebuchet MS"/>
                <a:cs typeface="Trebuchet MS"/>
              </a:rPr>
              <a:t>Page </a:t>
            </a:r>
            <a:fld id="{81D60167-4931-47E6-BA6A-407CBD079E47}" type="slidenum">
              <a:rPr dirty="0" sz="1000" spc="-35" b="1">
                <a:latin typeface="Arial"/>
                <a:cs typeface="Arial"/>
              </a:rPr>
              <a:t>1</a:t>
            </a:fld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spc="-25">
                <a:latin typeface="Trebuchet MS"/>
                <a:cs typeface="Trebuchet MS"/>
              </a:rPr>
              <a:t>of</a:t>
            </a:r>
            <a:r>
              <a:rPr dirty="0" sz="1000" spc="-195">
                <a:latin typeface="Trebuchet MS"/>
                <a:cs typeface="Trebuchet MS"/>
              </a:rPr>
              <a:t> </a:t>
            </a:r>
            <a:r>
              <a:rPr dirty="0" sz="1000" spc="-35" b="1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40548" y="6257578"/>
            <a:ext cx="4286250" cy="8559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algn="just"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 spc="10">
                <a:latin typeface="Times New Roman"/>
                <a:cs typeface="Times New Roman"/>
              </a:rPr>
              <a:t>Device </a:t>
            </a:r>
            <a:r>
              <a:rPr dirty="0" sz="1100" spc="5">
                <a:latin typeface="Times New Roman"/>
                <a:cs typeface="Times New Roman"/>
              </a:rPr>
              <a:t>shall </a:t>
            </a:r>
            <a:r>
              <a:rPr dirty="0" sz="1100" spc="10">
                <a:latin typeface="Times New Roman"/>
                <a:cs typeface="Times New Roman"/>
              </a:rPr>
              <a:t>be </a:t>
            </a:r>
            <a:r>
              <a:rPr dirty="0" sz="1100" spc="5">
                <a:latin typeface="Times New Roman"/>
                <a:cs typeface="Times New Roman"/>
              </a:rPr>
              <a:t>capable for operating in </a:t>
            </a:r>
            <a:r>
              <a:rPr dirty="0" sz="1100" spc="15">
                <a:latin typeface="Times New Roman"/>
                <a:cs typeface="Times New Roman"/>
              </a:rPr>
              <a:t>L </a:t>
            </a:r>
            <a:r>
              <a:rPr dirty="0" sz="1100" spc="5">
                <a:latin typeface="Times New Roman"/>
                <a:cs typeface="Times New Roman"/>
              </a:rPr>
              <a:t>and/or </a:t>
            </a:r>
            <a:r>
              <a:rPr dirty="0" sz="1100" spc="15">
                <a:latin typeface="Times New Roman"/>
                <a:cs typeface="Times New Roman"/>
              </a:rPr>
              <a:t>S </a:t>
            </a:r>
            <a:r>
              <a:rPr dirty="0" sz="1100" spc="10">
                <a:latin typeface="Times New Roman"/>
                <a:cs typeface="Times New Roman"/>
              </a:rPr>
              <a:t>band and </a:t>
            </a:r>
            <a:r>
              <a:rPr dirty="0" sz="1100" spc="5">
                <a:latin typeface="Times New Roman"/>
                <a:cs typeface="Times New Roman"/>
              </a:rPr>
              <a:t>include  </a:t>
            </a:r>
            <a:r>
              <a:rPr dirty="0" sz="1100" spc="10">
                <a:latin typeface="Times New Roman"/>
                <a:cs typeface="Times New Roman"/>
              </a:rPr>
              <a:t>support for </a:t>
            </a:r>
            <a:r>
              <a:rPr dirty="0" sz="1100" spc="15">
                <a:latin typeface="Times New Roman"/>
                <a:cs typeface="Times New Roman"/>
              </a:rPr>
              <a:t>NAVIC/IRNSS </a:t>
            </a:r>
            <a:r>
              <a:rPr dirty="0" sz="1100" spc="10">
                <a:latin typeface="Times New Roman"/>
                <a:cs typeface="Times New Roman"/>
              </a:rPr>
              <a:t>(Indian Regional Navigation Satellite System)  </a:t>
            </a:r>
            <a:r>
              <a:rPr dirty="0" sz="1100" spc="5">
                <a:latin typeface="Times New Roman"/>
                <a:cs typeface="Times New Roman"/>
              </a:rPr>
              <a:t>for devices installed </a:t>
            </a:r>
            <a:r>
              <a:rPr dirty="0" sz="1100" spc="10">
                <a:latin typeface="Times New Roman"/>
                <a:cs typeface="Times New Roman"/>
              </a:rPr>
              <a:t>on </a:t>
            </a:r>
            <a:r>
              <a:rPr dirty="0" sz="1100" spc="5">
                <a:latin typeface="Times New Roman"/>
                <a:cs typeface="Times New Roman"/>
              </a:rPr>
              <a:t>vehicles </a:t>
            </a:r>
            <a:r>
              <a:rPr dirty="0" sz="1100" spc="10">
                <a:latin typeface="Times New Roman"/>
                <a:cs typeface="Times New Roman"/>
              </a:rPr>
              <a:t>on </a:t>
            </a:r>
            <a:r>
              <a:rPr dirty="0" sz="1100" spc="5">
                <a:latin typeface="Times New Roman"/>
                <a:cs typeface="Times New Roman"/>
              </a:rPr>
              <a:t>or after 1st April 2019. </a:t>
            </a:r>
            <a:r>
              <a:rPr dirty="0" sz="1100" spc="10">
                <a:latin typeface="Times New Roman"/>
                <a:cs typeface="Times New Roman"/>
              </a:rPr>
              <a:t>However </a:t>
            </a:r>
            <a:r>
              <a:rPr dirty="0" sz="1100" spc="15">
                <a:latin typeface="Times New Roman"/>
                <a:cs typeface="Times New Roman"/>
              </a:rPr>
              <a:t>VLT  </a:t>
            </a:r>
            <a:r>
              <a:rPr dirty="0" sz="1100" spc="10">
                <a:latin typeface="Times New Roman"/>
                <a:cs typeface="Times New Roman"/>
              </a:rPr>
              <a:t>devices shall </a:t>
            </a:r>
            <a:r>
              <a:rPr dirty="0" sz="1100" spc="15">
                <a:latin typeface="Times New Roman"/>
                <a:cs typeface="Times New Roman"/>
              </a:rPr>
              <a:t>be </a:t>
            </a:r>
            <a:r>
              <a:rPr dirty="0" sz="1100" spc="10">
                <a:latin typeface="Times New Roman"/>
                <a:cs typeface="Times New Roman"/>
              </a:rPr>
              <a:t>compliant </a:t>
            </a:r>
            <a:r>
              <a:rPr dirty="0" sz="1100" spc="5">
                <a:latin typeface="Times New Roman"/>
                <a:cs typeface="Times New Roman"/>
              </a:rPr>
              <a:t>as </a:t>
            </a:r>
            <a:r>
              <a:rPr dirty="0" sz="1100" spc="10">
                <a:latin typeface="Times New Roman"/>
                <a:cs typeface="Times New Roman"/>
              </a:rPr>
              <a:t>per other </a:t>
            </a:r>
            <a:r>
              <a:rPr dirty="0" sz="1100" spc="15">
                <a:latin typeface="Times New Roman"/>
                <a:cs typeface="Times New Roman"/>
              </a:rPr>
              <a:t>GNSS </a:t>
            </a:r>
            <a:r>
              <a:rPr dirty="0" sz="1100" spc="10">
                <a:latin typeface="Times New Roman"/>
                <a:cs typeface="Times New Roman"/>
              </a:rPr>
              <a:t>constellation in </a:t>
            </a:r>
            <a:r>
              <a:rPr dirty="0" sz="1100" spc="5">
                <a:latin typeface="Times New Roman"/>
                <a:cs typeface="Times New Roman"/>
              </a:rPr>
              <a:t>the </a:t>
            </a:r>
            <a:r>
              <a:rPr dirty="0" sz="1100" spc="10">
                <a:latin typeface="Times New Roman"/>
                <a:cs typeface="Times New Roman"/>
              </a:rPr>
              <a:t>interim  </a:t>
            </a:r>
            <a:r>
              <a:rPr dirty="0" sz="1100" spc="5">
                <a:latin typeface="Times New Roman"/>
                <a:cs typeface="Times New Roman"/>
              </a:rPr>
              <a:t>period.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2155" y="7246631"/>
            <a:ext cx="3016250" cy="8578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50520" algn="l"/>
              </a:tabLst>
            </a:pPr>
            <a:r>
              <a:rPr dirty="0" sz="1100" spc="10" b="1">
                <a:latin typeface="Times New Roman"/>
                <a:cs typeface="Times New Roman"/>
              </a:rPr>
              <a:t>4.	Page 16, Clause</a:t>
            </a:r>
            <a:r>
              <a:rPr dirty="0" sz="1100" spc="-20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5.0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350520">
              <a:lnSpc>
                <a:spcPct val="100000"/>
              </a:lnSpc>
            </a:pPr>
            <a:r>
              <a:rPr dirty="0" sz="1100" spc="5">
                <a:latin typeface="Times New Roman"/>
                <a:cs typeface="Times New Roman"/>
              </a:rPr>
              <a:t>Substitute following text for existing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text: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350520">
              <a:lnSpc>
                <a:spcPct val="100000"/>
              </a:lnSpc>
            </a:pPr>
            <a:r>
              <a:rPr dirty="0" sz="1100" spc="15" b="1">
                <a:latin typeface="Times New Roman"/>
                <a:cs typeface="Times New Roman"/>
              </a:rPr>
              <a:t>CONSTRUCTION AND</a:t>
            </a:r>
            <a:r>
              <a:rPr dirty="0" sz="1100" spc="-25" b="1">
                <a:latin typeface="Times New Roman"/>
                <a:cs typeface="Times New Roman"/>
              </a:rPr>
              <a:t> </a:t>
            </a:r>
            <a:r>
              <a:rPr dirty="0" sz="1100" spc="15" b="1">
                <a:latin typeface="Times New Roman"/>
                <a:cs typeface="Times New Roman"/>
              </a:rPr>
              <a:t>INSTALLATION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511550" y="9329322"/>
            <a:ext cx="74866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75"/>
              </a:lnSpc>
            </a:pPr>
            <a:r>
              <a:rPr dirty="0" sz="1000" spc="-30">
                <a:latin typeface="Trebuchet MS"/>
                <a:cs typeface="Trebuchet MS"/>
              </a:rPr>
              <a:t>Page </a:t>
            </a:r>
            <a:fld id="{81D60167-4931-47E6-BA6A-407CBD079E47}" type="slidenum">
              <a:rPr dirty="0" sz="1000" spc="-35" b="1">
                <a:latin typeface="Arial"/>
                <a:cs typeface="Arial"/>
              </a:rPr>
              <a:t>10</a:t>
            </a:fld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spc="-25">
                <a:latin typeface="Trebuchet MS"/>
                <a:cs typeface="Trebuchet MS"/>
              </a:rPr>
              <a:t>of</a:t>
            </a:r>
            <a:r>
              <a:rPr dirty="0" sz="1000" spc="-175">
                <a:latin typeface="Trebuchet MS"/>
                <a:cs typeface="Trebuchet MS"/>
              </a:rPr>
              <a:t> </a:t>
            </a:r>
            <a:r>
              <a:rPr dirty="0" sz="1000" spc="-40" b="1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625346" y="860298"/>
          <a:ext cx="4956810" cy="8426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8580"/>
                <a:gridCol w="899794"/>
                <a:gridCol w="1205229"/>
                <a:gridCol w="1505585"/>
              </a:tblGrid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Separator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804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Vendor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ID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Separator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Firmware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version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V1.6.1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V1.6.1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Separator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IMEI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8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012345678912345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8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012345678912345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Separator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Alert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ID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Separator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Latitude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12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14.034533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14.034533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Separator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804"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direction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Separator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Longitude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12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79.32045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79.32045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Separator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Direction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Separator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GPS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fix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Separator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Date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Time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90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16112018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120317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90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16112018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120317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Separator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Heading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263.19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263.19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Separator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804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Speed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25.4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25.4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Separator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804"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15">
                          <a:latin typeface="Times New Roman"/>
                          <a:cs typeface="Times New Roman"/>
                        </a:rPr>
                        <a:t>GSM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Strength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23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23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Separator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3540">
                <a:tc>
                  <a:txBody>
                    <a:bodyPr/>
                    <a:lstStyle/>
                    <a:p>
                      <a:pPr marL="67310" marR="454659">
                        <a:lnSpc>
                          <a:spcPts val="1300"/>
                        </a:lnSpc>
                        <a:spcBef>
                          <a:spcPts val="30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Country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Code  (MCC)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93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404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93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404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93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Separator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2905">
                <a:tc>
                  <a:txBody>
                    <a:bodyPr/>
                    <a:lstStyle/>
                    <a:p>
                      <a:pPr marL="67310" marR="424180">
                        <a:lnSpc>
                          <a:spcPts val="1300"/>
                        </a:lnSpc>
                        <a:spcBef>
                          <a:spcPts val="35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Network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Code 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(MNC)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Separator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15">
                          <a:latin typeface="Times New Roman"/>
                          <a:cs typeface="Times New Roman"/>
                        </a:rPr>
                        <a:t>LAC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29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d6d6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d6d6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Separator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Main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Power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Separator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IGN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Status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Separator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511550" y="9329322"/>
            <a:ext cx="74866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75"/>
              </a:lnSpc>
            </a:pPr>
            <a:r>
              <a:rPr dirty="0" sz="1000" spc="-30">
                <a:latin typeface="Trebuchet MS"/>
                <a:cs typeface="Trebuchet MS"/>
              </a:rPr>
              <a:t>Page </a:t>
            </a:r>
            <a:fld id="{81D60167-4931-47E6-BA6A-407CBD079E47}" type="slidenum">
              <a:rPr dirty="0" sz="1000" spc="-35" b="1">
                <a:latin typeface="Arial"/>
                <a:cs typeface="Arial"/>
              </a:rPr>
              <a:t>10</a:t>
            </a:fld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spc="-25">
                <a:latin typeface="Trebuchet MS"/>
                <a:cs typeface="Trebuchet MS"/>
              </a:rPr>
              <a:t>of</a:t>
            </a:r>
            <a:r>
              <a:rPr dirty="0" sz="1000" spc="-175">
                <a:latin typeface="Trebuchet MS"/>
                <a:cs typeface="Trebuchet MS"/>
              </a:rPr>
              <a:t> </a:t>
            </a:r>
            <a:r>
              <a:rPr dirty="0" sz="1000" spc="-40" b="1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625346" y="860298"/>
          <a:ext cx="4956810" cy="1384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8580"/>
                <a:gridCol w="899794"/>
                <a:gridCol w="1205229"/>
                <a:gridCol w="1505585"/>
              </a:tblGrid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Battery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Voltage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24.6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24.6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804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Separator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Frame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Number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0"/>
                        </a:lnSpc>
                      </a:pPr>
                      <a:r>
                        <a:rPr dirty="0" sz="1100" spc="15">
                          <a:latin typeface="Times New Roman"/>
                          <a:cs typeface="Times New Roman"/>
                        </a:rPr>
                        <a:t>100000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0"/>
                        </a:lnSpc>
                      </a:pPr>
                      <a:r>
                        <a:rPr dirty="0" sz="1100" spc="15">
                          <a:latin typeface="Times New Roman"/>
                          <a:cs typeface="Times New Roman"/>
                        </a:rPr>
                        <a:t>100000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Separator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Vehicle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mode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85"/>
                        </a:lnSpc>
                      </a:pPr>
                      <a:r>
                        <a:rPr dirty="0" sz="1100" spc="15">
                          <a:latin typeface="Times New Roman"/>
                          <a:cs typeface="Times New Roman"/>
                        </a:rPr>
                        <a:t>ID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8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ID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Characters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84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139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84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680468" y="2287494"/>
            <a:ext cx="4845685" cy="3209290"/>
          </a:xfrm>
          <a:prstGeom prst="rect">
            <a:avLst/>
          </a:prstGeom>
        </p:spPr>
        <p:txBody>
          <a:bodyPr wrap="square" lIns="0" tIns="1162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  <a:buAutoNum type="alphaUcPeriod" startAt="2"/>
              <a:tabLst>
                <a:tab pos="180340" algn="l"/>
              </a:tabLst>
            </a:pPr>
            <a:r>
              <a:rPr dirty="0" sz="1100" spc="10" b="1">
                <a:latin typeface="Times New Roman"/>
                <a:cs typeface="Times New Roman"/>
              </a:rPr>
              <a:t>Health Check </a:t>
            </a:r>
            <a:r>
              <a:rPr dirty="0" sz="1100" spc="15" b="1">
                <a:latin typeface="Times New Roman"/>
                <a:cs typeface="Times New Roman"/>
              </a:rPr>
              <a:t>Random </a:t>
            </a:r>
            <a:r>
              <a:rPr dirty="0" sz="1100" spc="10" b="1">
                <a:latin typeface="Times New Roman"/>
                <a:cs typeface="Times New Roman"/>
              </a:rPr>
              <a:t>Messages from Backend System </a:t>
            </a:r>
            <a:r>
              <a:rPr dirty="0" sz="1100" spc="5" b="1">
                <a:latin typeface="Times New Roman"/>
                <a:cs typeface="Times New Roman"/>
              </a:rPr>
              <a:t>to</a:t>
            </a:r>
            <a:r>
              <a:rPr dirty="0" sz="1100" spc="-40" b="1">
                <a:latin typeface="Times New Roman"/>
                <a:cs typeface="Times New Roman"/>
              </a:rPr>
              <a:t> </a:t>
            </a:r>
            <a:r>
              <a:rPr dirty="0" sz="1100" spc="5" b="1">
                <a:latin typeface="Times New Roman"/>
                <a:cs typeface="Times New Roman"/>
              </a:rPr>
              <a:t>Device</a:t>
            </a:r>
            <a:endParaRPr sz="1100">
              <a:latin typeface="Times New Roman"/>
              <a:cs typeface="Times New Roman"/>
            </a:endParaRPr>
          </a:p>
          <a:p>
            <a:pPr marL="41275">
              <a:lnSpc>
                <a:spcPts val="1310"/>
              </a:lnSpc>
              <a:spcBef>
                <a:spcPts val="819"/>
              </a:spcBef>
            </a:pPr>
            <a:r>
              <a:rPr dirty="0" sz="1100" spc="10">
                <a:latin typeface="Times New Roman"/>
                <a:cs typeface="Times New Roman"/>
              </a:rPr>
              <a:t>Frequency: Twice Daily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(Recommended),</a:t>
            </a:r>
            <a:endParaRPr sz="1100">
              <a:latin typeface="Times New Roman"/>
              <a:cs typeface="Times New Roman"/>
            </a:endParaRPr>
          </a:p>
          <a:p>
            <a:pPr marL="41275" marR="5080">
              <a:lnSpc>
                <a:spcPts val="1300"/>
              </a:lnSpc>
              <a:spcBef>
                <a:spcPts val="50"/>
              </a:spcBef>
            </a:pPr>
            <a:r>
              <a:rPr dirty="0" sz="1100" spc="5">
                <a:latin typeface="Times New Roman"/>
                <a:cs typeface="Times New Roman"/>
              </a:rPr>
              <a:t>Health </a:t>
            </a:r>
            <a:r>
              <a:rPr dirty="0" sz="1100" spc="10">
                <a:latin typeface="Times New Roman"/>
                <a:cs typeface="Times New Roman"/>
              </a:rPr>
              <a:t>Check Message </a:t>
            </a:r>
            <a:r>
              <a:rPr dirty="0" sz="1100" spc="5">
                <a:latin typeface="Times New Roman"/>
                <a:cs typeface="Times New Roman"/>
              </a:rPr>
              <a:t>Request </a:t>
            </a:r>
            <a:r>
              <a:rPr dirty="0" sz="1100" spc="10">
                <a:latin typeface="Times New Roman"/>
                <a:cs typeface="Times New Roman"/>
              </a:rPr>
              <a:t>Format </a:t>
            </a:r>
            <a:r>
              <a:rPr dirty="0" sz="1100" spc="15">
                <a:latin typeface="Times New Roman"/>
                <a:cs typeface="Times New Roman"/>
              </a:rPr>
              <a:t>from </a:t>
            </a:r>
            <a:r>
              <a:rPr dirty="0" sz="1100" spc="10">
                <a:latin typeface="Times New Roman"/>
                <a:cs typeface="Times New Roman"/>
              </a:rPr>
              <a:t>the Backend System </a:t>
            </a:r>
            <a:r>
              <a:rPr dirty="0" sz="1100" spc="5">
                <a:latin typeface="Times New Roman"/>
                <a:cs typeface="Times New Roman"/>
              </a:rPr>
              <a:t>to </a:t>
            </a:r>
            <a:r>
              <a:rPr dirty="0" sz="1100" spc="10">
                <a:latin typeface="Times New Roman"/>
                <a:cs typeface="Times New Roman"/>
              </a:rPr>
              <a:t>the Device  (Through SMS): HCHK, </a:t>
            </a:r>
            <a:r>
              <a:rPr dirty="0" sz="1100" spc="15">
                <a:latin typeface="Times New Roman"/>
                <a:cs typeface="Times New Roman"/>
              </a:rPr>
              <a:t>Random </a:t>
            </a:r>
            <a:r>
              <a:rPr dirty="0" sz="1100" spc="10">
                <a:latin typeface="Times New Roman"/>
                <a:cs typeface="Times New Roman"/>
              </a:rPr>
              <a:t>Generated ID, Reply </a:t>
            </a:r>
            <a:r>
              <a:rPr dirty="0" sz="1100" spc="15">
                <a:latin typeface="Times New Roman"/>
                <a:cs typeface="Times New Roman"/>
              </a:rPr>
              <a:t>SMS Gateway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no.</a:t>
            </a:r>
            <a:endParaRPr sz="1100">
              <a:latin typeface="Times New Roman"/>
              <a:cs typeface="Times New Roman"/>
            </a:endParaRPr>
          </a:p>
          <a:p>
            <a:pPr marL="41275">
              <a:lnSpc>
                <a:spcPts val="1245"/>
              </a:lnSpc>
            </a:pPr>
            <a:r>
              <a:rPr dirty="0" sz="1100" spc="10">
                <a:latin typeface="Times New Roman"/>
                <a:cs typeface="Times New Roman"/>
              </a:rPr>
              <a:t>Health Check Message Reply Format from Device </a:t>
            </a:r>
            <a:r>
              <a:rPr dirty="0" sz="1100" spc="5">
                <a:latin typeface="Times New Roman"/>
                <a:cs typeface="Times New Roman"/>
              </a:rPr>
              <a:t>to </a:t>
            </a:r>
            <a:r>
              <a:rPr dirty="0" sz="1100" spc="10">
                <a:latin typeface="Times New Roman"/>
                <a:cs typeface="Times New Roman"/>
              </a:rPr>
              <a:t>Backend</a:t>
            </a:r>
            <a:r>
              <a:rPr dirty="0" sz="1100" spc="-14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System (Through</a:t>
            </a:r>
            <a:endParaRPr sz="1100">
              <a:latin typeface="Times New Roman"/>
              <a:cs typeface="Times New Roman"/>
            </a:endParaRPr>
          </a:p>
          <a:p>
            <a:pPr marL="41275">
              <a:lnSpc>
                <a:spcPts val="1310"/>
              </a:lnSpc>
            </a:pPr>
            <a:r>
              <a:rPr dirty="0" sz="1100" spc="10">
                <a:latin typeface="Times New Roman"/>
                <a:cs typeface="Times New Roman"/>
              </a:rPr>
              <a:t>SMS): </a:t>
            </a:r>
            <a:r>
              <a:rPr dirty="0" sz="1100" spc="15">
                <a:latin typeface="Times New Roman"/>
                <a:cs typeface="Times New Roman"/>
              </a:rPr>
              <a:t>As </a:t>
            </a:r>
            <a:r>
              <a:rPr dirty="0" sz="1100" spc="5">
                <a:latin typeface="Times New Roman"/>
                <a:cs typeface="Times New Roman"/>
              </a:rPr>
              <a:t>per </a:t>
            </a:r>
            <a:r>
              <a:rPr dirty="0" sz="1100" spc="10">
                <a:latin typeface="Times New Roman"/>
                <a:cs typeface="Times New Roman"/>
              </a:rPr>
              <a:t>Table 1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above.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6350">
              <a:lnSpc>
                <a:spcPts val="1300"/>
              </a:lnSpc>
              <a:buAutoNum type="alphaUcPeriod" startAt="3"/>
              <a:tabLst>
                <a:tab pos="179705" algn="l"/>
              </a:tabLst>
            </a:pPr>
            <a:r>
              <a:rPr dirty="0" sz="1100" spc="5" b="1">
                <a:latin typeface="Times New Roman"/>
                <a:cs typeface="Times New Roman"/>
              </a:rPr>
              <a:t>Publish</a:t>
            </a:r>
            <a:r>
              <a:rPr dirty="0" sz="1100" spc="-55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Data</a:t>
            </a:r>
            <a:r>
              <a:rPr dirty="0" sz="1100" spc="-50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to</a:t>
            </a:r>
            <a:r>
              <a:rPr dirty="0" sz="1100" spc="-50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Common</a:t>
            </a:r>
            <a:r>
              <a:rPr dirty="0" sz="1100" spc="-55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Layer</a:t>
            </a:r>
            <a:r>
              <a:rPr dirty="0" sz="1100" spc="-60" b="1">
                <a:latin typeface="Times New Roman"/>
                <a:cs typeface="Times New Roman"/>
              </a:rPr>
              <a:t> </a:t>
            </a:r>
            <a:r>
              <a:rPr dirty="0" sz="1100" spc="15" b="1">
                <a:latin typeface="Times New Roman"/>
                <a:cs typeface="Times New Roman"/>
              </a:rPr>
              <a:t>by</a:t>
            </a:r>
            <a:r>
              <a:rPr dirty="0" sz="1100" spc="-60" b="1">
                <a:latin typeface="Times New Roman"/>
                <a:cs typeface="Times New Roman"/>
              </a:rPr>
              <a:t> </a:t>
            </a:r>
            <a:r>
              <a:rPr dirty="0" sz="1100" spc="15" b="1">
                <a:latin typeface="Times New Roman"/>
                <a:cs typeface="Times New Roman"/>
              </a:rPr>
              <a:t>VLT</a:t>
            </a:r>
            <a:r>
              <a:rPr dirty="0" sz="1100" spc="-55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Device</a:t>
            </a:r>
            <a:r>
              <a:rPr dirty="0" sz="1100" spc="-55" b="1">
                <a:latin typeface="Times New Roman"/>
                <a:cs typeface="Times New Roman"/>
              </a:rPr>
              <a:t> </a:t>
            </a:r>
            <a:r>
              <a:rPr dirty="0" sz="1100" spc="5" b="1">
                <a:latin typeface="Times New Roman"/>
                <a:cs typeface="Times New Roman"/>
              </a:rPr>
              <a:t>Manufacturers’</a:t>
            </a:r>
            <a:r>
              <a:rPr dirty="0" sz="1100" spc="-45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Applications  (Sample)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lphaUcPeriod" startAt="3"/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10" b="1">
                <a:latin typeface="Times New Roman"/>
                <a:cs typeface="Times New Roman"/>
              </a:rPr>
              <a:t>Requirement </a:t>
            </a:r>
            <a:r>
              <a:rPr dirty="0" sz="1100" spc="5" b="1">
                <a:latin typeface="Times New Roman"/>
                <a:cs typeface="Times New Roman"/>
              </a:rPr>
              <a:t>to </a:t>
            </a:r>
            <a:r>
              <a:rPr dirty="0" sz="1100" spc="15" b="1">
                <a:latin typeface="Times New Roman"/>
                <a:cs typeface="Times New Roman"/>
              </a:rPr>
              <a:t>be </a:t>
            </a:r>
            <a:r>
              <a:rPr dirty="0" sz="1100" spc="10" b="1">
                <a:latin typeface="Times New Roman"/>
                <a:cs typeface="Times New Roman"/>
              </a:rPr>
              <a:t>complied </a:t>
            </a:r>
            <a:r>
              <a:rPr dirty="0" sz="1100" spc="5" b="1">
                <a:latin typeface="Times New Roman"/>
                <a:cs typeface="Times New Roman"/>
              </a:rPr>
              <a:t>with </a:t>
            </a:r>
            <a:r>
              <a:rPr dirty="0" sz="1100" spc="15" b="1">
                <a:latin typeface="Times New Roman"/>
                <a:cs typeface="Times New Roman"/>
              </a:rPr>
              <a:t>by VLT </a:t>
            </a:r>
            <a:r>
              <a:rPr dirty="0" sz="1100" spc="5" b="1">
                <a:latin typeface="Times New Roman"/>
                <a:cs typeface="Times New Roman"/>
              </a:rPr>
              <a:t>device </a:t>
            </a:r>
            <a:r>
              <a:rPr dirty="0" sz="1100" spc="10" b="1">
                <a:latin typeface="Times New Roman"/>
                <a:cs typeface="Times New Roman"/>
              </a:rPr>
              <a:t>manufacturers’</a:t>
            </a:r>
            <a:r>
              <a:rPr dirty="0" sz="1100" spc="-40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applications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>
              <a:lnSpc>
                <a:spcPts val="1300"/>
              </a:lnSpc>
            </a:pPr>
            <a:r>
              <a:rPr dirty="0" sz="1100" spc="5">
                <a:latin typeface="Times New Roman"/>
                <a:cs typeface="Times New Roman"/>
              </a:rPr>
              <a:t>Application shall publish the </a:t>
            </a:r>
            <a:r>
              <a:rPr dirty="0" sz="1100" spc="10">
                <a:latin typeface="Times New Roman"/>
                <a:cs typeface="Times New Roman"/>
              </a:rPr>
              <a:t>data </a:t>
            </a:r>
            <a:r>
              <a:rPr dirty="0" sz="1100" spc="5">
                <a:latin typeface="Times New Roman"/>
                <a:cs typeface="Times New Roman"/>
              </a:rPr>
              <a:t>to </a:t>
            </a:r>
            <a:r>
              <a:rPr dirty="0" sz="1100" spc="10">
                <a:latin typeface="Times New Roman"/>
                <a:cs typeface="Times New Roman"/>
              </a:rPr>
              <a:t>common layer </a:t>
            </a:r>
            <a:r>
              <a:rPr dirty="0" sz="1100" spc="5">
                <a:latin typeface="Times New Roman"/>
                <a:cs typeface="Times New Roman"/>
              </a:rPr>
              <a:t>in </a:t>
            </a:r>
            <a:r>
              <a:rPr dirty="0" sz="1100" spc="10">
                <a:latin typeface="Times New Roman"/>
                <a:cs typeface="Times New Roman"/>
              </a:rPr>
              <a:t>a </a:t>
            </a:r>
            <a:r>
              <a:rPr dirty="0" sz="1100" spc="5">
                <a:latin typeface="Times New Roman"/>
                <a:cs typeface="Times New Roman"/>
              </a:rPr>
              <a:t>specified </a:t>
            </a:r>
            <a:r>
              <a:rPr dirty="0" sz="1100" spc="10">
                <a:latin typeface="Times New Roman"/>
                <a:cs typeface="Times New Roman"/>
              </a:rPr>
              <a:t>frequency </a:t>
            </a:r>
            <a:r>
              <a:rPr dirty="0" sz="1100" spc="5">
                <a:latin typeface="Times New Roman"/>
                <a:cs typeface="Times New Roman"/>
              </a:rPr>
              <a:t>and 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format as mentioned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below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5" b="1">
                <a:latin typeface="Times New Roman"/>
                <a:cs typeface="Times New Roman"/>
              </a:rPr>
              <a:t>Services </a:t>
            </a:r>
            <a:r>
              <a:rPr dirty="0" sz="1100" spc="10" b="1">
                <a:latin typeface="Times New Roman"/>
                <a:cs typeface="Times New Roman"/>
              </a:rPr>
              <a:t>to publish data to the </a:t>
            </a:r>
            <a:r>
              <a:rPr dirty="0" sz="1100" spc="15" b="1">
                <a:latin typeface="Times New Roman"/>
                <a:cs typeface="Times New Roman"/>
              </a:rPr>
              <a:t>common</a:t>
            </a:r>
            <a:r>
              <a:rPr dirty="0" sz="1100" spc="-20" b="1">
                <a:latin typeface="Times New Roman"/>
                <a:cs typeface="Times New Roman"/>
              </a:rPr>
              <a:t> </a:t>
            </a:r>
            <a:r>
              <a:rPr dirty="0" sz="1100" spc="5" b="1">
                <a:latin typeface="Times New Roman"/>
                <a:cs typeface="Times New Roman"/>
              </a:rPr>
              <a:t>layer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lvl="1" marL="151765" indent="-139065">
              <a:lnSpc>
                <a:spcPct val="100000"/>
              </a:lnSpc>
              <a:buAutoNum type="alphaLcPeriod"/>
              <a:tabLst>
                <a:tab pos="152400" algn="l"/>
              </a:tabLst>
            </a:pPr>
            <a:r>
              <a:rPr dirty="0" sz="1100" spc="15" b="1">
                <a:latin typeface="Times New Roman"/>
                <a:cs typeface="Times New Roman"/>
              </a:rPr>
              <a:t>Push </a:t>
            </a:r>
            <a:r>
              <a:rPr dirty="0" sz="1100" spc="10" b="1">
                <a:latin typeface="Times New Roman"/>
                <a:cs typeface="Times New Roman"/>
              </a:rPr>
              <a:t>Offence</a:t>
            </a:r>
            <a:r>
              <a:rPr dirty="0" sz="1100" spc="-10" b="1">
                <a:latin typeface="Times New Roman"/>
                <a:cs typeface="Times New Roman"/>
              </a:rPr>
              <a:t> </a:t>
            </a:r>
            <a:r>
              <a:rPr dirty="0" sz="1100" spc="5" b="1">
                <a:latin typeface="Times New Roman"/>
                <a:cs typeface="Times New Roman"/>
              </a:rPr>
              <a:t>Details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625346" y="5593841"/>
          <a:ext cx="4956810" cy="662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8175"/>
                <a:gridCol w="3039110"/>
              </a:tblGrid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Type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REST web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service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Type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15">
                          <a:latin typeface="Times New Roman"/>
                          <a:cs typeface="Times New Roman"/>
                        </a:rPr>
                        <a:t>JSON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Array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Frequency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Hour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680460" y="6397883"/>
            <a:ext cx="4687570" cy="36322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 spc="20">
                <a:latin typeface="Times New Roman"/>
                <a:cs typeface="Times New Roman"/>
              </a:rPr>
              <a:t>A </a:t>
            </a:r>
            <a:r>
              <a:rPr dirty="0" sz="1100" spc="5">
                <a:latin typeface="Times New Roman"/>
                <a:cs typeface="Times New Roman"/>
              </a:rPr>
              <a:t>single </a:t>
            </a:r>
            <a:r>
              <a:rPr dirty="0" sz="1100" spc="10">
                <a:latin typeface="Times New Roman"/>
                <a:cs typeface="Times New Roman"/>
              </a:rPr>
              <a:t>request </a:t>
            </a:r>
            <a:r>
              <a:rPr dirty="0" sz="1100" spc="5">
                <a:latin typeface="Times New Roman"/>
                <a:cs typeface="Times New Roman"/>
              </a:rPr>
              <a:t>may contain </a:t>
            </a:r>
            <a:r>
              <a:rPr dirty="0" sz="1100" spc="15">
                <a:latin typeface="Times New Roman"/>
                <a:cs typeface="Times New Roman"/>
              </a:rPr>
              <a:t>JSON </a:t>
            </a:r>
            <a:r>
              <a:rPr dirty="0" sz="1100" spc="10">
                <a:latin typeface="Times New Roman"/>
                <a:cs typeface="Times New Roman"/>
              </a:rPr>
              <a:t>Array </a:t>
            </a:r>
            <a:r>
              <a:rPr dirty="0" sz="1100" spc="5">
                <a:latin typeface="Times New Roman"/>
                <a:cs typeface="Times New Roman"/>
              </a:rPr>
              <a:t>of </a:t>
            </a:r>
            <a:r>
              <a:rPr dirty="0" sz="1100" spc="10">
                <a:latin typeface="Times New Roman"/>
                <a:cs typeface="Times New Roman"/>
              </a:rPr>
              <a:t>maximum 500 </a:t>
            </a:r>
            <a:r>
              <a:rPr dirty="0" sz="1100" spc="15">
                <a:latin typeface="Times New Roman"/>
                <a:cs typeface="Times New Roman"/>
              </a:rPr>
              <a:t>JSON </a:t>
            </a:r>
            <a:r>
              <a:rPr dirty="0" sz="1100" spc="5">
                <a:latin typeface="Times New Roman"/>
                <a:cs typeface="Times New Roman"/>
              </a:rPr>
              <a:t>Objects of the  following format.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625346" y="6915911"/>
          <a:ext cx="4956810" cy="2148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/>
                <a:gridCol w="1010285"/>
                <a:gridCol w="991234"/>
                <a:gridCol w="2270760"/>
              </a:tblGrid>
              <a:tr h="335280">
                <a:tc>
                  <a:txBody>
                    <a:bodyPr/>
                    <a:lstStyle/>
                    <a:p>
                      <a:pPr marL="175895">
                        <a:lnSpc>
                          <a:spcPts val="1295"/>
                        </a:lnSpc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Sl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No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5"/>
                        </a:lnSpc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Key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50" marR="69215" indent="-179070">
                        <a:lnSpc>
                          <a:spcPts val="1300"/>
                        </a:lnSpc>
                        <a:spcBef>
                          <a:spcPts val="30"/>
                        </a:spcBef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Value</a:t>
                      </a:r>
                      <a:r>
                        <a:rPr dirty="0" sz="11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Length  in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bytes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95"/>
                        </a:lnSpc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4645">
                <a:tc gridSpan="4"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Parameters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R="104139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1.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636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oftyp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28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28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Offence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Type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OS=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Overspeed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3540">
                <a:tc>
                  <a:txBody>
                    <a:bodyPr/>
                    <a:lstStyle/>
                    <a:p>
                      <a:pPr algn="ctr" marR="104139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2.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22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vno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16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45745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Vehicle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number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without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any 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delimiter like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hyphen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(-) or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space.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ctr" marR="10413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3.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imei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8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8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IMEI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number.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ctr" marR="10413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4.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date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8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Date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format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DDMMYYYY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804">
                <a:tc>
                  <a:txBody>
                    <a:bodyPr/>
                    <a:lstStyle/>
                    <a:p>
                      <a:pPr algn="ctr" marR="10413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5.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time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85"/>
                        </a:lnSpc>
                      </a:pPr>
                      <a:r>
                        <a:rPr dirty="0" sz="1100" spc="15">
                          <a:latin typeface="Times New Roman"/>
                          <a:cs typeface="Times New Roman"/>
                        </a:rPr>
                        <a:t>UTC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in format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hhmmss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511550" y="9329322"/>
            <a:ext cx="74866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75"/>
              </a:lnSpc>
            </a:pPr>
            <a:r>
              <a:rPr dirty="0" sz="1000" spc="-30">
                <a:latin typeface="Trebuchet MS"/>
                <a:cs typeface="Trebuchet MS"/>
              </a:rPr>
              <a:t>Page </a:t>
            </a:r>
            <a:fld id="{81D60167-4931-47E6-BA6A-407CBD079E47}" type="slidenum">
              <a:rPr dirty="0" sz="1000" spc="-35" b="1">
                <a:latin typeface="Arial"/>
                <a:cs typeface="Arial"/>
              </a:rPr>
              <a:t>10</a:t>
            </a:fld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spc="-25">
                <a:latin typeface="Trebuchet MS"/>
                <a:cs typeface="Trebuchet MS"/>
              </a:rPr>
              <a:t>of</a:t>
            </a:r>
            <a:r>
              <a:rPr dirty="0" sz="1000" spc="-175">
                <a:latin typeface="Trebuchet MS"/>
                <a:cs typeface="Trebuchet MS"/>
              </a:rPr>
              <a:t> </a:t>
            </a:r>
            <a:r>
              <a:rPr dirty="0" sz="1000" spc="-40" b="1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625346" y="860298"/>
          <a:ext cx="4956810" cy="3133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/>
                <a:gridCol w="1010285"/>
                <a:gridCol w="991234"/>
                <a:gridCol w="2270760"/>
              </a:tblGrid>
              <a:tr h="382905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6.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22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lat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12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36830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Latitude,decimal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not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less than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6 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places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3540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7.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22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latd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8067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Latitude Direction. N=North, S= 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South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3540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8.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22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lon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74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12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74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5654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Longitude,decimal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not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less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than 6 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places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2905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9.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22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lond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55904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Longitude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Direction.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E=East,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W= 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West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3540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10.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22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spd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7366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Speed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in km/hrs,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Upto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One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Decimal  Value.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11.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loc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Location (Reverse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Geo-coded)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12.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rto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85"/>
                        </a:lnSpc>
                      </a:pPr>
                      <a:r>
                        <a:rPr dirty="0" sz="1100" spc="15">
                          <a:latin typeface="Times New Roman"/>
                          <a:cs typeface="Times New Roman"/>
                        </a:rPr>
                        <a:t>RTO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Code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13.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state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8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State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Code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4645">
                <a:tc gridSpan="4"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Response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8440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14.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resp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OK/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Error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625346" y="4158995"/>
          <a:ext cx="4956810" cy="1123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5550"/>
                <a:gridCol w="3722370"/>
              </a:tblGrid>
              <a:tr h="279400">
                <a:tc gridSpan="2">
                  <a:txBody>
                    <a:bodyPr/>
                    <a:lstStyle/>
                    <a:p>
                      <a:pPr marL="67310">
                        <a:lnSpc>
                          <a:spcPts val="1305"/>
                        </a:lnSpc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b. Push 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Alert</a:t>
                      </a:r>
                      <a:r>
                        <a:rPr dirty="0" sz="1100" spc="-1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Details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9400"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Type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784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REST web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service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Type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784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15">
                          <a:latin typeface="Times New Roman"/>
                          <a:cs typeface="Times New Roman"/>
                        </a:rPr>
                        <a:t>JSON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Array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Frequency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784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Hour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680460" y="5424047"/>
            <a:ext cx="4687570" cy="36322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 spc="20">
                <a:latin typeface="Times New Roman"/>
                <a:cs typeface="Times New Roman"/>
              </a:rPr>
              <a:t>A </a:t>
            </a:r>
            <a:r>
              <a:rPr dirty="0" sz="1100" spc="5">
                <a:latin typeface="Times New Roman"/>
                <a:cs typeface="Times New Roman"/>
              </a:rPr>
              <a:t>single </a:t>
            </a:r>
            <a:r>
              <a:rPr dirty="0" sz="1100" spc="10">
                <a:latin typeface="Times New Roman"/>
                <a:cs typeface="Times New Roman"/>
              </a:rPr>
              <a:t>request </a:t>
            </a:r>
            <a:r>
              <a:rPr dirty="0" sz="1100" spc="5">
                <a:latin typeface="Times New Roman"/>
                <a:cs typeface="Times New Roman"/>
              </a:rPr>
              <a:t>may contain </a:t>
            </a:r>
            <a:r>
              <a:rPr dirty="0" sz="1100" spc="15">
                <a:latin typeface="Times New Roman"/>
                <a:cs typeface="Times New Roman"/>
              </a:rPr>
              <a:t>JSON </a:t>
            </a:r>
            <a:r>
              <a:rPr dirty="0" sz="1100" spc="10">
                <a:latin typeface="Times New Roman"/>
                <a:cs typeface="Times New Roman"/>
              </a:rPr>
              <a:t>Array </a:t>
            </a:r>
            <a:r>
              <a:rPr dirty="0" sz="1100" spc="5">
                <a:latin typeface="Times New Roman"/>
                <a:cs typeface="Times New Roman"/>
              </a:rPr>
              <a:t>of </a:t>
            </a:r>
            <a:r>
              <a:rPr dirty="0" sz="1100" spc="10">
                <a:latin typeface="Times New Roman"/>
                <a:cs typeface="Times New Roman"/>
              </a:rPr>
              <a:t>maximum 500 </a:t>
            </a:r>
            <a:r>
              <a:rPr dirty="0" sz="1100" spc="15">
                <a:latin typeface="Times New Roman"/>
                <a:cs typeface="Times New Roman"/>
              </a:rPr>
              <a:t>JSON </a:t>
            </a:r>
            <a:r>
              <a:rPr dirty="0" sz="1100" spc="5">
                <a:latin typeface="Times New Roman"/>
                <a:cs typeface="Times New Roman"/>
              </a:rPr>
              <a:t>Objects of the  following format.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625346" y="5942838"/>
          <a:ext cx="4956810" cy="3016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4365"/>
                <a:gridCol w="1052195"/>
                <a:gridCol w="990600"/>
                <a:gridCol w="2270125"/>
              </a:tblGrid>
              <a:tr h="382905">
                <a:tc>
                  <a:txBody>
                    <a:bodyPr/>
                    <a:lstStyle/>
                    <a:p>
                      <a:pPr algn="ctr" marL="6350">
                        <a:lnSpc>
                          <a:spcPts val="1290"/>
                        </a:lnSpc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Sl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No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290"/>
                        </a:lnSpc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Key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 marR="67945" indent="-178435">
                        <a:lnSpc>
                          <a:spcPts val="1300"/>
                        </a:lnSpc>
                        <a:spcBef>
                          <a:spcPts val="30"/>
                        </a:spcBef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Value</a:t>
                      </a:r>
                      <a:r>
                        <a:rPr dirty="0" sz="11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Length  in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bytes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290"/>
                        </a:lnSpc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 gridSpan="4"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Parameters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8440">
                <a:tc>
                  <a:txBody>
                    <a:bodyPr/>
                    <a:lstStyle/>
                    <a:p>
                      <a:pPr algn="ctr" marL="596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1.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alrtid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2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Alert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ID as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AIS-140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3540">
                <a:tc>
                  <a:txBody>
                    <a:bodyPr/>
                    <a:lstStyle/>
                    <a:p>
                      <a:pPr algn="ctr" marL="5969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2.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28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vno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16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4384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Vehicle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number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without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any 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delimiter like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hyphen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(-) or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space.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ctr" marL="596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3.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imei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290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IMEI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number.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ctr" marL="596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4.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date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Date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format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DDMMYYYY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ctr" marL="596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5.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time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spc="15">
                          <a:latin typeface="Times New Roman"/>
                          <a:cs typeface="Times New Roman"/>
                        </a:rPr>
                        <a:t>UTC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in format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hhmmss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2905">
                <a:tc>
                  <a:txBody>
                    <a:bodyPr/>
                    <a:lstStyle/>
                    <a:p>
                      <a:pPr algn="ctr" marL="5969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6.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lat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12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66395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Latitude,decimal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not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less than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6 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places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3540">
                <a:tc>
                  <a:txBody>
                    <a:bodyPr/>
                    <a:lstStyle/>
                    <a:p>
                      <a:pPr algn="ctr" marL="5969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7.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latd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78765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Latitude Direction. N=North, S= 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South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3540">
                <a:tc>
                  <a:txBody>
                    <a:bodyPr/>
                    <a:lstStyle/>
                    <a:p>
                      <a:pPr algn="ctr" marL="5969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8.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22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lon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12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54635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Longitude,decimal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not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less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than 6 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places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3511550" y="9329322"/>
            <a:ext cx="74866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75"/>
              </a:lnSpc>
            </a:pPr>
            <a:r>
              <a:rPr dirty="0" sz="1000" spc="-30">
                <a:latin typeface="Trebuchet MS"/>
                <a:cs typeface="Trebuchet MS"/>
              </a:rPr>
              <a:t>Page </a:t>
            </a:r>
            <a:fld id="{81D60167-4931-47E6-BA6A-407CBD079E47}" type="slidenum">
              <a:rPr dirty="0" sz="1000" spc="-35" b="1">
                <a:latin typeface="Arial"/>
                <a:cs typeface="Arial"/>
              </a:rPr>
              <a:t>10</a:t>
            </a:fld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spc="-25">
                <a:latin typeface="Trebuchet MS"/>
                <a:cs typeface="Trebuchet MS"/>
              </a:rPr>
              <a:t>of</a:t>
            </a:r>
            <a:r>
              <a:rPr dirty="0" sz="1000" spc="-175">
                <a:latin typeface="Trebuchet MS"/>
                <a:cs typeface="Trebuchet MS"/>
              </a:rPr>
              <a:t> </a:t>
            </a:r>
            <a:r>
              <a:rPr dirty="0" sz="1000" spc="-40" b="1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625346" y="860298"/>
          <a:ext cx="4956810" cy="18662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4365"/>
                <a:gridCol w="1052195"/>
                <a:gridCol w="990600"/>
                <a:gridCol w="2270125"/>
              </a:tblGrid>
              <a:tr h="382905">
                <a:tc>
                  <a:txBody>
                    <a:bodyPr/>
                    <a:lstStyle/>
                    <a:p>
                      <a:pPr algn="ctr" marL="5969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9.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22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lond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5400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Longitude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Direction.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E=East,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W= 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West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3540">
                <a:tc>
                  <a:txBody>
                    <a:bodyPr/>
                    <a:lstStyle/>
                    <a:p>
                      <a:pPr algn="r" marR="15430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10.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22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spd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08585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Speed in km/hrs, Upto One</a:t>
                      </a:r>
                      <a:r>
                        <a:rPr dirty="0" sz="11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Decimal  Value.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r" marR="15430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11.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loc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Location (Reverse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Geo-coded)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r" marR="15430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12.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rto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5"/>
                        </a:lnSpc>
                      </a:pPr>
                      <a:r>
                        <a:rPr dirty="0" sz="1100" spc="15">
                          <a:latin typeface="Times New Roman"/>
                          <a:cs typeface="Times New Roman"/>
                        </a:rPr>
                        <a:t>RTO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Code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r" marR="15430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13.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state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State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Code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 gridSpan="4"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Response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7804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14.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resp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OK/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Error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680460" y="2868297"/>
            <a:ext cx="314960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0" b="1">
                <a:latin typeface="Times New Roman"/>
                <a:cs typeface="Times New Roman"/>
              </a:rPr>
              <a:t>8.5 Conformity of </a:t>
            </a:r>
            <a:r>
              <a:rPr dirty="0" sz="1100" spc="5" b="1">
                <a:latin typeface="Times New Roman"/>
                <a:cs typeface="Times New Roman"/>
              </a:rPr>
              <a:t>Production - </a:t>
            </a:r>
            <a:r>
              <a:rPr dirty="0" sz="1100" spc="10" b="1">
                <a:latin typeface="Times New Roman"/>
                <a:cs typeface="Times New Roman"/>
              </a:rPr>
              <a:t>Testing</a:t>
            </a:r>
            <a:r>
              <a:rPr dirty="0" sz="1100" spc="20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Parameters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0460" y="3104516"/>
            <a:ext cx="12382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a</a:t>
            </a:r>
            <a:r>
              <a:rPr dirty="0" sz="1100" spc="5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80446" y="4048619"/>
            <a:ext cx="13271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b.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80460" y="4991963"/>
            <a:ext cx="12382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5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60922" y="3104516"/>
            <a:ext cx="4265295" cy="241490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just" marL="12700" marR="5080">
              <a:lnSpc>
                <a:spcPct val="98400"/>
              </a:lnSpc>
              <a:spcBef>
                <a:spcPts val="150"/>
              </a:spcBef>
            </a:pP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device manufacturers will get their devices </a:t>
            </a:r>
            <a:r>
              <a:rPr dirty="0" sz="1100" spc="5">
                <a:latin typeface="Times New Roman"/>
                <a:cs typeface="Times New Roman"/>
              </a:rPr>
              <a:t>tested </a:t>
            </a:r>
            <a:r>
              <a:rPr dirty="0" sz="1100" spc="10">
                <a:latin typeface="Times New Roman"/>
                <a:cs typeface="Times New Roman"/>
              </a:rPr>
              <a:t>and </a:t>
            </a:r>
            <a:r>
              <a:rPr dirty="0" sz="1100" spc="5">
                <a:latin typeface="Times New Roman"/>
                <a:cs typeface="Times New Roman"/>
              </a:rPr>
              <a:t>certified 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for conformity </a:t>
            </a:r>
            <a:r>
              <a:rPr dirty="0" sz="1100" spc="5">
                <a:latin typeface="Times New Roman"/>
                <a:cs typeface="Times New Roman"/>
              </a:rPr>
              <a:t>of </a:t>
            </a:r>
            <a:r>
              <a:rPr dirty="0" sz="1100" spc="10">
                <a:latin typeface="Times New Roman"/>
                <a:cs typeface="Times New Roman"/>
              </a:rPr>
              <a:t>production </a:t>
            </a:r>
            <a:r>
              <a:rPr dirty="0" sz="1100" spc="15">
                <a:latin typeface="Times New Roman"/>
                <a:cs typeface="Times New Roman"/>
              </a:rPr>
              <a:t>from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testing </a:t>
            </a:r>
            <a:r>
              <a:rPr dirty="0" sz="1100" spc="10">
                <a:latin typeface="Times New Roman"/>
                <a:cs typeface="Times New Roman"/>
              </a:rPr>
              <a:t>agencies referred </a:t>
            </a:r>
            <a:r>
              <a:rPr dirty="0" sz="1100" spc="5">
                <a:latin typeface="Times New Roman"/>
                <a:cs typeface="Times New Roman"/>
              </a:rPr>
              <a:t>to </a:t>
            </a:r>
            <a:r>
              <a:rPr dirty="0" sz="1100" spc="10">
                <a:latin typeface="Times New Roman"/>
                <a:cs typeface="Times New Roman"/>
              </a:rPr>
              <a:t>in rule  126 </a:t>
            </a:r>
            <a:r>
              <a:rPr dirty="0" sz="1100" spc="5">
                <a:latin typeface="Times New Roman"/>
                <a:cs typeface="Times New Roman"/>
              </a:rPr>
              <a:t>of the </a:t>
            </a:r>
            <a:r>
              <a:rPr dirty="0" sz="1100" spc="15">
                <a:latin typeface="Times New Roman"/>
                <a:cs typeface="Times New Roman"/>
              </a:rPr>
              <a:t>CMVR </a:t>
            </a:r>
            <a:r>
              <a:rPr dirty="0" sz="1100" spc="5">
                <a:latin typeface="Times New Roman"/>
                <a:cs typeface="Times New Roman"/>
              </a:rPr>
              <a:t>for </a:t>
            </a:r>
            <a:r>
              <a:rPr dirty="0" sz="1100" spc="10">
                <a:latin typeface="Times New Roman"/>
                <a:cs typeface="Times New Roman"/>
              </a:rPr>
              <a:t>compliance </a:t>
            </a:r>
            <a:r>
              <a:rPr dirty="0" sz="1100" spc="5">
                <a:latin typeface="Times New Roman"/>
                <a:cs typeface="Times New Roman"/>
              </a:rPr>
              <a:t>to </a:t>
            </a:r>
            <a:r>
              <a:rPr dirty="0" sz="1100" spc="10">
                <a:latin typeface="Times New Roman"/>
                <a:cs typeface="Times New Roman"/>
              </a:rPr>
              <a:t>the rule 125 </a:t>
            </a:r>
            <a:r>
              <a:rPr dirty="0" sz="1100" spc="20">
                <a:latin typeface="Times New Roman"/>
                <a:cs typeface="Times New Roman"/>
              </a:rPr>
              <a:t>H </a:t>
            </a:r>
            <a:r>
              <a:rPr dirty="0" sz="1100" spc="5">
                <a:latin typeface="Times New Roman"/>
                <a:cs typeface="Times New Roman"/>
              </a:rPr>
              <a:t>of </a:t>
            </a:r>
            <a:r>
              <a:rPr dirty="0" sz="1100" spc="20">
                <a:latin typeface="Times New Roman"/>
                <a:cs typeface="Times New Roman"/>
              </a:rPr>
              <a:t>CMVR </a:t>
            </a:r>
            <a:r>
              <a:rPr dirty="0" sz="1100" spc="5">
                <a:latin typeface="Times New Roman"/>
                <a:cs typeface="Times New Roman"/>
              </a:rPr>
              <a:t>every </a:t>
            </a:r>
            <a:r>
              <a:rPr dirty="0" sz="1100" spc="10">
                <a:latin typeface="Times New Roman"/>
                <a:cs typeface="Times New Roman"/>
              </a:rPr>
              <a:t>year  from the date </a:t>
            </a:r>
            <a:r>
              <a:rPr dirty="0" sz="1100" spc="5">
                <a:latin typeface="Times New Roman"/>
                <a:cs typeface="Times New Roman"/>
              </a:rPr>
              <a:t>of first certification. </a:t>
            </a:r>
            <a:r>
              <a:rPr dirty="0" sz="1100" spc="15">
                <a:latin typeface="Times New Roman"/>
                <a:cs typeface="Times New Roman"/>
              </a:rPr>
              <a:t>The </a:t>
            </a:r>
            <a:r>
              <a:rPr dirty="0" sz="1100" spc="10">
                <a:latin typeface="Times New Roman"/>
                <a:cs typeface="Times New Roman"/>
              </a:rPr>
              <a:t>parameters </a:t>
            </a:r>
            <a:r>
              <a:rPr dirty="0" sz="1100" spc="5">
                <a:latin typeface="Times New Roman"/>
                <a:cs typeface="Times New Roman"/>
              </a:rPr>
              <a:t>for testing shall </a:t>
            </a:r>
            <a:r>
              <a:rPr dirty="0" sz="1100" spc="10">
                <a:latin typeface="Times New Roman"/>
                <a:cs typeface="Times New Roman"/>
              </a:rPr>
              <a:t>be </a:t>
            </a:r>
            <a:r>
              <a:rPr dirty="0" sz="1100" spc="5">
                <a:latin typeface="Times New Roman"/>
                <a:cs typeface="Times New Roman"/>
              </a:rPr>
              <a:t>as 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specified in </a:t>
            </a:r>
            <a:r>
              <a:rPr dirty="0" sz="1100" spc="10">
                <a:latin typeface="Times New Roman"/>
                <a:cs typeface="Times New Roman"/>
              </a:rPr>
              <a:t>Table 1 </a:t>
            </a:r>
            <a:r>
              <a:rPr dirty="0" sz="1100" spc="5">
                <a:latin typeface="Times New Roman"/>
                <a:cs typeface="Times New Roman"/>
              </a:rPr>
              <a:t>of this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section.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 indent="-635">
              <a:lnSpc>
                <a:spcPct val="98400"/>
              </a:lnSpc>
              <a:spcBef>
                <a:spcPts val="940"/>
              </a:spcBef>
            </a:pP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5">
                <a:latin typeface="Times New Roman"/>
                <a:cs typeface="Times New Roman"/>
              </a:rPr>
              <a:t>device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manufacturers shall get their </a:t>
            </a:r>
            <a:r>
              <a:rPr dirty="0" sz="1100" spc="10">
                <a:latin typeface="Times New Roman"/>
                <a:cs typeface="Times New Roman"/>
              </a:rPr>
              <a:t>backend </a:t>
            </a:r>
            <a:r>
              <a:rPr dirty="0" sz="1100" spc="5">
                <a:latin typeface="Times New Roman"/>
                <a:cs typeface="Times New Roman"/>
              </a:rPr>
              <a:t>applications  audited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from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testing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agencies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referred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to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in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rule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126 </a:t>
            </a:r>
            <a:r>
              <a:rPr dirty="0" sz="1100" spc="5">
                <a:latin typeface="Times New Roman"/>
                <a:cs typeface="Times New Roman"/>
              </a:rPr>
              <a:t>of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the  CMVR/STQC/NIC </a:t>
            </a:r>
            <a:r>
              <a:rPr dirty="0" sz="1100" spc="5">
                <a:latin typeface="Times New Roman"/>
                <a:cs typeface="Times New Roman"/>
              </a:rPr>
              <a:t>or by </a:t>
            </a:r>
            <a:r>
              <a:rPr dirty="0" sz="1100" spc="10">
                <a:latin typeface="Times New Roman"/>
                <a:cs typeface="Times New Roman"/>
              </a:rPr>
              <a:t>the agencies </a:t>
            </a:r>
            <a:r>
              <a:rPr dirty="0" sz="1100" spc="5">
                <a:latin typeface="Times New Roman"/>
                <a:cs typeface="Times New Roman"/>
              </a:rPr>
              <a:t>specified </a:t>
            </a:r>
            <a:r>
              <a:rPr dirty="0" sz="1100" spc="15">
                <a:latin typeface="Times New Roman"/>
                <a:cs typeface="Times New Roman"/>
              </a:rPr>
              <a:t>by </a:t>
            </a:r>
            <a:r>
              <a:rPr dirty="0" sz="1100" spc="5">
                <a:latin typeface="Times New Roman"/>
                <a:cs typeface="Times New Roman"/>
              </a:rPr>
              <a:t>States/UTs every </a:t>
            </a:r>
            <a:r>
              <a:rPr dirty="0" sz="1100" spc="10">
                <a:latin typeface="Times New Roman"/>
                <a:cs typeface="Times New Roman"/>
              </a:rPr>
              <a:t>year  from the </a:t>
            </a:r>
            <a:r>
              <a:rPr dirty="0" sz="1100" spc="5">
                <a:latin typeface="Times New Roman"/>
                <a:cs typeface="Times New Roman"/>
              </a:rPr>
              <a:t>date of first certification. </a:t>
            </a:r>
            <a:r>
              <a:rPr dirty="0" sz="1100" spc="15">
                <a:latin typeface="Times New Roman"/>
                <a:cs typeface="Times New Roman"/>
              </a:rPr>
              <a:t>The </a:t>
            </a:r>
            <a:r>
              <a:rPr dirty="0" sz="1100" spc="10">
                <a:latin typeface="Times New Roman"/>
                <a:cs typeface="Times New Roman"/>
              </a:rPr>
              <a:t>parameters </a:t>
            </a:r>
            <a:r>
              <a:rPr dirty="0" sz="1100" spc="5">
                <a:latin typeface="Times New Roman"/>
                <a:cs typeface="Times New Roman"/>
              </a:rPr>
              <a:t>for auditing shall </a:t>
            </a:r>
            <a:r>
              <a:rPr dirty="0" sz="1100" spc="15">
                <a:latin typeface="Times New Roman"/>
                <a:cs typeface="Times New Roman"/>
              </a:rPr>
              <a:t>be </a:t>
            </a:r>
            <a:r>
              <a:rPr dirty="0" sz="1100" spc="5">
                <a:latin typeface="Times New Roman"/>
                <a:cs typeface="Times New Roman"/>
              </a:rPr>
              <a:t>as  specified </a:t>
            </a:r>
            <a:r>
              <a:rPr dirty="0" sz="1100" spc="10">
                <a:latin typeface="Times New Roman"/>
                <a:cs typeface="Times New Roman"/>
              </a:rPr>
              <a:t>in Table 2 </a:t>
            </a:r>
            <a:r>
              <a:rPr dirty="0" sz="1100" spc="5">
                <a:latin typeface="Times New Roman"/>
                <a:cs typeface="Times New Roman"/>
              </a:rPr>
              <a:t>of </a:t>
            </a:r>
            <a:r>
              <a:rPr dirty="0" sz="1100" spc="10">
                <a:latin typeface="Times New Roman"/>
                <a:cs typeface="Times New Roman"/>
              </a:rPr>
              <a:t>this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annexure.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8400"/>
              </a:lnSpc>
              <a:spcBef>
                <a:spcPts val="930"/>
              </a:spcBef>
            </a:pPr>
            <a:r>
              <a:rPr dirty="0" sz="1100" spc="10">
                <a:latin typeface="Times New Roman"/>
                <a:cs typeface="Times New Roman"/>
              </a:rPr>
              <a:t>The testing agencies </a:t>
            </a:r>
            <a:r>
              <a:rPr dirty="0" sz="1100" spc="5">
                <a:latin typeface="Times New Roman"/>
                <a:cs typeface="Times New Roman"/>
              </a:rPr>
              <a:t>shall provide the </a:t>
            </a:r>
            <a:r>
              <a:rPr dirty="0" sz="1100" spc="10">
                <a:latin typeface="Times New Roman"/>
                <a:cs typeface="Times New Roman"/>
              </a:rPr>
              <a:t>details </a:t>
            </a:r>
            <a:r>
              <a:rPr dirty="0" sz="1100" spc="5">
                <a:latin typeface="Times New Roman"/>
                <a:cs typeface="Times New Roman"/>
              </a:rPr>
              <a:t>of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5">
                <a:latin typeface="Times New Roman"/>
                <a:cs typeface="Times New Roman"/>
              </a:rPr>
              <a:t>devices </a:t>
            </a:r>
            <a:r>
              <a:rPr dirty="0" sz="1100" spc="10">
                <a:latin typeface="Times New Roman"/>
                <a:cs typeface="Times New Roman"/>
              </a:rPr>
              <a:t>and </a:t>
            </a:r>
            <a:r>
              <a:rPr dirty="0" sz="1100" spc="29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backend applications certified </a:t>
            </a:r>
            <a:r>
              <a:rPr dirty="0" sz="1100" spc="10">
                <a:latin typeface="Times New Roman"/>
                <a:cs typeface="Times New Roman"/>
              </a:rPr>
              <a:t>by them </a:t>
            </a:r>
            <a:r>
              <a:rPr dirty="0" sz="1100" spc="5">
                <a:latin typeface="Times New Roman"/>
                <a:cs typeface="Times New Roman"/>
              </a:rPr>
              <a:t>to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States/UTs </a:t>
            </a:r>
            <a:r>
              <a:rPr dirty="0" sz="1100" spc="10">
                <a:latin typeface="Times New Roman"/>
                <a:cs typeface="Times New Roman"/>
              </a:rPr>
              <a:t>by </a:t>
            </a:r>
            <a:r>
              <a:rPr dirty="0" sz="1100" spc="5">
                <a:latin typeface="Times New Roman"/>
                <a:cs typeface="Times New Roman"/>
              </a:rPr>
              <a:t>uploading the  </a:t>
            </a:r>
            <a:r>
              <a:rPr dirty="0" sz="1100" spc="10">
                <a:latin typeface="Times New Roman"/>
                <a:cs typeface="Times New Roman"/>
              </a:rPr>
              <a:t>same </a:t>
            </a:r>
            <a:r>
              <a:rPr dirty="0" sz="1100" spc="15">
                <a:latin typeface="Times New Roman"/>
                <a:cs typeface="Times New Roman"/>
              </a:rPr>
              <a:t>on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respective </a:t>
            </a:r>
            <a:r>
              <a:rPr dirty="0" sz="1100" spc="10">
                <a:latin typeface="Times New Roman"/>
                <a:cs typeface="Times New Roman"/>
              </a:rPr>
              <a:t>backend </a:t>
            </a:r>
            <a:r>
              <a:rPr dirty="0" sz="1100" spc="5">
                <a:latin typeface="Times New Roman"/>
                <a:cs typeface="Times New Roman"/>
              </a:rPr>
              <a:t>systems or </a:t>
            </a:r>
            <a:r>
              <a:rPr dirty="0" sz="1100" spc="10">
                <a:latin typeface="Times New Roman"/>
                <a:cs typeface="Times New Roman"/>
              </a:rPr>
              <a:t>any </a:t>
            </a:r>
            <a:r>
              <a:rPr dirty="0" sz="1100" spc="5">
                <a:latin typeface="Times New Roman"/>
                <a:cs typeface="Times New Roman"/>
              </a:rPr>
              <a:t>other </a:t>
            </a:r>
            <a:r>
              <a:rPr dirty="0" sz="1100" spc="10">
                <a:latin typeface="Times New Roman"/>
                <a:cs typeface="Times New Roman"/>
              </a:rPr>
              <a:t>means.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625346" y="5629655"/>
          <a:ext cx="4956810" cy="3129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4365"/>
                <a:gridCol w="4313555"/>
              </a:tblGrid>
              <a:tr h="478790">
                <a:tc gridSpan="2">
                  <a:txBody>
                    <a:bodyPr/>
                    <a:lstStyle/>
                    <a:p>
                      <a:pPr algn="ctr" marL="6985">
                        <a:lnSpc>
                          <a:spcPts val="1295"/>
                        </a:lnSpc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1: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Test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100" spc="20" b="1">
                          <a:latin typeface="Times New Roman"/>
                          <a:cs typeface="Times New Roman"/>
                        </a:rPr>
                        <a:t>COP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00" spc="15" b="1">
                          <a:latin typeface="Times New Roman"/>
                          <a:cs typeface="Times New Roman"/>
                        </a:rPr>
                        <a:t>VLT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Device and Emergency</a:t>
                      </a:r>
                      <a:r>
                        <a:rPr dirty="0" sz="11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Buttons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1935">
                <a:tc>
                  <a:txBody>
                    <a:bodyPr/>
                    <a:lstStyle/>
                    <a:p>
                      <a:pPr marL="118745">
                        <a:lnSpc>
                          <a:spcPts val="1290"/>
                        </a:lnSpc>
                      </a:pP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Sl.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No.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015">
                        <a:lnSpc>
                          <a:spcPts val="1290"/>
                        </a:lnSpc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Test Details (As per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AIS-140)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2570">
                <a:tc>
                  <a:txBody>
                    <a:bodyPr/>
                    <a:lstStyle/>
                    <a:p>
                      <a:pPr marL="319405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1.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Emergency button functionality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(Clause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No.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3.1.2.4)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935">
                <a:tc>
                  <a:txBody>
                    <a:bodyPr/>
                    <a:lstStyle/>
                    <a:p>
                      <a:pPr marL="319405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2.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15">
                          <a:latin typeface="Times New Roman"/>
                          <a:cs typeface="Times New Roman"/>
                        </a:rPr>
                        <a:t>SMS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fall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back (Clause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3.1.5)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935">
                <a:tc>
                  <a:txBody>
                    <a:bodyPr/>
                    <a:lstStyle/>
                    <a:p>
                      <a:pPr marL="319405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3.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Table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6A: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Functional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Testing (Sr. No. 1-9, Clause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6.3.1)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2570">
                <a:tc>
                  <a:txBody>
                    <a:bodyPr/>
                    <a:lstStyle/>
                    <a:p>
                      <a:pPr marL="319405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4.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Performance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Parametric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Test of Table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6B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(Clause 6.3.2, Sr.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No.10)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319405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5.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Protocol 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alerts verification as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per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-Clause 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No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4.1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and Table no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4A,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-Clause 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No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4.2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and Table no 4B,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4C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-Clause 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No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3.1.4 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Table no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3B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OTA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Commands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verification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935">
                <a:tc>
                  <a:txBody>
                    <a:bodyPr/>
                    <a:lstStyle/>
                    <a:p>
                      <a:pPr algn="ctr" marL="4445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6.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Ingress Protection (IP)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Test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as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per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Sr.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No. 3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6B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511550" y="9329322"/>
            <a:ext cx="74866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75"/>
              </a:lnSpc>
            </a:pPr>
            <a:r>
              <a:rPr dirty="0" sz="1000" spc="-30">
                <a:latin typeface="Trebuchet MS"/>
                <a:cs typeface="Trebuchet MS"/>
              </a:rPr>
              <a:t>Page </a:t>
            </a:r>
            <a:fld id="{81D60167-4931-47E6-BA6A-407CBD079E47}" type="slidenum">
              <a:rPr dirty="0" sz="1000" spc="-35" b="1">
                <a:latin typeface="Arial"/>
                <a:cs typeface="Arial"/>
              </a:rPr>
              <a:t>10</a:t>
            </a:fld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spc="-25">
                <a:latin typeface="Trebuchet MS"/>
                <a:cs typeface="Trebuchet MS"/>
              </a:rPr>
              <a:t>of</a:t>
            </a:r>
            <a:r>
              <a:rPr dirty="0" sz="1000" spc="-175">
                <a:latin typeface="Trebuchet MS"/>
                <a:cs typeface="Trebuchet MS"/>
              </a:rPr>
              <a:t> </a:t>
            </a:r>
            <a:r>
              <a:rPr dirty="0" sz="1000" spc="-40" b="1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625346" y="860298"/>
          <a:ext cx="4956810" cy="73761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4365"/>
                <a:gridCol w="4313555"/>
              </a:tblGrid>
              <a:tr h="643255">
                <a:tc gridSpan="2">
                  <a:txBody>
                    <a:bodyPr/>
                    <a:lstStyle/>
                    <a:p>
                      <a:pPr algn="ctr" marR="33655">
                        <a:lnSpc>
                          <a:spcPts val="1295"/>
                        </a:lnSpc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2: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280670" marR="314325">
                        <a:lnSpc>
                          <a:spcPts val="1300"/>
                        </a:lnSpc>
                        <a:spcBef>
                          <a:spcPts val="600"/>
                        </a:spcBef>
                      </a:pP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Test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Parameters 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Auditing 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00" spc="15" b="1">
                          <a:latin typeface="Times New Roman"/>
                          <a:cs typeface="Times New Roman"/>
                        </a:rPr>
                        <a:t>VLT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Manufacturer’s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Backend  Application/System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7010">
                <a:tc>
                  <a:txBody>
                    <a:bodyPr/>
                    <a:lstStyle/>
                    <a:p>
                      <a:pPr marL="118745">
                        <a:lnSpc>
                          <a:spcPts val="1295"/>
                        </a:lnSpc>
                      </a:pP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Sl.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No.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295"/>
                        </a:lnSpc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Details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0295">
                <a:tc>
                  <a:txBody>
                    <a:bodyPr/>
                    <a:lstStyle/>
                    <a:p>
                      <a:pPr marL="319405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1.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7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Firmware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over</a:t>
                      </a:r>
                      <a:r>
                        <a:rPr dirty="0" sz="1100" spc="2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air</a:t>
                      </a:r>
                      <a:r>
                        <a:rPr dirty="0" sz="1100" spc="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update.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Backend</a:t>
                      </a:r>
                      <a:r>
                        <a:rPr dirty="0" sz="1100" spc="2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application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should</a:t>
                      </a:r>
                      <a:r>
                        <a:rPr dirty="0" sz="1100" spc="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able</a:t>
                      </a:r>
                      <a:r>
                        <a:rPr dirty="0" sz="1100" spc="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to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67310" marR="52069" indent="-635">
                        <a:lnSpc>
                          <a:spcPct val="98400"/>
                        </a:lnSpc>
                        <a:spcBef>
                          <a:spcPts val="10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remotely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read the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existing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version number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the firmware via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an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OTA 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configuration read command. 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new version of the firmware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should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be 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pushed over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air.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This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should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be verified by reading the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new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version 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new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firmware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device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via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OTA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configuration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read  command.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6265">
                <a:tc>
                  <a:txBody>
                    <a:bodyPr/>
                    <a:lstStyle/>
                    <a:p>
                      <a:pPr marL="319405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2.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7310" marR="5334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Application availability test to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conducted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over a 7 days’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period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by 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periodic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check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of availability randomly or at specified intervals in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an </a:t>
                      </a:r>
                      <a:r>
                        <a:rPr dirty="0" sz="1100" spc="2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automated or manual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manner.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0530">
                <a:tc>
                  <a:txBody>
                    <a:bodyPr/>
                    <a:lstStyle/>
                    <a:p>
                      <a:pPr marL="319405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3.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52705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Test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functionality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of application to allow user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map 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un-map a device 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vehicle.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5630">
                <a:tc>
                  <a:txBody>
                    <a:bodyPr/>
                    <a:lstStyle/>
                    <a:p>
                      <a:pPr marL="319405">
                        <a:lnSpc>
                          <a:spcPts val="129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4.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52069">
                        <a:lnSpc>
                          <a:spcPts val="1300"/>
                        </a:lnSpc>
                        <a:spcBef>
                          <a:spcPts val="35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Test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functionality to track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 vehicle on a map over a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period of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8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hours 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given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either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device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ID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100" spc="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vehicle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registration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number.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00" spc="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device</a:t>
                      </a:r>
                      <a:r>
                        <a:rPr dirty="0" sz="11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ID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260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vehicle should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be mapped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beforehand.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5830">
                <a:tc>
                  <a:txBody>
                    <a:bodyPr/>
                    <a:lstStyle/>
                    <a:p>
                      <a:pPr marL="319405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5.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7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replay</a:t>
                      </a:r>
                      <a:r>
                        <a:rPr dirty="0" sz="11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vehicles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location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1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specifying</a:t>
                      </a:r>
                      <a:r>
                        <a:rPr dirty="0" sz="11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start</a:t>
                      </a:r>
                      <a:r>
                        <a:rPr dirty="0" sz="11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1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end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date</a:t>
                      </a:r>
                      <a:r>
                        <a:rPr dirty="0" sz="11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and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67310" marR="52705">
                        <a:lnSpc>
                          <a:spcPct val="98500"/>
                        </a:lnSpc>
                        <a:spcBef>
                          <a:spcPts val="10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time and device ID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or vehicle registration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number.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start and end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date  and time should be from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within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the last 3 months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at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date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of test. In case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3  months of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historical data is not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available, the 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VLT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manufacturer can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pre- 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populate test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data for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duration.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0730">
                <a:tc>
                  <a:txBody>
                    <a:bodyPr/>
                    <a:lstStyle/>
                    <a:p>
                      <a:pPr marL="319405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6.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5334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Firmware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binary should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be made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available with version matching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one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in  the 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device 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as 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well 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as  binary  size  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&amp; 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modification 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timestamp 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and/</a:t>
                      </a:r>
                      <a:r>
                        <a:rPr dirty="0" sz="11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checksum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should  match  for  the  binary  provided 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and  one</a:t>
                      </a:r>
                      <a:r>
                        <a:rPr dirty="0" sz="1100" spc="-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installed 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310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device.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0930">
                <a:tc>
                  <a:txBody>
                    <a:bodyPr/>
                    <a:lstStyle/>
                    <a:p>
                      <a:pPr marL="319405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7.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7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100" spc="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confirm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geographical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location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IP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addresses,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device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67310" marR="52705">
                        <a:lnSpc>
                          <a:spcPct val="98400"/>
                        </a:lnSpc>
                        <a:spcBef>
                          <a:spcPts val="10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communicates with by IP Geolocation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for all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IPs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configured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into the  device to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confirm they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are in India.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The IPs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configured should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be read  from the firmware configuration via configuration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read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command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and  also separately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confirmed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against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list of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IPs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provided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by the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VLT 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manufacturer.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4995">
                <a:tc>
                  <a:txBody>
                    <a:bodyPr/>
                    <a:lstStyle/>
                    <a:p>
                      <a:pPr marL="319405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8.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52705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 spc="15">
                          <a:latin typeface="Times New Roman"/>
                          <a:cs typeface="Times New Roman"/>
                        </a:rPr>
                        <a:t>VLT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manufacturer to provide a certificate, statement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affidavit  certifying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the location of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data centre/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cloud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hosting region in India</a:t>
                      </a:r>
                      <a:r>
                        <a:rPr dirty="0" sz="1100" spc="2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for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26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user,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device and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vehicle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data.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165">
                <a:tc>
                  <a:txBody>
                    <a:bodyPr/>
                    <a:lstStyle/>
                    <a:p>
                      <a:pPr marL="319405">
                        <a:lnSpc>
                          <a:spcPts val="129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9.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52705">
                        <a:lnSpc>
                          <a:spcPts val="1300"/>
                        </a:lnSpc>
                        <a:spcBef>
                          <a:spcPts val="35"/>
                        </a:spcBef>
                      </a:pPr>
                      <a:r>
                        <a:rPr dirty="0" sz="1100" spc="15">
                          <a:latin typeface="Times New Roman"/>
                          <a:cs typeface="Times New Roman"/>
                        </a:rPr>
                        <a:t>VLT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manufacturer to provide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Vulnerability Analysis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Penetration 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Testing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report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29629" sz="1125" spc="7">
                          <a:latin typeface="Times New Roman"/>
                          <a:cs typeface="Times New Roman"/>
                        </a:rPr>
                        <a:t>rd</a:t>
                      </a:r>
                      <a:r>
                        <a:rPr dirty="0" baseline="29629" sz="1125" spc="-3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party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agency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authorised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CERT-In/STQC.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306322" y="8214487"/>
            <a:ext cx="1860550" cy="9321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6715" indent="-374015">
              <a:lnSpc>
                <a:spcPct val="100000"/>
              </a:lnSpc>
              <a:spcBef>
                <a:spcPts val="125"/>
              </a:spcBef>
              <a:buAutoNum type="arabicPeriod" startAt="14"/>
              <a:tabLst>
                <a:tab pos="386715" algn="l"/>
                <a:tab pos="387350" algn="l"/>
              </a:tabLst>
            </a:pPr>
            <a:r>
              <a:rPr dirty="0" sz="1100" spc="10" b="1">
                <a:latin typeface="Times New Roman"/>
                <a:cs typeface="Times New Roman"/>
              </a:rPr>
              <a:t>Page 34 </a:t>
            </a:r>
            <a:r>
              <a:rPr dirty="0" sz="1100" spc="15" b="1">
                <a:latin typeface="Times New Roman"/>
                <a:cs typeface="Times New Roman"/>
              </a:rPr>
              <a:t>ANNEXURE</a:t>
            </a:r>
            <a:r>
              <a:rPr dirty="0" sz="1100" spc="-70" b="1">
                <a:latin typeface="Times New Roman"/>
                <a:cs typeface="Times New Roman"/>
              </a:rPr>
              <a:t> </a:t>
            </a:r>
            <a:r>
              <a:rPr dirty="0" sz="1100" spc="20" b="1">
                <a:latin typeface="Times New Roman"/>
                <a:cs typeface="Times New Roman"/>
              </a:rPr>
              <a:t>A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AutoNum type="arabicPeriod" startAt="14"/>
            </a:pPr>
            <a:endParaRPr sz="1400">
              <a:latin typeface="Times New Roman"/>
              <a:cs typeface="Times New Roman"/>
            </a:endParaRPr>
          </a:p>
          <a:p>
            <a:pPr marL="386715">
              <a:lnSpc>
                <a:spcPct val="100000"/>
              </a:lnSpc>
            </a:pPr>
            <a:r>
              <a:rPr dirty="0" sz="1100" spc="5">
                <a:latin typeface="Times New Roman"/>
                <a:cs typeface="Times New Roman"/>
              </a:rPr>
              <a:t>Delete </a:t>
            </a:r>
            <a:r>
              <a:rPr dirty="0" sz="1100" spc="10">
                <a:latin typeface="Times New Roman"/>
                <a:cs typeface="Times New Roman"/>
              </a:rPr>
              <a:t>clause no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6.2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 marL="386715" indent="-374015">
              <a:lnSpc>
                <a:spcPct val="100000"/>
              </a:lnSpc>
              <a:buAutoNum type="arabicPeriod" startAt="15"/>
              <a:tabLst>
                <a:tab pos="386715" algn="l"/>
                <a:tab pos="387350" algn="l"/>
              </a:tabLst>
            </a:pPr>
            <a:r>
              <a:rPr dirty="0" sz="1100" spc="10" b="1">
                <a:latin typeface="Times New Roman"/>
                <a:cs typeface="Times New Roman"/>
              </a:rPr>
              <a:t>Page 35 </a:t>
            </a:r>
            <a:r>
              <a:rPr dirty="0" sz="1100" spc="15" b="1">
                <a:latin typeface="Times New Roman"/>
                <a:cs typeface="Times New Roman"/>
              </a:rPr>
              <a:t>ANNEXURE</a:t>
            </a:r>
            <a:r>
              <a:rPr dirty="0" sz="1100" spc="-65" b="1">
                <a:latin typeface="Times New Roman"/>
                <a:cs typeface="Times New Roman"/>
              </a:rPr>
              <a:t> </a:t>
            </a:r>
            <a:r>
              <a:rPr dirty="0" sz="1100" spc="15" b="1">
                <a:latin typeface="Times New Roman"/>
                <a:cs typeface="Times New Roman"/>
              </a:rPr>
              <a:t>B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511550" y="9329322"/>
            <a:ext cx="74866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75"/>
              </a:lnSpc>
            </a:pPr>
            <a:r>
              <a:rPr dirty="0" sz="1000" spc="-30">
                <a:latin typeface="Trebuchet MS"/>
                <a:cs typeface="Trebuchet MS"/>
              </a:rPr>
              <a:t>Page </a:t>
            </a:r>
            <a:fld id="{81D60167-4931-47E6-BA6A-407CBD079E47}" type="slidenum">
              <a:rPr dirty="0" sz="1000" spc="-35" b="1">
                <a:latin typeface="Arial"/>
                <a:cs typeface="Arial"/>
              </a:rPr>
              <a:t>10</a:t>
            </a:fld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spc="-25">
                <a:latin typeface="Trebuchet MS"/>
                <a:cs typeface="Trebuchet MS"/>
              </a:rPr>
              <a:t>of</a:t>
            </a:r>
            <a:r>
              <a:rPr dirty="0" sz="1000" spc="-175">
                <a:latin typeface="Trebuchet MS"/>
                <a:cs typeface="Trebuchet MS"/>
              </a:rPr>
              <a:t> </a:t>
            </a:r>
            <a:r>
              <a:rPr dirty="0" sz="1000" spc="-40" b="1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80464" y="1002154"/>
            <a:ext cx="4449445" cy="5143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0" b="1">
                <a:latin typeface="Times New Roman"/>
                <a:cs typeface="Times New Roman"/>
              </a:rPr>
              <a:t>Substitute the following test for the existing</a:t>
            </a:r>
            <a:r>
              <a:rPr dirty="0" sz="1100" spc="-45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text: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358140">
              <a:lnSpc>
                <a:spcPct val="100000"/>
              </a:lnSpc>
            </a:pPr>
            <a:r>
              <a:rPr dirty="0" sz="1000" spc="20" b="1">
                <a:latin typeface="Times New Roman"/>
                <a:cs typeface="Times New Roman"/>
              </a:rPr>
              <a:t>ANNEXURE </a:t>
            </a:r>
            <a:r>
              <a:rPr dirty="0" sz="1000" spc="15" b="1">
                <a:latin typeface="Times New Roman"/>
                <a:cs typeface="Times New Roman"/>
              </a:rPr>
              <a:t>B: </a:t>
            </a:r>
            <a:r>
              <a:rPr dirty="0" sz="1000" spc="20" b="1">
                <a:latin typeface="Times New Roman"/>
                <a:cs typeface="Times New Roman"/>
              </a:rPr>
              <a:t>CRITERIA FOR EXTENSION OF TYPE</a:t>
            </a:r>
            <a:r>
              <a:rPr dirty="0" sz="1000" spc="-75" b="1">
                <a:latin typeface="Times New Roman"/>
                <a:cs typeface="Times New Roman"/>
              </a:rPr>
              <a:t> </a:t>
            </a:r>
            <a:r>
              <a:rPr dirty="0" sz="1000" spc="20" b="1">
                <a:latin typeface="Times New Roman"/>
                <a:cs typeface="Times New Roman"/>
              </a:rPr>
              <a:t>APPROVAL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80460" y="1633859"/>
            <a:ext cx="30035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B1.0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7116" y="1633859"/>
            <a:ext cx="4121150" cy="52768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just" marL="12700" marR="5080">
              <a:lnSpc>
                <a:spcPct val="98400"/>
              </a:lnSpc>
              <a:spcBef>
                <a:spcPts val="150"/>
              </a:spcBef>
            </a:pPr>
            <a:r>
              <a:rPr dirty="0" sz="1100" spc="5">
                <a:latin typeface="Times New Roman"/>
                <a:cs typeface="Times New Roman"/>
              </a:rPr>
              <a:t>In </a:t>
            </a:r>
            <a:r>
              <a:rPr dirty="0" sz="1100" spc="10">
                <a:latin typeface="Times New Roman"/>
                <a:cs typeface="Times New Roman"/>
              </a:rPr>
              <a:t>case </a:t>
            </a:r>
            <a:r>
              <a:rPr dirty="0" sz="1100" spc="5">
                <a:latin typeface="Times New Roman"/>
                <a:cs typeface="Times New Roman"/>
              </a:rPr>
              <a:t>of </a:t>
            </a:r>
            <a:r>
              <a:rPr dirty="0" sz="1100" spc="10">
                <a:latin typeface="Times New Roman"/>
                <a:cs typeface="Times New Roman"/>
              </a:rPr>
              <a:t>following changes, Functional, Performance, </a:t>
            </a:r>
            <a:r>
              <a:rPr dirty="0" sz="1100" spc="5">
                <a:latin typeface="Times New Roman"/>
                <a:cs typeface="Times New Roman"/>
              </a:rPr>
              <a:t>Durability </a:t>
            </a:r>
            <a:r>
              <a:rPr dirty="0" sz="1100" spc="10">
                <a:latin typeface="Times New Roman"/>
                <a:cs typeface="Times New Roman"/>
              </a:rPr>
              <a:t>and  </a:t>
            </a:r>
            <a:r>
              <a:rPr dirty="0" sz="1100" spc="5">
                <a:latin typeface="Times New Roman"/>
                <a:cs typeface="Times New Roman"/>
              </a:rPr>
              <a:t>Environmental </a:t>
            </a:r>
            <a:r>
              <a:rPr dirty="0" sz="1100" spc="10">
                <a:latin typeface="Times New Roman"/>
                <a:cs typeface="Times New Roman"/>
              </a:rPr>
              <a:t>Tests which are </a:t>
            </a:r>
            <a:r>
              <a:rPr dirty="0" sz="1100" spc="5">
                <a:latin typeface="Times New Roman"/>
                <a:cs typeface="Times New Roman"/>
              </a:rPr>
              <a:t>necessary for establishing </a:t>
            </a:r>
            <a:r>
              <a:rPr dirty="0" sz="1100" spc="10">
                <a:latin typeface="Times New Roman"/>
                <a:cs typeface="Times New Roman"/>
              </a:rPr>
              <a:t>compliance  </a:t>
            </a:r>
            <a:r>
              <a:rPr dirty="0" sz="1100" spc="5">
                <a:latin typeface="Times New Roman"/>
                <a:cs typeface="Times New Roman"/>
              </a:rPr>
              <a:t>are listed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below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625346" y="2316480"/>
          <a:ext cx="4956810" cy="2308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/>
                <a:gridCol w="558165"/>
                <a:gridCol w="223519"/>
                <a:gridCol w="605155"/>
                <a:gridCol w="231139"/>
                <a:gridCol w="384175"/>
                <a:gridCol w="2270760"/>
              </a:tblGrid>
              <a:tr h="306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Changes 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System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95"/>
                        </a:lnSpc>
                      </a:pP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Tests to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conducted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94410">
                <a:tc>
                  <a:txBody>
                    <a:bodyPr/>
                    <a:lstStyle/>
                    <a:p>
                      <a:pPr marL="67310">
                        <a:lnSpc>
                          <a:spcPts val="128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B1.1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67310" indent="-635">
                        <a:lnSpc>
                          <a:spcPts val="127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Change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Make, Model,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Type,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67310" marR="102235">
                        <a:lnSpc>
                          <a:spcPct val="98300"/>
                        </a:lnSpc>
                        <a:spcBef>
                          <a:spcPts val="10"/>
                        </a:spcBef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accompanied with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or without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 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Part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No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of Vehicle Location 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Tracking 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(VLT)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Vehicle 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Health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Monitoring.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27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Applicable tests as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per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Section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10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and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66040" marR="101600">
                        <a:lnSpc>
                          <a:spcPts val="1300"/>
                        </a:lnSpc>
                        <a:spcBef>
                          <a:spcPts val="50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Functional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verification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system 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integration level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or component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level  as applicable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0380"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B1.2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45085" indent="-635">
                        <a:lnSpc>
                          <a:spcPts val="1300"/>
                        </a:lnSpc>
                        <a:spcBef>
                          <a:spcPts val="3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Chan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 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System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29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in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29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software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29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of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29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ITS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101600">
                        <a:lnSpc>
                          <a:spcPts val="1300"/>
                        </a:lnSpc>
                        <a:spcBef>
                          <a:spcPts val="35"/>
                        </a:spcBef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Functional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verification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system 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integration level.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1015"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B1.3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Change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wiring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harness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040" marR="102235" indent="1270">
                        <a:lnSpc>
                          <a:spcPts val="1300"/>
                        </a:lnSpc>
                        <a:spcBef>
                          <a:spcPts val="35"/>
                        </a:spcBef>
                        <a:tabLst>
                          <a:tab pos="728345" algn="l"/>
                          <a:tab pos="1412875" algn="l"/>
                        </a:tabLst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iring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arnes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req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 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specified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this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standard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781038" y="4740565"/>
            <a:ext cx="4212590" cy="24091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dirty="0" sz="950" spc="-10">
                <a:latin typeface="Times New Roman"/>
                <a:cs typeface="Times New Roman"/>
              </a:rPr>
              <a:t>PRINTED</a:t>
            </a:r>
            <a:r>
              <a:rPr dirty="0" sz="950" spc="-15">
                <a:latin typeface="Times New Roman"/>
                <a:cs typeface="Times New Roman"/>
              </a:rPr>
              <a:t> </a:t>
            </a:r>
            <a:r>
              <a:rPr dirty="0" sz="950" spc="-5">
                <a:latin typeface="Times New Roman"/>
                <a:cs typeface="Times New Roman"/>
              </a:rPr>
              <a:t>BY</a:t>
            </a:r>
            <a:endParaRPr sz="950">
              <a:latin typeface="Times New Roman"/>
              <a:cs typeface="Times New Roman"/>
            </a:endParaRPr>
          </a:p>
          <a:p>
            <a:pPr algn="ctr" marL="560070" marR="554355">
              <a:lnSpc>
                <a:spcPts val="1080"/>
              </a:lnSpc>
              <a:spcBef>
                <a:spcPts val="890"/>
              </a:spcBef>
            </a:pPr>
            <a:r>
              <a:rPr dirty="0" sz="950" spc="-10">
                <a:latin typeface="Times New Roman"/>
                <a:cs typeface="Times New Roman"/>
              </a:rPr>
              <a:t>THE AUTOMOTIVE RESEARCH ASSOCIATION </a:t>
            </a:r>
            <a:r>
              <a:rPr dirty="0" sz="950" spc="-5">
                <a:latin typeface="Times New Roman"/>
                <a:cs typeface="Times New Roman"/>
              </a:rPr>
              <a:t>OF </a:t>
            </a:r>
            <a:r>
              <a:rPr dirty="0" sz="950" spc="-10">
                <a:latin typeface="Times New Roman"/>
                <a:cs typeface="Times New Roman"/>
              </a:rPr>
              <a:t>INDIA  P. B. NO. 832, PUNE 411 004</a:t>
            </a:r>
            <a:endParaRPr sz="950">
              <a:latin typeface="Times New Roman"/>
              <a:cs typeface="Times New Roman"/>
            </a:endParaRPr>
          </a:p>
          <a:p>
            <a:pPr algn="ctr">
              <a:lnSpc>
                <a:spcPts val="1060"/>
              </a:lnSpc>
            </a:pPr>
            <a:r>
              <a:rPr dirty="0" sz="950" spc="-15">
                <a:latin typeface="Times New Roman"/>
                <a:cs typeface="Times New Roman"/>
              </a:rPr>
              <a:t>ON </a:t>
            </a:r>
            <a:r>
              <a:rPr dirty="0" sz="950" spc="-10">
                <a:latin typeface="Times New Roman"/>
                <a:cs typeface="Times New Roman"/>
              </a:rPr>
              <a:t>BEHALF OF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>
              <a:latin typeface="Times New Roman"/>
              <a:cs typeface="Times New Roman"/>
            </a:endParaRPr>
          </a:p>
          <a:p>
            <a:pPr algn="ctr" marL="646430" marR="641350">
              <a:lnSpc>
                <a:spcPts val="1090"/>
              </a:lnSpc>
            </a:pPr>
            <a:r>
              <a:rPr dirty="0" sz="950" spc="-10">
                <a:latin typeface="Times New Roman"/>
                <a:cs typeface="Times New Roman"/>
              </a:rPr>
              <a:t>AUTOMOTIVE INDUSTRY STANDARDS</a:t>
            </a:r>
            <a:r>
              <a:rPr dirty="0" sz="950" spc="-65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Times New Roman"/>
                <a:cs typeface="Times New Roman"/>
              </a:rPr>
              <a:t>COMMITTEE  UNDER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algn="ctr" marL="12065" marR="5080">
              <a:lnSpc>
                <a:spcPts val="1090"/>
              </a:lnSpc>
              <a:spcBef>
                <a:spcPts val="5"/>
              </a:spcBef>
            </a:pPr>
            <a:r>
              <a:rPr dirty="0" sz="950" spc="-10">
                <a:latin typeface="Times New Roman"/>
                <a:cs typeface="Times New Roman"/>
              </a:rPr>
              <a:t>CENTRAL </a:t>
            </a:r>
            <a:r>
              <a:rPr dirty="0" sz="950" spc="-15">
                <a:latin typeface="Times New Roman"/>
                <a:cs typeface="Times New Roman"/>
              </a:rPr>
              <a:t>MOTOR </a:t>
            </a:r>
            <a:r>
              <a:rPr dirty="0" sz="950" spc="-10">
                <a:latin typeface="Times New Roman"/>
                <a:cs typeface="Times New Roman"/>
              </a:rPr>
              <a:t>VEHICLES RULES </a:t>
            </a:r>
            <a:r>
              <a:rPr dirty="0" sz="950" spc="-5">
                <a:latin typeface="Times New Roman"/>
                <a:cs typeface="Times New Roman"/>
              </a:rPr>
              <a:t>- </a:t>
            </a:r>
            <a:r>
              <a:rPr dirty="0" sz="950" spc="-10">
                <a:latin typeface="Times New Roman"/>
                <a:cs typeface="Times New Roman"/>
              </a:rPr>
              <a:t>TECHNICAL STANDING COMMITTEE  SET-UP</a:t>
            </a:r>
            <a:r>
              <a:rPr dirty="0" sz="950" spc="-15">
                <a:latin typeface="Times New Roman"/>
                <a:cs typeface="Times New Roman"/>
              </a:rPr>
              <a:t> </a:t>
            </a:r>
            <a:r>
              <a:rPr dirty="0" sz="950" spc="-5">
                <a:latin typeface="Times New Roman"/>
                <a:cs typeface="Times New Roman"/>
              </a:rPr>
              <a:t>BY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algn="ctr" marL="622935" marR="617220" indent="-1270">
              <a:lnSpc>
                <a:spcPct val="95000"/>
              </a:lnSpc>
              <a:spcBef>
                <a:spcPts val="5"/>
              </a:spcBef>
            </a:pPr>
            <a:r>
              <a:rPr dirty="0" sz="950" spc="-10">
                <a:latin typeface="Times New Roman"/>
                <a:cs typeface="Times New Roman"/>
              </a:rPr>
              <a:t>MINISTRY </a:t>
            </a:r>
            <a:r>
              <a:rPr dirty="0" sz="950" spc="-5">
                <a:latin typeface="Times New Roman"/>
                <a:cs typeface="Times New Roman"/>
              </a:rPr>
              <a:t>OF </a:t>
            </a:r>
            <a:r>
              <a:rPr dirty="0" sz="950" spc="-10">
                <a:latin typeface="Times New Roman"/>
                <a:cs typeface="Times New Roman"/>
              </a:rPr>
              <a:t>ROAD TRANSPORT &amp; HIGHWAYS  (DEPARTMENT </a:t>
            </a:r>
            <a:r>
              <a:rPr dirty="0" sz="950" spc="-5">
                <a:latin typeface="Times New Roman"/>
                <a:cs typeface="Times New Roman"/>
              </a:rPr>
              <a:t>OF </a:t>
            </a:r>
            <a:r>
              <a:rPr dirty="0" sz="950" spc="-10">
                <a:latin typeface="Times New Roman"/>
                <a:cs typeface="Times New Roman"/>
              </a:rPr>
              <a:t>ROAD TRANSPORT &amp; HIGHWAYS)  GOVERNMENT </a:t>
            </a:r>
            <a:r>
              <a:rPr dirty="0" sz="950" spc="-5">
                <a:latin typeface="Times New Roman"/>
                <a:cs typeface="Times New Roman"/>
              </a:rPr>
              <a:t>OF</a:t>
            </a:r>
            <a:r>
              <a:rPr dirty="0" sz="950" spc="-25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Times New Roman"/>
                <a:cs typeface="Times New Roman"/>
              </a:rPr>
              <a:t>INDIA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950" spc="-5">
                <a:latin typeface="Times New Roman"/>
                <a:cs typeface="Times New Roman"/>
              </a:rPr>
              <a:t>5</a:t>
            </a:r>
            <a:r>
              <a:rPr dirty="0" baseline="32407" sz="900" spc="-7">
                <a:latin typeface="Times New Roman"/>
                <a:cs typeface="Times New Roman"/>
              </a:rPr>
              <a:t>th </a:t>
            </a:r>
            <a:r>
              <a:rPr dirty="0" sz="950" spc="-10">
                <a:latin typeface="Times New Roman"/>
                <a:cs typeface="Times New Roman"/>
              </a:rPr>
              <a:t>December 2018</a:t>
            </a:r>
            <a:endParaRPr sz="9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3566286" y="9871794"/>
            <a:ext cx="86741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Page </a:t>
            </a:r>
            <a:r>
              <a:rPr dirty="0" sz="1200" b="1">
                <a:latin typeface="Times New Roman"/>
                <a:cs typeface="Times New Roman"/>
              </a:rPr>
              <a:t>1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86586" y="494537"/>
            <a:ext cx="5033010" cy="163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34590" marR="1384300" indent="-1134110">
              <a:lnSpc>
                <a:spcPct val="1376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Amendment </a:t>
            </a:r>
            <a:r>
              <a:rPr dirty="0" sz="1200" b="1">
                <a:latin typeface="Times New Roman"/>
                <a:cs typeface="Times New Roman"/>
              </a:rPr>
              <a:t>1 </a:t>
            </a:r>
            <a:r>
              <a:rPr dirty="0" sz="1200" spc="-5" b="1">
                <a:latin typeface="Times New Roman"/>
                <a:cs typeface="Times New Roman"/>
              </a:rPr>
              <a:t>(11</a:t>
            </a:r>
            <a:r>
              <a:rPr dirty="0" baseline="27777" sz="1200" spc="-7" b="1">
                <a:latin typeface="Times New Roman"/>
                <a:cs typeface="Times New Roman"/>
              </a:rPr>
              <a:t>th </a:t>
            </a:r>
            <a:r>
              <a:rPr dirty="0" sz="1200" spc="-5" b="1">
                <a:latin typeface="Times New Roman"/>
                <a:cs typeface="Times New Roman"/>
              </a:rPr>
              <a:t>December </a:t>
            </a:r>
            <a:r>
              <a:rPr dirty="0" sz="1200" b="1">
                <a:latin typeface="Times New Roman"/>
                <a:cs typeface="Times New Roman"/>
              </a:rPr>
              <a:t>2017)  To</a:t>
            </a:r>
            <a:endParaRPr sz="1200">
              <a:latin typeface="Times New Roman"/>
              <a:cs typeface="Times New Roman"/>
            </a:endParaRPr>
          </a:p>
          <a:p>
            <a:pPr marL="17145">
              <a:lnSpc>
                <a:spcPts val="1410"/>
              </a:lnSpc>
              <a:spcBef>
                <a:spcPts val="54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AIS-140: Intelligent Transportation Systems </a:t>
            </a:r>
            <a:r>
              <a:rPr dirty="0" sz="1200" b="1">
                <a:latin typeface="Times New Roman"/>
                <a:cs typeface="Times New Roman"/>
              </a:rPr>
              <a:t>(ITS) - </a:t>
            </a:r>
            <a:r>
              <a:rPr dirty="0" sz="1200" spc="-5" b="1">
                <a:latin typeface="Times New Roman"/>
                <a:cs typeface="Times New Roman"/>
              </a:rPr>
              <a:t>Requirements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10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Public</a:t>
            </a:r>
            <a:endParaRPr sz="1200">
              <a:latin typeface="Times New Roman"/>
              <a:cs typeface="Times New Roman"/>
            </a:endParaRPr>
          </a:p>
          <a:p>
            <a:pPr algn="ctr" marL="175895">
              <a:lnSpc>
                <a:spcPts val="1410"/>
              </a:lnSpc>
            </a:pPr>
            <a:r>
              <a:rPr dirty="0" sz="1200" spc="-5" b="1">
                <a:latin typeface="Times New Roman"/>
                <a:cs typeface="Times New Roman"/>
              </a:rPr>
              <a:t>Transport Vehicle Operation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1.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algn="ctr" marL="192405">
              <a:lnSpc>
                <a:spcPct val="100000"/>
              </a:lnSpc>
              <a:spcBef>
                <a:spcPts val="520"/>
              </a:spcBef>
            </a:pPr>
            <a:r>
              <a:rPr dirty="0" sz="1200" spc="-5">
                <a:latin typeface="Times New Roman"/>
                <a:cs typeface="Times New Roman"/>
              </a:rPr>
              <a:t>Replace </a:t>
            </a:r>
            <a:r>
              <a:rPr dirty="0" sz="1200">
                <a:latin typeface="Times New Roman"/>
                <a:cs typeface="Times New Roman"/>
              </a:rPr>
              <a:t>Clause 1.B.7, Substitute the </a:t>
            </a:r>
            <a:r>
              <a:rPr dirty="0" sz="1200" spc="-5">
                <a:latin typeface="Times New Roman"/>
                <a:cs typeface="Times New Roman"/>
              </a:rPr>
              <a:t>following </a:t>
            </a:r>
            <a:r>
              <a:rPr dirty="0" sz="1200">
                <a:latin typeface="Times New Roman"/>
                <a:cs typeface="Times New Roman"/>
              </a:rPr>
              <a:t>text for the existing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text: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90445" y="2168397"/>
            <a:ext cx="3549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</a:t>
            </a:r>
            <a:r>
              <a:rPr dirty="0" sz="1200" spc="-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.7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21763" y="2168397"/>
            <a:ext cx="4482465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latin typeface="Times New Roman"/>
                <a:cs typeface="Times New Roman"/>
              </a:rPr>
              <a:t>“Global Navigation Satellite </a:t>
            </a:r>
            <a:r>
              <a:rPr dirty="0" sz="1200" b="1">
                <a:latin typeface="Times New Roman"/>
                <a:cs typeface="Times New Roman"/>
              </a:rPr>
              <a:t>System </a:t>
            </a:r>
            <a:r>
              <a:rPr dirty="0" sz="1200" spc="-5" b="1">
                <a:latin typeface="Times New Roman"/>
                <a:cs typeface="Times New Roman"/>
              </a:rPr>
              <a:t>(GNSS)” </a:t>
            </a:r>
            <a:r>
              <a:rPr dirty="0" sz="1200" spc="-5">
                <a:latin typeface="Times New Roman"/>
                <a:cs typeface="Times New Roman"/>
              </a:rPr>
              <a:t>refers </a:t>
            </a:r>
            <a:r>
              <a:rPr dirty="0" sz="1200">
                <a:latin typeface="Times New Roman"/>
                <a:cs typeface="Times New Roman"/>
              </a:rPr>
              <a:t>to a space-based  </a:t>
            </a:r>
            <a:r>
              <a:rPr dirty="0" sz="1200" spc="-5">
                <a:latin typeface="Times New Roman"/>
                <a:cs typeface="Times New Roman"/>
              </a:rPr>
              <a:t>radio navigation system. </a:t>
            </a:r>
            <a:r>
              <a:rPr dirty="0" sz="1200" spc="-15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provides positioning, navigation and </a:t>
            </a:r>
            <a:r>
              <a:rPr dirty="0" sz="1200">
                <a:latin typeface="Times New Roman"/>
                <a:cs typeface="Times New Roman"/>
              </a:rPr>
              <a:t>timing  </a:t>
            </a:r>
            <a:r>
              <a:rPr dirty="0" sz="1200" spc="-5">
                <a:latin typeface="Times New Roman"/>
                <a:cs typeface="Times New Roman"/>
              </a:rPr>
              <a:t>services </a:t>
            </a:r>
            <a:r>
              <a:rPr dirty="0" sz="1200">
                <a:latin typeface="Times New Roman"/>
                <a:cs typeface="Times New Roman"/>
              </a:rPr>
              <a:t>to military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civilian </a:t>
            </a:r>
            <a:r>
              <a:rPr dirty="0" sz="1200" spc="-5">
                <a:latin typeface="Times New Roman"/>
                <a:cs typeface="Times New Roman"/>
              </a:rPr>
              <a:t>user </a:t>
            </a:r>
            <a:r>
              <a:rPr dirty="0" sz="1200">
                <a:latin typeface="Times New Roman"/>
                <a:cs typeface="Times New Roman"/>
              </a:rPr>
              <a:t>on a continuous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basis.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86586" y="2707513"/>
            <a:ext cx="2139315" cy="523240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2.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20"/>
              </a:spcBef>
            </a:pPr>
            <a:r>
              <a:rPr dirty="0" sz="1200" spc="-5">
                <a:latin typeface="Times New Roman"/>
                <a:cs typeface="Times New Roman"/>
              </a:rPr>
              <a:t>Add new sub clause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1.B.12: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0445" y="3273679"/>
            <a:ext cx="4311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</a:t>
            </a:r>
            <a:r>
              <a:rPr dirty="0" sz="1200" spc="-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.12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53767" y="3273679"/>
            <a:ext cx="4369435" cy="73406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“SIM/UICC” refers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Subscriber Identification Module (SIM)/  Universal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integrated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circuit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card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(UICC)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per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GSMA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guidelines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DoT  </a:t>
            </a:r>
            <a:r>
              <a:rPr dirty="0" sz="1200" spc="-5">
                <a:latin typeface="Times New Roman"/>
                <a:cs typeface="Times New Roman"/>
              </a:rPr>
              <a:t>(TEC) Guidelines. Embedded SIM/UICC 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PCB </a:t>
            </a:r>
            <a:r>
              <a:rPr dirty="0" sz="1200">
                <a:latin typeface="Times New Roman"/>
                <a:cs typeface="Times New Roman"/>
              </a:rPr>
              <a:t>soldered  </a:t>
            </a:r>
            <a:r>
              <a:rPr dirty="0" sz="1200" spc="-5">
                <a:latin typeface="Times New Roman"/>
                <a:cs typeface="Times New Roman"/>
              </a:rPr>
              <a:t>SIM/UICC/eUICC.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86586" y="3980814"/>
            <a:ext cx="5521325" cy="379222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3.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75"/>
              </a:spcBef>
            </a:pPr>
            <a:r>
              <a:rPr dirty="0" sz="1200" spc="-5">
                <a:latin typeface="Times New Roman"/>
                <a:cs typeface="Times New Roman"/>
              </a:rPr>
              <a:t>Add new sub clause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1.B.13: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635"/>
              </a:spcBef>
              <a:tabLst>
                <a:tab pos="1047750" algn="l"/>
              </a:tabLst>
            </a:pPr>
            <a:r>
              <a:rPr dirty="0" sz="1200" spc="-5">
                <a:latin typeface="Times New Roman"/>
                <a:cs typeface="Times New Roman"/>
              </a:rPr>
              <a:t>1.B.13	“Cellular Technology” </a:t>
            </a:r>
            <a:r>
              <a:rPr dirty="0" sz="1200">
                <a:latin typeface="Times New Roman"/>
                <a:cs typeface="Times New Roman"/>
              </a:rPr>
              <a:t>such </a:t>
            </a:r>
            <a:r>
              <a:rPr dirty="0" sz="1200" spc="-5">
                <a:latin typeface="Times New Roman"/>
                <a:cs typeface="Times New Roman"/>
              </a:rPr>
              <a:t>as GPRS/UMTS/HSPA/LTE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etc.</a:t>
            </a:r>
            <a:endParaRPr sz="1200">
              <a:latin typeface="Times New Roman"/>
              <a:cs typeface="Times New Roman"/>
            </a:endParaRPr>
          </a:p>
          <a:p>
            <a:pPr marL="416559" indent="-403860">
              <a:lnSpc>
                <a:spcPct val="100000"/>
              </a:lnSpc>
              <a:spcBef>
                <a:spcPts val="700"/>
              </a:spcBef>
              <a:buAutoNum type="arabicPeriod" startAt="4"/>
              <a:tabLst>
                <a:tab pos="415925" algn="l"/>
                <a:tab pos="416559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30"/>
              </a:spcBef>
            </a:pPr>
            <a:r>
              <a:rPr dirty="0" sz="1200">
                <a:latin typeface="Times New Roman"/>
                <a:cs typeface="Times New Roman"/>
              </a:rPr>
              <a:t>Clause 3.1.1.1. </a:t>
            </a:r>
            <a:r>
              <a:rPr dirty="0" sz="1200" spc="-5">
                <a:latin typeface="Times New Roman"/>
                <a:cs typeface="Times New Roman"/>
              </a:rPr>
              <a:t>a, </a:t>
            </a:r>
            <a:r>
              <a:rPr dirty="0" sz="1200">
                <a:latin typeface="Times New Roman"/>
                <a:cs typeface="Times New Roman"/>
              </a:rPr>
              <a:t>Substitute the following text for the existing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text:</a:t>
            </a:r>
            <a:endParaRPr sz="1200">
              <a:latin typeface="Times New Roman"/>
              <a:cs typeface="Times New Roman"/>
            </a:endParaRPr>
          </a:p>
          <a:p>
            <a:pPr algn="just" lvl="1" marL="1047750" marR="5080" indent="-405765">
              <a:lnSpc>
                <a:spcPts val="1380"/>
              </a:lnSpc>
              <a:spcBef>
                <a:spcPts val="994"/>
              </a:spcBef>
              <a:buAutoNum type="alphaLcPeriod"/>
              <a:tabLst>
                <a:tab pos="1048385" algn="l"/>
              </a:tabLst>
            </a:pPr>
            <a:r>
              <a:rPr dirty="0" sz="1200" spc="-5">
                <a:latin typeface="Times New Roman"/>
                <a:cs typeface="Times New Roman"/>
              </a:rPr>
              <a:t>Device shall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capable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operating </a:t>
            </a:r>
            <a:r>
              <a:rPr dirty="0" sz="1200">
                <a:latin typeface="Times New Roman"/>
                <a:cs typeface="Times New Roman"/>
              </a:rPr>
              <a:t>in L and/or </a:t>
            </a:r>
            <a:r>
              <a:rPr dirty="0" sz="1200" spc="-5">
                <a:latin typeface="Times New Roman"/>
                <a:cs typeface="Times New Roman"/>
              </a:rPr>
              <a:t>S band and </a:t>
            </a:r>
            <a:r>
              <a:rPr dirty="0" sz="1200">
                <a:latin typeface="Times New Roman"/>
                <a:cs typeface="Times New Roman"/>
              </a:rPr>
              <a:t>include  support for </a:t>
            </a:r>
            <a:r>
              <a:rPr dirty="0" sz="1200" spc="-5">
                <a:latin typeface="Times New Roman"/>
                <a:cs typeface="Times New Roman"/>
              </a:rPr>
              <a:t>NAVIC/IRNSS (Indian Regional Navigation Satellite  System)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devices installed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vehicles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after </a:t>
            </a:r>
            <a:r>
              <a:rPr dirty="0" sz="1200" spc="5">
                <a:latin typeface="Times New Roman"/>
                <a:cs typeface="Times New Roman"/>
              </a:rPr>
              <a:t>1</a:t>
            </a:r>
            <a:r>
              <a:rPr dirty="0" baseline="31250" sz="1200" spc="7">
                <a:latin typeface="Times New Roman"/>
                <a:cs typeface="Times New Roman"/>
              </a:rPr>
              <a:t>st </a:t>
            </a:r>
            <a:r>
              <a:rPr dirty="0" sz="1200" spc="-5">
                <a:latin typeface="Times New Roman"/>
                <a:cs typeface="Times New Roman"/>
              </a:rPr>
              <a:t>October 2018</a:t>
            </a:r>
            <a:r>
              <a:rPr dirty="0" sz="1000" spc="-5">
                <a:latin typeface="Arial"/>
                <a:cs typeface="Arial"/>
              </a:rPr>
              <a:t>.  </a:t>
            </a:r>
            <a:r>
              <a:rPr dirty="0" sz="1200" spc="-5">
                <a:latin typeface="Times New Roman"/>
                <a:cs typeface="Times New Roman"/>
              </a:rPr>
              <a:t>However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VLT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devices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shall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compliant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per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other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GNSS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constellation 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interim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period.</a:t>
            </a:r>
            <a:endParaRPr sz="1200">
              <a:latin typeface="Times New Roman"/>
              <a:cs typeface="Times New Roman"/>
            </a:endParaRPr>
          </a:p>
          <a:p>
            <a:pPr marL="416559" indent="-403860">
              <a:lnSpc>
                <a:spcPct val="100000"/>
              </a:lnSpc>
              <a:spcBef>
                <a:spcPts val="525"/>
              </a:spcBef>
              <a:buAutoNum type="arabicPeriod" startAt="5"/>
              <a:tabLst>
                <a:tab pos="415925" algn="l"/>
                <a:tab pos="416559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15"/>
              </a:spcBef>
            </a:pPr>
            <a:r>
              <a:rPr dirty="0" sz="1200">
                <a:latin typeface="Times New Roman"/>
                <a:cs typeface="Times New Roman"/>
              </a:rPr>
              <a:t>Clause 3.1.1.1. d, </a:t>
            </a:r>
            <a:r>
              <a:rPr dirty="0" sz="1200" spc="-5">
                <a:latin typeface="Times New Roman"/>
                <a:cs typeface="Times New Roman"/>
              </a:rPr>
              <a:t>Substitute </a:t>
            </a:r>
            <a:r>
              <a:rPr dirty="0" sz="1200">
                <a:latin typeface="Times New Roman"/>
                <a:cs typeface="Times New Roman"/>
              </a:rPr>
              <a:t>the following text for the existing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text:</a:t>
            </a:r>
            <a:endParaRPr sz="1200">
              <a:latin typeface="Times New Roman"/>
              <a:cs typeface="Times New Roman"/>
            </a:endParaRPr>
          </a:p>
          <a:p>
            <a:pPr algn="just" marL="1047750" marR="35560" indent="-410845">
              <a:lnSpc>
                <a:spcPts val="1380"/>
              </a:lnSpc>
              <a:spcBef>
                <a:spcPts val="640"/>
              </a:spcBef>
            </a:pPr>
            <a:r>
              <a:rPr dirty="0" sz="1200">
                <a:latin typeface="Times New Roman"/>
                <a:cs typeface="Times New Roman"/>
              </a:rPr>
              <a:t>d. </a:t>
            </a:r>
            <a:r>
              <a:rPr dirty="0" sz="1200" spc="-5">
                <a:latin typeface="Times New Roman"/>
                <a:cs typeface="Times New Roman"/>
              </a:rPr>
              <a:t>Device shall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acquisition sensitivity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minimum (-) </a:t>
            </a:r>
            <a:r>
              <a:rPr dirty="0" sz="1000" spc="-5">
                <a:latin typeface="Arial"/>
                <a:cs typeface="Arial"/>
              </a:rPr>
              <a:t>145 </a:t>
            </a:r>
            <a:r>
              <a:rPr dirty="0" sz="1000" spc="-10">
                <a:latin typeface="Arial"/>
                <a:cs typeface="Arial"/>
              </a:rPr>
              <a:t>dBm </a:t>
            </a:r>
            <a:r>
              <a:rPr dirty="0" sz="1000" spc="-5">
                <a:latin typeface="Arial"/>
                <a:cs typeface="Arial"/>
              </a:rPr>
              <a:t>with  GNSS/ (-) 140 dBm with IRNSS (NAVIC as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applicable)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6.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15"/>
              </a:spcBef>
            </a:pPr>
            <a:r>
              <a:rPr dirty="0" sz="1200">
                <a:latin typeface="Times New Roman"/>
                <a:cs typeface="Times New Roman"/>
              </a:rPr>
              <a:t>Clause 3.1.1.1. </a:t>
            </a:r>
            <a:r>
              <a:rPr dirty="0" sz="1200" spc="-5">
                <a:latin typeface="Times New Roman"/>
                <a:cs typeface="Times New Roman"/>
              </a:rPr>
              <a:t>e, </a:t>
            </a:r>
            <a:r>
              <a:rPr dirty="0" sz="1200">
                <a:latin typeface="Times New Roman"/>
                <a:cs typeface="Times New Roman"/>
              </a:rPr>
              <a:t>Substitute the following text for the existing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text: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90445" y="7817357"/>
            <a:ext cx="1301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21763" y="7817357"/>
            <a:ext cx="4180840" cy="35877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 marR="5080">
              <a:lnSpc>
                <a:spcPts val="1220"/>
              </a:lnSpc>
              <a:spcBef>
                <a:spcPts val="325"/>
              </a:spcBef>
            </a:pPr>
            <a:r>
              <a:rPr dirty="0" sz="1200" spc="-5">
                <a:latin typeface="Times New Roman"/>
                <a:cs typeface="Times New Roman"/>
              </a:rPr>
              <a:t>Device shall </a:t>
            </a:r>
            <a:r>
              <a:rPr dirty="0" sz="1200">
                <a:latin typeface="Times New Roman"/>
                <a:cs typeface="Times New Roman"/>
              </a:rPr>
              <a:t>have a tracking sensitivity of minimum </a:t>
            </a:r>
            <a:r>
              <a:rPr dirty="0" sz="1000" spc="-5">
                <a:latin typeface="Arial"/>
                <a:cs typeface="Arial"/>
              </a:rPr>
              <a:t>(-) 160 </a:t>
            </a:r>
            <a:r>
              <a:rPr dirty="0" sz="1000" spc="-10">
                <a:latin typeface="Arial"/>
                <a:cs typeface="Arial"/>
              </a:rPr>
              <a:t>dBm </a:t>
            </a:r>
            <a:r>
              <a:rPr dirty="0" sz="1000" spc="-5">
                <a:latin typeface="Arial"/>
                <a:cs typeface="Arial"/>
              </a:rPr>
              <a:t>with  GNSS / (-) 153 </a:t>
            </a:r>
            <a:r>
              <a:rPr dirty="0" sz="1000" spc="-10">
                <a:latin typeface="Arial"/>
                <a:cs typeface="Arial"/>
              </a:rPr>
              <a:t>dBm </a:t>
            </a:r>
            <a:r>
              <a:rPr dirty="0" sz="1000" spc="-5">
                <a:latin typeface="Arial"/>
                <a:cs typeface="Arial"/>
              </a:rPr>
              <a:t>with IRNSS (NAVIC as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applicable).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86586" y="8152638"/>
            <a:ext cx="4508500" cy="52260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7.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15"/>
              </a:spcBef>
            </a:pPr>
            <a:r>
              <a:rPr dirty="0" sz="1200">
                <a:latin typeface="Times New Roman"/>
                <a:cs typeface="Times New Roman"/>
              </a:rPr>
              <a:t>Clause 3.1.1.1. </a:t>
            </a:r>
            <a:r>
              <a:rPr dirty="0" sz="1200" spc="-5">
                <a:latin typeface="Times New Roman"/>
                <a:cs typeface="Times New Roman"/>
              </a:rPr>
              <a:t>f, Substitute </a:t>
            </a:r>
            <a:r>
              <a:rPr dirty="0" sz="1200">
                <a:latin typeface="Times New Roman"/>
                <a:cs typeface="Times New Roman"/>
              </a:rPr>
              <a:t>the following text for the existing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text: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25142" y="8718041"/>
            <a:ext cx="11366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21763" y="8718041"/>
            <a:ext cx="4484370" cy="73469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5080">
              <a:lnSpc>
                <a:spcPct val="95900"/>
              </a:lnSpc>
              <a:spcBef>
                <a:spcPts val="160"/>
              </a:spcBef>
            </a:pPr>
            <a:r>
              <a:rPr dirty="0" sz="1200" spc="-5">
                <a:latin typeface="Times New Roman"/>
                <a:cs typeface="Times New Roman"/>
              </a:rPr>
              <a:t>Device shall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an internal antenna; </a:t>
            </a:r>
            <a:r>
              <a:rPr dirty="0" sz="1200">
                <a:latin typeface="Times New Roman"/>
                <a:cs typeface="Times New Roman"/>
              </a:rPr>
              <a:t>however, if in case of </a:t>
            </a:r>
            <a:r>
              <a:rPr dirty="0" sz="1200" spc="-5">
                <a:latin typeface="Times New Roman"/>
                <a:cs typeface="Times New Roman"/>
              </a:rPr>
              <a:t>Integrated  systems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vehicle </a:t>
            </a:r>
            <a:r>
              <a:rPr dirty="0" sz="1200">
                <a:latin typeface="Times New Roman"/>
                <a:cs typeface="Times New Roman"/>
              </a:rPr>
              <a:t>OEM fitted kits if the fitment </a:t>
            </a:r>
            <a:r>
              <a:rPr dirty="0" sz="1200" spc="-5">
                <a:latin typeface="Times New Roman"/>
                <a:cs typeface="Times New Roman"/>
              </a:rPr>
              <a:t>location prevents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internal </a:t>
            </a:r>
            <a:r>
              <a:rPr dirty="0" sz="1200">
                <a:latin typeface="Times New Roman"/>
                <a:cs typeface="Times New Roman"/>
              </a:rPr>
              <a:t>antenna from </a:t>
            </a:r>
            <a:r>
              <a:rPr dirty="0" sz="1200" spc="-5">
                <a:latin typeface="Times New Roman"/>
                <a:cs typeface="Times New Roman"/>
              </a:rPr>
              <a:t>functioning, </a:t>
            </a:r>
            <a:r>
              <a:rPr dirty="0" sz="1200">
                <a:latin typeface="Times New Roman"/>
                <a:cs typeface="Times New Roman"/>
              </a:rPr>
              <a:t>then additional </a:t>
            </a:r>
            <a:r>
              <a:rPr dirty="0" sz="1200" spc="-5">
                <a:latin typeface="Times New Roman"/>
                <a:cs typeface="Times New Roman"/>
              </a:rPr>
              <a:t>external antenna </a:t>
            </a:r>
            <a:r>
              <a:rPr dirty="0" sz="1200" spc="5">
                <a:latin typeface="Times New Roman"/>
                <a:cs typeface="Times New Roman"/>
              </a:rPr>
              <a:t>may 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provided.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3566286" y="9871794"/>
            <a:ext cx="86741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Page </a:t>
            </a:r>
            <a:r>
              <a:rPr dirty="0" sz="1200" b="1">
                <a:latin typeface="Times New Roman"/>
                <a:cs typeface="Times New Roman"/>
              </a:rPr>
              <a:t>2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86586" y="366775"/>
            <a:ext cx="5414010" cy="263334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8.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15"/>
              </a:spcBef>
            </a:pPr>
            <a:r>
              <a:rPr dirty="0" sz="1200">
                <a:latin typeface="Times New Roman"/>
                <a:cs typeface="Times New Roman"/>
              </a:rPr>
              <a:t>Clause 3.1.1.2, Substitute the </a:t>
            </a:r>
            <a:r>
              <a:rPr dirty="0" sz="1200" spc="-5">
                <a:latin typeface="Times New Roman"/>
                <a:cs typeface="Times New Roman"/>
              </a:rPr>
              <a:t>following </a:t>
            </a:r>
            <a:r>
              <a:rPr dirty="0" sz="1200">
                <a:latin typeface="Times New Roman"/>
                <a:cs typeface="Times New Roman"/>
              </a:rPr>
              <a:t>text for the existing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text:</a:t>
            </a:r>
            <a:endParaRPr sz="1200">
              <a:latin typeface="Times New Roman"/>
              <a:cs typeface="Times New Roman"/>
            </a:endParaRPr>
          </a:p>
          <a:p>
            <a:pPr marL="1047750" marR="5080" indent="-631825">
              <a:lnSpc>
                <a:spcPts val="1380"/>
              </a:lnSpc>
              <a:spcBef>
                <a:spcPts val="640"/>
              </a:spcBef>
              <a:tabLst>
                <a:tab pos="1047750" algn="l"/>
              </a:tabLst>
            </a:pPr>
            <a:r>
              <a:rPr dirty="0" sz="1200">
                <a:latin typeface="Times New Roman"/>
                <a:cs typeface="Times New Roman"/>
              </a:rPr>
              <a:t>3.1.1.2	</a:t>
            </a:r>
            <a:r>
              <a:rPr dirty="0" sz="1200" spc="-5">
                <a:latin typeface="Times New Roman"/>
                <a:cs typeface="Times New Roman"/>
              </a:rPr>
              <a:t>Device shall </a:t>
            </a:r>
            <a:r>
              <a:rPr dirty="0" sz="1200">
                <a:latin typeface="Times New Roman"/>
                <a:cs typeface="Times New Roman"/>
              </a:rPr>
              <a:t>support standard minimum </a:t>
            </a:r>
            <a:r>
              <a:rPr dirty="0" sz="1200" spc="-10">
                <a:latin typeface="Times New Roman"/>
                <a:cs typeface="Times New Roman"/>
              </a:rPr>
              <a:t>I/Os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mentioned: 4 </a:t>
            </a:r>
            <a:r>
              <a:rPr dirty="0" sz="1200" spc="-5">
                <a:latin typeface="Times New Roman"/>
                <a:cs typeface="Times New Roman"/>
              </a:rPr>
              <a:t>Digital, </a:t>
            </a:r>
            <a:r>
              <a:rPr dirty="0" sz="1200">
                <a:latin typeface="Times New Roman"/>
                <a:cs typeface="Times New Roman"/>
              </a:rPr>
              <a:t>2  </a:t>
            </a:r>
            <a:r>
              <a:rPr dirty="0" sz="1200" spc="-5">
                <a:latin typeface="Times New Roman"/>
                <a:cs typeface="Times New Roman"/>
              </a:rPr>
              <a:t>Analog Input </a:t>
            </a:r>
            <a:r>
              <a:rPr dirty="0" sz="1200">
                <a:latin typeface="Times New Roman"/>
                <a:cs typeface="Times New Roman"/>
              </a:rPr>
              <a:t>and 1 </a:t>
            </a:r>
            <a:r>
              <a:rPr dirty="0" sz="1200" spc="-5">
                <a:latin typeface="Times New Roman"/>
                <a:cs typeface="Times New Roman"/>
              </a:rPr>
              <a:t>Serial Communication (e.g. </a:t>
            </a:r>
            <a:r>
              <a:rPr dirty="0" sz="1200">
                <a:latin typeface="Times New Roman"/>
                <a:cs typeface="Times New Roman"/>
              </a:rPr>
              <a:t>RS232) for </a:t>
            </a:r>
            <a:r>
              <a:rPr dirty="0" sz="1200" spc="-5">
                <a:latin typeface="Times New Roman"/>
                <a:cs typeface="Times New Roman"/>
              </a:rPr>
              <a:t>interfacing  external systems (E.g. Digital </a:t>
            </a:r>
            <a:r>
              <a:rPr dirty="0" sz="1200">
                <a:latin typeface="Times New Roman"/>
                <a:cs typeface="Times New Roman"/>
              </a:rPr>
              <a:t>input for </a:t>
            </a:r>
            <a:r>
              <a:rPr dirty="0" sz="1200" spc="-5">
                <a:latin typeface="Times New Roman"/>
                <a:cs typeface="Times New Roman"/>
              </a:rPr>
              <a:t>Emergency request </a:t>
            </a:r>
            <a:r>
              <a:rPr dirty="0" sz="1200">
                <a:latin typeface="Times New Roman"/>
                <a:cs typeface="Times New Roman"/>
              </a:rPr>
              <a:t>button  </a:t>
            </a:r>
            <a:r>
              <a:rPr dirty="0" sz="1200" spc="-5">
                <a:latin typeface="Times New Roman"/>
                <a:cs typeface="Times New Roman"/>
              </a:rPr>
              <a:t>interfacing).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9.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40"/>
              </a:spcBef>
            </a:pPr>
            <a:r>
              <a:rPr dirty="0" sz="1200" spc="-5" b="1">
                <a:latin typeface="Times New Roman"/>
                <a:cs typeface="Times New Roman"/>
              </a:rPr>
              <a:t>Clause </a:t>
            </a:r>
            <a:r>
              <a:rPr dirty="0" sz="1200" b="1">
                <a:latin typeface="Times New Roman"/>
                <a:cs typeface="Times New Roman"/>
              </a:rPr>
              <a:t>3.1.1.3, </a:t>
            </a:r>
            <a:r>
              <a:rPr dirty="0" sz="1200" spc="-5" b="1">
                <a:latin typeface="Times New Roman"/>
                <a:cs typeface="Times New Roman"/>
              </a:rPr>
              <a:t>Substitute the </a:t>
            </a:r>
            <a:r>
              <a:rPr dirty="0" sz="1200" b="1">
                <a:latin typeface="Times New Roman"/>
                <a:cs typeface="Times New Roman"/>
              </a:rPr>
              <a:t>following </a:t>
            </a:r>
            <a:r>
              <a:rPr dirty="0" sz="1200" spc="-5" b="1">
                <a:latin typeface="Times New Roman"/>
                <a:cs typeface="Times New Roman"/>
              </a:rPr>
              <a:t>text </a:t>
            </a:r>
            <a:r>
              <a:rPr dirty="0" sz="1200" b="1">
                <a:latin typeface="Times New Roman"/>
                <a:cs typeface="Times New Roman"/>
              </a:rPr>
              <a:t>for </a:t>
            </a:r>
            <a:r>
              <a:rPr dirty="0" sz="1200" spc="-5" b="1">
                <a:latin typeface="Times New Roman"/>
                <a:cs typeface="Times New Roman"/>
              </a:rPr>
              <a:t>the </a:t>
            </a:r>
            <a:r>
              <a:rPr dirty="0" sz="1200" b="1">
                <a:latin typeface="Times New Roman"/>
                <a:cs typeface="Times New Roman"/>
              </a:rPr>
              <a:t>existing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text</a:t>
            </a:r>
            <a:endParaRPr sz="1200">
              <a:latin typeface="Times New Roman"/>
              <a:cs typeface="Times New Roman"/>
            </a:endParaRPr>
          </a:p>
          <a:p>
            <a:pPr marL="1047750" marR="19050" indent="-631825">
              <a:lnSpc>
                <a:spcPts val="1380"/>
              </a:lnSpc>
              <a:spcBef>
                <a:spcPts val="615"/>
              </a:spcBef>
              <a:tabLst>
                <a:tab pos="1047750" algn="l"/>
              </a:tabLst>
            </a:pPr>
            <a:r>
              <a:rPr dirty="0" sz="1200">
                <a:latin typeface="Times New Roman"/>
                <a:cs typeface="Times New Roman"/>
              </a:rPr>
              <a:t>3.1.1.3	</a:t>
            </a:r>
            <a:r>
              <a:rPr dirty="0" sz="1200" spc="-5">
                <a:latin typeface="Times New Roman"/>
                <a:cs typeface="Times New Roman"/>
              </a:rPr>
              <a:t>Device shall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capable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transmitting data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Server  (Government authorized server) </a:t>
            </a:r>
            <a:r>
              <a:rPr dirty="0" sz="1200">
                <a:latin typeface="Times New Roman"/>
                <a:cs typeface="Times New Roman"/>
              </a:rPr>
              <a:t>via Wide </a:t>
            </a:r>
            <a:r>
              <a:rPr dirty="0" sz="1200" spc="-5">
                <a:latin typeface="Times New Roman"/>
                <a:cs typeface="Times New Roman"/>
              </a:rPr>
              <a:t>Area </a:t>
            </a:r>
            <a:r>
              <a:rPr dirty="0" sz="1200">
                <a:latin typeface="Times New Roman"/>
                <a:cs typeface="Times New Roman"/>
              </a:rPr>
              <a:t>(Mobile)  </a:t>
            </a:r>
            <a:r>
              <a:rPr dirty="0" sz="1200" spc="-5">
                <a:latin typeface="Times New Roman"/>
                <a:cs typeface="Times New Roman"/>
              </a:rPr>
              <a:t>Communications network (Cellular)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per </a:t>
            </a:r>
            <a:r>
              <a:rPr dirty="0" sz="1200" spc="-5">
                <a:latin typeface="Times New Roman"/>
                <a:cs typeface="Times New Roman"/>
              </a:rPr>
              <a:t>Communication Protocol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Section </a:t>
            </a:r>
            <a:r>
              <a:rPr dirty="0" sz="1200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6586" y="3043554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10.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0445" y="2982595"/>
            <a:ext cx="4014470" cy="51943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200">
                <a:latin typeface="Times New Roman"/>
                <a:cs typeface="Times New Roman"/>
              </a:rPr>
              <a:t>Clause 3.1.1.4, Substitute the following text for the existing text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0445" y="3544951"/>
            <a:ext cx="5115560" cy="15113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643890" marR="6350" indent="-631825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3.1.1.4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capable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transmitting </a:t>
            </a:r>
            <a:r>
              <a:rPr dirty="0" sz="1200">
                <a:latin typeface="Times New Roman"/>
                <a:cs typeface="Times New Roman"/>
              </a:rPr>
              <a:t>Position, Velocity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Time (PVT  </a:t>
            </a:r>
            <a:r>
              <a:rPr dirty="0" sz="1200" spc="-5">
                <a:latin typeface="Times New Roman"/>
                <a:cs typeface="Times New Roman"/>
              </a:rPr>
              <a:t>data)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along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heading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(direction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travel)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Backend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Control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Server  (Government authorized server) at configurable </a:t>
            </a:r>
            <a:r>
              <a:rPr dirty="0" sz="1200">
                <a:latin typeface="Times New Roman"/>
                <a:cs typeface="Times New Roman"/>
              </a:rPr>
              <a:t>frequency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per  </a:t>
            </a:r>
            <a:r>
              <a:rPr dirty="0" sz="1200" spc="-5">
                <a:latin typeface="Times New Roman"/>
                <a:cs typeface="Times New Roman"/>
              </a:rPr>
              <a:t>Communication Protocol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Section</a:t>
            </a:r>
            <a:r>
              <a:rPr dirty="0" sz="1200">
                <a:latin typeface="Times New Roman"/>
                <a:cs typeface="Times New Roman"/>
              </a:rPr>
              <a:t> 4.</a:t>
            </a:r>
            <a:endParaRPr sz="1200">
              <a:latin typeface="Times New Roman"/>
              <a:cs typeface="Times New Roman"/>
            </a:endParaRPr>
          </a:p>
          <a:p>
            <a:pPr algn="just" marL="643890" marR="5080">
              <a:lnSpc>
                <a:spcPts val="1380"/>
              </a:lnSpc>
              <a:spcBef>
                <a:spcPts val="600"/>
              </a:spcBef>
            </a:pP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fixed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frequency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shall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user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configurable.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Highest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data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transmission  </a:t>
            </a:r>
            <a:r>
              <a:rPr dirty="0" sz="1200" spc="-5">
                <a:latin typeface="Times New Roman"/>
                <a:cs typeface="Times New Roman"/>
              </a:rPr>
              <a:t>rate shall </a:t>
            </a:r>
            <a:r>
              <a:rPr dirty="0" sz="1200">
                <a:latin typeface="Times New Roman"/>
                <a:cs typeface="Times New Roman"/>
              </a:rPr>
              <a:t>be 5 </a:t>
            </a:r>
            <a:r>
              <a:rPr dirty="0" sz="1200" spc="-5">
                <a:latin typeface="Times New Roman"/>
                <a:cs typeface="Times New Roman"/>
              </a:rPr>
              <a:t>sec </a:t>
            </a:r>
            <a:r>
              <a:rPr dirty="0" sz="1200">
                <a:latin typeface="Times New Roman"/>
                <a:cs typeface="Times New Roman"/>
              </a:rPr>
              <a:t>during </a:t>
            </a:r>
            <a:r>
              <a:rPr dirty="0" sz="1200" spc="-5">
                <a:latin typeface="Times New Roman"/>
                <a:cs typeface="Times New Roman"/>
              </a:rPr>
              <a:t>vehicle operation and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less </a:t>
            </a:r>
            <a:r>
              <a:rPr dirty="0" sz="1200">
                <a:latin typeface="Times New Roman"/>
                <a:cs typeface="Times New Roman"/>
              </a:rPr>
              <a:t>than 10 minutes  in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sleep/IGN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OFF)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per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protocol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defined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Communication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Protocol  of </a:t>
            </a:r>
            <a:r>
              <a:rPr dirty="0" sz="1200" spc="-5">
                <a:latin typeface="Times New Roman"/>
                <a:cs typeface="Times New Roman"/>
              </a:rPr>
              <a:t>Section </a:t>
            </a:r>
            <a:r>
              <a:rPr dirty="0" sz="1200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86586" y="5099684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11.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90445" y="5037200"/>
            <a:ext cx="4014470" cy="52260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dirty="0" sz="1200">
                <a:latin typeface="Times New Roman"/>
                <a:cs typeface="Times New Roman"/>
              </a:rPr>
              <a:t>Clause 3.1.1.6, Substitute the </a:t>
            </a:r>
            <a:r>
              <a:rPr dirty="0" sz="1200" spc="-5">
                <a:latin typeface="Times New Roman"/>
                <a:cs typeface="Times New Roman"/>
              </a:rPr>
              <a:t>following </a:t>
            </a:r>
            <a:r>
              <a:rPr dirty="0" sz="1200">
                <a:latin typeface="Times New Roman"/>
                <a:cs typeface="Times New Roman"/>
              </a:rPr>
              <a:t>text for the existing text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86586" y="5602604"/>
            <a:ext cx="5519420" cy="348869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047750" marR="5080" indent="-631825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3.1.1.6 </a:t>
            </a:r>
            <a:r>
              <a:rPr dirty="0" sz="1200" spc="-5">
                <a:latin typeface="Times New Roman"/>
                <a:cs typeface="Times New Roman"/>
              </a:rPr>
              <a:t>On pressing </a:t>
            </a:r>
            <a:r>
              <a:rPr dirty="0" sz="1200">
                <a:latin typeface="Times New Roman"/>
                <a:cs typeface="Times New Roman"/>
              </a:rPr>
              <a:t>of Emergency button, the </a:t>
            </a:r>
            <a:r>
              <a:rPr dirty="0" sz="1200" spc="-5">
                <a:latin typeface="Times New Roman"/>
                <a:cs typeface="Times New Roman"/>
              </a:rPr>
              <a:t>system implementing </a:t>
            </a:r>
            <a:r>
              <a:rPr dirty="0" sz="1200" spc="-10">
                <a:latin typeface="Times New Roman"/>
                <a:cs typeface="Times New Roman"/>
              </a:rPr>
              <a:t>VLT  </a:t>
            </a:r>
            <a:r>
              <a:rPr dirty="0" sz="1200" spc="-5">
                <a:latin typeface="Times New Roman"/>
                <a:cs typeface="Times New Roman"/>
              </a:rPr>
              <a:t>function shall send emergency Alert (Alert </a:t>
            </a:r>
            <a:r>
              <a:rPr dirty="0" sz="1200" spc="-15">
                <a:latin typeface="Times New Roman"/>
                <a:cs typeface="Times New Roman"/>
              </a:rPr>
              <a:t>ID </a:t>
            </a:r>
            <a:r>
              <a:rPr dirty="0" sz="1200">
                <a:latin typeface="Times New Roman"/>
                <a:cs typeface="Times New Roman"/>
              </a:rPr>
              <a:t>10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mentioned in </a:t>
            </a:r>
            <a:r>
              <a:rPr dirty="0" sz="1200" spc="5">
                <a:latin typeface="Times New Roman"/>
                <a:cs typeface="Times New Roman"/>
              </a:rPr>
              <a:t>Sub-  </a:t>
            </a:r>
            <a:r>
              <a:rPr dirty="0" sz="1200" spc="-5">
                <a:latin typeface="Times New Roman"/>
                <a:cs typeface="Times New Roman"/>
              </a:rPr>
              <a:t>section </a:t>
            </a:r>
            <a:r>
              <a:rPr dirty="0" sz="1200">
                <a:latin typeface="Times New Roman"/>
                <a:cs typeface="Times New Roman"/>
              </a:rPr>
              <a:t>4.2.1 of </a:t>
            </a:r>
            <a:r>
              <a:rPr dirty="0" sz="1200" spc="-5">
                <a:latin typeface="Times New Roman"/>
                <a:cs typeface="Times New Roman"/>
              </a:rPr>
              <a:t>Communication Protocol Section </a:t>
            </a:r>
            <a:r>
              <a:rPr dirty="0" sz="1200">
                <a:latin typeface="Times New Roman"/>
                <a:cs typeface="Times New Roman"/>
              </a:rPr>
              <a:t>4) to the </a:t>
            </a:r>
            <a:r>
              <a:rPr dirty="0" sz="1200" spc="-5">
                <a:latin typeface="Times New Roman"/>
                <a:cs typeface="Times New Roman"/>
              </a:rPr>
              <a:t>configured </a:t>
            </a:r>
            <a:r>
              <a:rPr dirty="0" sz="1200" spc="-20">
                <a:latin typeface="Times New Roman"/>
                <a:cs typeface="Times New Roman"/>
              </a:rPr>
              <a:t>IP  </a:t>
            </a:r>
            <a:r>
              <a:rPr dirty="0" sz="1200" spc="-5">
                <a:latin typeface="Times New Roman"/>
                <a:cs typeface="Times New Roman"/>
              </a:rPr>
              <a:t>address(s) as per </a:t>
            </a:r>
            <a:r>
              <a:rPr dirty="0" sz="1200">
                <a:latin typeface="Times New Roman"/>
                <a:cs typeface="Times New Roman"/>
              </a:rPr>
              <a:t>the Communication </a:t>
            </a:r>
            <a:r>
              <a:rPr dirty="0" sz="1200" spc="-5">
                <a:latin typeface="Times New Roman"/>
                <a:cs typeface="Times New Roman"/>
              </a:rPr>
              <a:t>Protocol </a:t>
            </a:r>
            <a:r>
              <a:rPr dirty="0" sz="1200">
                <a:latin typeface="Times New Roman"/>
                <a:cs typeface="Times New Roman"/>
              </a:rPr>
              <a:t>mentioned in </a:t>
            </a:r>
            <a:r>
              <a:rPr dirty="0" sz="1200" spc="-5">
                <a:latin typeface="Times New Roman"/>
                <a:cs typeface="Times New Roman"/>
              </a:rPr>
              <a:t>Section </a:t>
            </a:r>
            <a:r>
              <a:rPr dirty="0" sz="1200">
                <a:latin typeface="Times New Roman"/>
                <a:cs typeface="Times New Roman"/>
              </a:rPr>
              <a:t>4. In  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absence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Cellular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network,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emergency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alert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shall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sent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SMS  message </a:t>
            </a:r>
            <a:r>
              <a:rPr dirty="0" sz="1200">
                <a:latin typeface="Times New Roman"/>
                <a:cs typeface="Times New Roman"/>
              </a:rPr>
              <a:t>along with vehicle </a:t>
            </a:r>
            <a:r>
              <a:rPr dirty="0" sz="1200" spc="-5">
                <a:latin typeface="Times New Roman"/>
                <a:cs typeface="Times New Roman"/>
              </a:rPr>
              <a:t>location data </a:t>
            </a:r>
            <a:r>
              <a:rPr dirty="0" sz="1200">
                <a:latin typeface="Times New Roman"/>
                <a:cs typeface="Times New Roman"/>
              </a:rPr>
              <a:t>to configured </a:t>
            </a:r>
            <a:r>
              <a:rPr dirty="0" sz="1200" spc="-5">
                <a:latin typeface="Times New Roman"/>
                <a:cs typeface="Times New Roman"/>
              </a:rPr>
              <a:t>control center  number(s).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SMS </a:t>
            </a:r>
            <a:r>
              <a:rPr dirty="0" sz="1200">
                <a:latin typeface="Times New Roman"/>
                <a:cs typeface="Times New Roman"/>
              </a:rPr>
              <a:t>shall </a:t>
            </a:r>
            <a:r>
              <a:rPr dirty="0" sz="1200" spc="-5">
                <a:latin typeface="Times New Roman"/>
                <a:cs typeface="Times New Roman"/>
              </a:rPr>
              <a:t>consist parameters </a:t>
            </a:r>
            <a:r>
              <a:rPr dirty="0" sz="1200">
                <a:latin typeface="Times New Roman"/>
                <a:cs typeface="Times New Roman"/>
              </a:rPr>
              <a:t>as </a:t>
            </a:r>
            <a:r>
              <a:rPr dirty="0" sz="1200" spc="-5">
                <a:latin typeface="Times New Roman"/>
                <a:cs typeface="Times New Roman"/>
              </a:rPr>
              <a:t>given </a:t>
            </a:r>
            <a:r>
              <a:rPr dirty="0" sz="1200">
                <a:latin typeface="Times New Roman"/>
                <a:cs typeface="Times New Roman"/>
              </a:rPr>
              <a:t>in Sub-section  4.2.2.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12.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15"/>
              </a:spcBef>
            </a:pPr>
            <a:r>
              <a:rPr dirty="0" sz="1200">
                <a:latin typeface="Times New Roman"/>
                <a:cs typeface="Times New Roman"/>
              </a:rPr>
              <a:t>Clause 3.1.1.12, </a:t>
            </a:r>
            <a:r>
              <a:rPr dirty="0" sz="1200" spc="-5">
                <a:latin typeface="Times New Roman"/>
                <a:cs typeface="Times New Roman"/>
              </a:rPr>
              <a:t>Substitute </a:t>
            </a:r>
            <a:r>
              <a:rPr dirty="0" sz="1200">
                <a:latin typeface="Times New Roman"/>
                <a:cs typeface="Times New Roman"/>
              </a:rPr>
              <a:t>the following text for the existing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text:</a:t>
            </a:r>
            <a:endParaRPr sz="1200">
              <a:latin typeface="Times New Roman"/>
              <a:cs typeface="Times New Roman"/>
            </a:endParaRPr>
          </a:p>
          <a:p>
            <a:pPr algn="just" marL="1047750" marR="6350" indent="-631825">
              <a:lnSpc>
                <a:spcPts val="1380"/>
              </a:lnSpc>
              <a:spcBef>
                <a:spcPts val="635"/>
              </a:spcBef>
            </a:pPr>
            <a:r>
              <a:rPr dirty="0" sz="1200">
                <a:latin typeface="Times New Roman"/>
                <a:cs typeface="Times New Roman"/>
              </a:rPr>
              <a:t>3.1.1.12 The </a:t>
            </a:r>
            <a:r>
              <a:rPr dirty="0" sz="1200" spc="-5">
                <a:latin typeface="Times New Roman"/>
                <a:cs typeface="Times New Roman"/>
              </a:rPr>
              <a:t>Device shall have </a:t>
            </a:r>
            <a:r>
              <a:rPr dirty="0" sz="1200">
                <a:latin typeface="Times New Roman"/>
                <a:cs typeface="Times New Roman"/>
              </a:rPr>
              <a:t>a unique </a:t>
            </a:r>
            <a:r>
              <a:rPr dirty="0" sz="1200" spc="-5">
                <a:latin typeface="Times New Roman"/>
                <a:cs typeface="Times New Roman"/>
              </a:rPr>
              <a:t>identifier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identifying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10">
                <a:latin typeface="Times New Roman"/>
                <a:cs typeface="Times New Roman"/>
              </a:rPr>
              <a:t>VLT </a:t>
            </a:r>
            <a:r>
              <a:rPr dirty="0" sz="1200">
                <a:latin typeface="Times New Roman"/>
                <a:cs typeface="Times New Roman"/>
              </a:rPr>
              <a:t>device 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data.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unique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ID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shall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stored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read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only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memory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area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  it </a:t>
            </a:r>
            <a:r>
              <a:rPr dirty="0" sz="1200" spc="-5">
                <a:latin typeface="Times New Roman"/>
                <a:cs typeface="Times New Roman"/>
              </a:rPr>
              <a:t>cannot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altered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overwritten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5">
                <a:latin typeface="Times New Roman"/>
                <a:cs typeface="Times New Roman"/>
              </a:rPr>
              <a:t>any </a:t>
            </a:r>
            <a:r>
              <a:rPr dirty="0" sz="1200">
                <a:latin typeface="Times New Roman"/>
                <a:cs typeface="Times New Roman"/>
              </a:rPr>
              <a:t>person. </a:t>
            </a: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unique </a:t>
            </a:r>
            <a:r>
              <a:rPr dirty="0" sz="1200" spc="-5">
                <a:latin typeface="Times New Roman"/>
                <a:cs typeface="Times New Roman"/>
              </a:rPr>
              <a:t>identifier is  </a:t>
            </a:r>
            <a:r>
              <a:rPr dirty="0" sz="1200">
                <a:latin typeface="Times New Roman"/>
                <a:cs typeface="Times New Roman"/>
              </a:rPr>
              <a:t>IMEI </a:t>
            </a:r>
            <a:r>
              <a:rPr dirty="0" sz="1200" spc="-5">
                <a:latin typeface="Times New Roman"/>
                <a:cs typeface="Times New Roman"/>
              </a:rPr>
              <a:t>(International </a:t>
            </a:r>
            <a:r>
              <a:rPr dirty="0" sz="1200">
                <a:latin typeface="Times New Roman"/>
                <a:cs typeface="Times New Roman"/>
              </a:rPr>
              <a:t>Mobile Station Equipment </a:t>
            </a:r>
            <a:r>
              <a:rPr dirty="0" sz="1200" spc="-5">
                <a:latin typeface="Times New Roman"/>
                <a:cs typeface="Times New Roman"/>
              </a:rPr>
              <a:t>Identity)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Number.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13.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15"/>
              </a:spcBef>
            </a:pPr>
            <a:r>
              <a:rPr dirty="0" sz="1200">
                <a:latin typeface="Times New Roman"/>
                <a:cs typeface="Times New Roman"/>
              </a:rPr>
              <a:t>Clause 3.1.1.14, </a:t>
            </a:r>
            <a:r>
              <a:rPr dirty="0" sz="1200" spc="-5">
                <a:latin typeface="Times New Roman"/>
                <a:cs typeface="Times New Roman"/>
              </a:rPr>
              <a:t>Substitute </a:t>
            </a:r>
            <a:r>
              <a:rPr dirty="0" sz="1200">
                <a:latin typeface="Times New Roman"/>
                <a:cs typeface="Times New Roman"/>
              </a:rPr>
              <a:t>the following text for the existing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text: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40"/>
              </a:spcBef>
              <a:tabLst>
                <a:tab pos="1047750" algn="l"/>
              </a:tabLst>
            </a:pPr>
            <a:r>
              <a:rPr dirty="0" sz="1200">
                <a:latin typeface="Times New Roman"/>
                <a:cs typeface="Times New Roman"/>
              </a:rPr>
              <a:t>3.1.1.14	</a:t>
            </a:r>
            <a:r>
              <a:rPr dirty="0" sz="1200" spc="-5">
                <a:latin typeface="Times New Roman"/>
                <a:cs typeface="Times New Roman"/>
              </a:rPr>
              <a:t>Device shall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Embedded</a:t>
            </a:r>
            <a:r>
              <a:rPr dirty="0" sz="1200" spc="-5">
                <a:latin typeface="Times New Roman"/>
                <a:cs typeface="Times New Roman"/>
              </a:rPr>
              <a:t> SIM/UICC.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566286" y="9871794"/>
            <a:ext cx="86741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Page </a:t>
            </a:r>
            <a:r>
              <a:rPr dirty="0" sz="1200" b="1">
                <a:latin typeface="Times New Roman"/>
                <a:cs typeface="Times New Roman"/>
              </a:rPr>
              <a:t>3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86586" y="351535"/>
            <a:ext cx="5307965" cy="865568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14.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Times New Roman"/>
                <a:cs typeface="Times New Roman"/>
              </a:rPr>
              <a:t>Clause 3.1.1.15, </a:t>
            </a:r>
            <a:r>
              <a:rPr dirty="0" sz="1200" spc="-5">
                <a:latin typeface="Times New Roman"/>
                <a:cs typeface="Times New Roman"/>
              </a:rPr>
              <a:t>Substitute </a:t>
            </a:r>
            <a:r>
              <a:rPr dirty="0" sz="1200">
                <a:latin typeface="Times New Roman"/>
                <a:cs typeface="Times New Roman"/>
              </a:rPr>
              <a:t>the following text for the existing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text: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700"/>
              </a:spcBef>
              <a:tabLst>
                <a:tab pos="1047750" algn="l"/>
              </a:tabLst>
            </a:pPr>
            <a:r>
              <a:rPr dirty="0" sz="1200">
                <a:latin typeface="Times New Roman"/>
                <a:cs typeface="Times New Roman"/>
              </a:rPr>
              <a:t>3.1.1.15	</a:t>
            </a:r>
            <a:r>
              <a:rPr dirty="0" sz="1200" spc="-5">
                <a:latin typeface="Times New Roman"/>
                <a:cs typeface="Times New Roman"/>
              </a:rPr>
              <a:t>Device shall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designed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operate </a:t>
            </a:r>
            <a:r>
              <a:rPr dirty="0" sz="1200">
                <a:latin typeface="Times New Roman"/>
                <a:cs typeface="Times New Roman"/>
              </a:rPr>
              <a:t>12V </a:t>
            </a:r>
            <a:r>
              <a:rPr dirty="0" sz="1200" spc="-5">
                <a:latin typeface="Times New Roman"/>
                <a:cs typeface="Times New Roman"/>
              </a:rPr>
              <a:t>DC and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>
                <a:latin typeface="Times New Roman"/>
                <a:cs typeface="Times New Roman"/>
              </a:rPr>
              <a:t>24 </a:t>
            </a:r>
            <a:r>
              <a:rPr dirty="0" sz="1200" spc="-5">
                <a:latin typeface="Times New Roman"/>
                <a:cs typeface="Times New Roman"/>
              </a:rPr>
              <a:t>V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DC.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15.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600"/>
              </a:spcBef>
            </a:pPr>
            <a:r>
              <a:rPr dirty="0" sz="1200">
                <a:latin typeface="Times New Roman"/>
                <a:cs typeface="Times New Roman"/>
              </a:rPr>
              <a:t>Clause 3.1.1.16, </a:t>
            </a:r>
            <a:r>
              <a:rPr dirty="0" sz="1200" spc="-5">
                <a:latin typeface="Times New Roman"/>
                <a:cs typeface="Times New Roman"/>
              </a:rPr>
              <a:t>Substitute </a:t>
            </a:r>
            <a:r>
              <a:rPr dirty="0" sz="1200">
                <a:latin typeface="Times New Roman"/>
                <a:cs typeface="Times New Roman"/>
              </a:rPr>
              <a:t>the following text for the existing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text: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650"/>
              </a:spcBef>
              <a:tabLst>
                <a:tab pos="1047750" algn="l"/>
              </a:tabLst>
            </a:pPr>
            <a:r>
              <a:rPr dirty="0" sz="1200">
                <a:latin typeface="Times New Roman"/>
                <a:cs typeface="Times New Roman"/>
              </a:rPr>
              <a:t>3.1.1.16	</a:t>
            </a:r>
            <a:r>
              <a:rPr dirty="0" sz="1200" spc="-5">
                <a:latin typeface="Times New Roman"/>
                <a:cs typeface="Times New Roman"/>
              </a:rPr>
              <a:t>Device shall </a:t>
            </a:r>
            <a:r>
              <a:rPr dirty="0" sz="1200">
                <a:latin typeface="Times New Roman"/>
                <a:cs typeface="Times New Roman"/>
              </a:rPr>
              <a:t>have a </a:t>
            </a:r>
            <a:r>
              <a:rPr dirty="0" sz="1200" spc="-5">
                <a:latin typeface="Times New Roman"/>
                <a:cs typeface="Times New Roman"/>
              </a:rPr>
              <a:t>sleep </a:t>
            </a:r>
            <a:r>
              <a:rPr dirty="0" sz="1200">
                <a:latin typeface="Times New Roman"/>
                <a:cs typeface="Times New Roman"/>
              </a:rPr>
              <a:t>mode </a:t>
            </a:r>
            <a:r>
              <a:rPr dirty="0" sz="1200" spc="-5">
                <a:latin typeface="Times New Roman"/>
                <a:cs typeface="Times New Roman"/>
              </a:rPr>
              <a:t>current </a:t>
            </a:r>
            <a:r>
              <a:rPr dirty="0" sz="1200">
                <a:latin typeface="Times New Roman"/>
                <a:cs typeface="Times New Roman"/>
              </a:rPr>
              <a:t>≤ 50 </a:t>
            </a:r>
            <a:r>
              <a:rPr dirty="0" sz="1200" spc="-5">
                <a:latin typeface="Times New Roman"/>
                <a:cs typeface="Times New Roman"/>
              </a:rPr>
              <a:t>mA.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16.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15"/>
              </a:spcBef>
            </a:pPr>
            <a:r>
              <a:rPr dirty="0" sz="1200">
                <a:latin typeface="Times New Roman"/>
                <a:cs typeface="Times New Roman"/>
              </a:rPr>
              <a:t>Clause 3.1.1.18, </a:t>
            </a:r>
            <a:r>
              <a:rPr dirty="0" sz="1200" spc="-5">
                <a:latin typeface="Times New Roman"/>
                <a:cs typeface="Times New Roman"/>
              </a:rPr>
              <a:t>Substitute </a:t>
            </a:r>
            <a:r>
              <a:rPr dirty="0" sz="1200">
                <a:latin typeface="Times New Roman"/>
                <a:cs typeface="Times New Roman"/>
              </a:rPr>
              <a:t>the following text for the existing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text:</a:t>
            </a:r>
            <a:endParaRPr sz="1200">
              <a:latin typeface="Times New Roman"/>
              <a:cs typeface="Times New Roman"/>
            </a:endParaRPr>
          </a:p>
          <a:p>
            <a:pPr lvl="3" marL="1047750" indent="-631190">
              <a:lnSpc>
                <a:spcPct val="100000"/>
              </a:lnSpc>
              <a:spcBef>
                <a:spcPts val="540"/>
              </a:spcBef>
              <a:buAutoNum type="arabicPeriod" startAt="18"/>
              <a:tabLst>
                <a:tab pos="1047750" algn="l"/>
                <a:tab pos="1048385" algn="l"/>
              </a:tabLst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Device shall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support:</a:t>
            </a:r>
            <a:endParaRPr sz="1200">
              <a:latin typeface="Times New Roman"/>
              <a:cs typeface="Times New Roman"/>
            </a:endParaRPr>
          </a:p>
          <a:p>
            <a:pPr lvl="4" marL="1242695" indent="-194945">
              <a:lnSpc>
                <a:spcPct val="100000"/>
              </a:lnSpc>
              <a:spcBef>
                <a:spcPts val="635"/>
              </a:spcBef>
              <a:buFont typeface="Symbol"/>
              <a:buChar char=""/>
              <a:tabLst>
                <a:tab pos="1243330" algn="l"/>
              </a:tabLst>
            </a:pPr>
            <a:r>
              <a:rPr dirty="0" sz="1200" spc="-5">
                <a:latin typeface="Times New Roman"/>
                <a:cs typeface="Times New Roman"/>
              </a:rPr>
              <a:t>Location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Cellular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/SMS</a:t>
            </a:r>
            <a:endParaRPr sz="1200">
              <a:latin typeface="Times New Roman"/>
              <a:cs typeface="Times New Roman"/>
            </a:endParaRPr>
          </a:p>
          <a:p>
            <a:pPr lvl="4" marL="1242695" indent="-19494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1243330" algn="l"/>
              </a:tabLst>
            </a:pPr>
            <a:r>
              <a:rPr dirty="0" sz="1200" spc="-5">
                <a:latin typeface="Times New Roman"/>
                <a:cs typeface="Times New Roman"/>
              </a:rPr>
              <a:t>Non-volatile </a:t>
            </a:r>
            <a:r>
              <a:rPr dirty="0" sz="1200">
                <a:latin typeface="Times New Roman"/>
                <a:cs typeface="Times New Roman"/>
              </a:rPr>
              <a:t>memory to store min 40,000 </a:t>
            </a:r>
            <a:r>
              <a:rPr dirty="0" sz="1200" spc="-5">
                <a:latin typeface="Times New Roman"/>
                <a:cs typeface="Times New Roman"/>
              </a:rPr>
              <a:t>positional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log</a:t>
            </a:r>
            <a:endParaRPr sz="1200">
              <a:latin typeface="Times New Roman"/>
              <a:cs typeface="Times New Roman"/>
            </a:endParaRPr>
          </a:p>
          <a:p>
            <a:pPr lvl="4" marL="1242695" indent="-19494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1243330" algn="l"/>
              </a:tabLst>
            </a:pPr>
            <a:r>
              <a:rPr dirty="0" sz="1200" spc="-5">
                <a:latin typeface="Times New Roman"/>
                <a:cs typeface="Times New Roman"/>
              </a:rPr>
              <a:t>Configurable backup </a:t>
            </a:r>
            <a:r>
              <a:rPr dirty="0" sz="1200">
                <a:latin typeface="Times New Roman"/>
                <a:cs typeface="Times New Roman"/>
              </a:rPr>
              <a:t>SMS facility in case of Cellular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failure</a:t>
            </a:r>
            <a:endParaRPr sz="1200">
              <a:latin typeface="Times New Roman"/>
              <a:cs typeface="Times New Roman"/>
            </a:endParaRPr>
          </a:p>
          <a:p>
            <a:pPr lvl="4" marL="1242695" marR="34925" indent="-194945">
              <a:lnSpc>
                <a:spcPts val="1380"/>
              </a:lnSpc>
              <a:spcBef>
                <a:spcPts val="120"/>
              </a:spcBef>
              <a:buFont typeface="Symbol"/>
              <a:buChar char=""/>
              <a:tabLst>
                <a:tab pos="1243330" algn="l"/>
              </a:tabLst>
            </a:pPr>
            <a:r>
              <a:rPr dirty="0" sz="1200">
                <a:latin typeface="Times New Roman"/>
                <a:cs typeface="Times New Roman"/>
              </a:rPr>
              <a:t>Capability to send serving </a:t>
            </a:r>
            <a:r>
              <a:rPr dirty="0" sz="1200" spc="-5">
                <a:latin typeface="Times New Roman"/>
                <a:cs typeface="Times New Roman"/>
              </a:rPr>
              <a:t>and adjacent cell </a:t>
            </a:r>
            <a:r>
              <a:rPr dirty="0" sz="1200" spc="-15">
                <a:latin typeface="Times New Roman"/>
                <a:cs typeface="Times New Roman"/>
              </a:rPr>
              <a:t>ID </a:t>
            </a:r>
            <a:r>
              <a:rPr dirty="0" sz="1200" spc="-5">
                <a:latin typeface="Times New Roman"/>
                <a:cs typeface="Times New Roman"/>
              </a:rPr>
              <a:t>as well as network  measurement </a:t>
            </a:r>
            <a:r>
              <a:rPr dirty="0" sz="1200">
                <a:latin typeface="Times New Roman"/>
                <a:cs typeface="Times New Roman"/>
              </a:rPr>
              <a:t>report </a:t>
            </a:r>
            <a:r>
              <a:rPr dirty="0" sz="1200" spc="-5">
                <a:latin typeface="Times New Roman"/>
                <a:cs typeface="Times New Roman"/>
              </a:rPr>
              <a:t>(NMR)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17.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Times New Roman"/>
                <a:cs typeface="Times New Roman"/>
              </a:rPr>
              <a:t>Clause 3.1.1.19, </a:t>
            </a:r>
            <a:r>
              <a:rPr dirty="0" sz="1200" spc="-5">
                <a:latin typeface="Times New Roman"/>
                <a:cs typeface="Times New Roman"/>
              </a:rPr>
              <a:t>Substitute </a:t>
            </a:r>
            <a:r>
              <a:rPr dirty="0" sz="1200">
                <a:latin typeface="Times New Roman"/>
                <a:cs typeface="Times New Roman"/>
              </a:rPr>
              <a:t>the following text for the existing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text:</a:t>
            </a:r>
            <a:endParaRPr sz="1200">
              <a:latin typeface="Times New Roman"/>
              <a:cs typeface="Times New Roman"/>
            </a:endParaRPr>
          </a:p>
          <a:p>
            <a:pPr lvl="3" marL="1047750" indent="-631190">
              <a:lnSpc>
                <a:spcPct val="100000"/>
              </a:lnSpc>
              <a:spcBef>
                <a:spcPts val="540"/>
              </a:spcBef>
              <a:buAutoNum type="arabicPeriod" startAt="19"/>
              <a:tabLst>
                <a:tab pos="1047750" algn="l"/>
                <a:tab pos="1048385" algn="l"/>
              </a:tabLst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VLT Device shall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have:</a:t>
            </a:r>
            <a:endParaRPr sz="1200">
              <a:latin typeface="Times New Roman"/>
              <a:cs typeface="Times New Roman"/>
            </a:endParaRPr>
          </a:p>
          <a:p>
            <a:pPr lvl="4" marL="1242695" indent="-194945">
              <a:lnSpc>
                <a:spcPct val="100000"/>
              </a:lnSpc>
              <a:spcBef>
                <a:spcPts val="635"/>
              </a:spcBef>
              <a:buFont typeface="Symbol"/>
              <a:buChar char=""/>
              <a:tabLst>
                <a:tab pos="1243330" algn="l"/>
              </a:tabLst>
            </a:pPr>
            <a:r>
              <a:rPr dirty="0" sz="1200">
                <a:latin typeface="Times New Roman"/>
                <a:cs typeface="Times New Roman"/>
              </a:rPr>
              <a:t>The capability of </a:t>
            </a:r>
            <a:r>
              <a:rPr dirty="0" sz="1200" spc="-5">
                <a:latin typeface="Times New Roman"/>
                <a:cs typeface="Times New Roman"/>
              </a:rPr>
              <a:t>Hot </a:t>
            </a:r>
            <a:r>
              <a:rPr dirty="0" sz="1200">
                <a:latin typeface="Times New Roman"/>
                <a:cs typeface="Times New Roman"/>
              </a:rPr>
              <a:t>start &lt;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10s</a:t>
            </a:r>
            <a:endParaRPr sz="1200">
              <a:latin typeface="Times New Roman"/>
              <a:cs typeface="Times New Roman"/>
            </a:endParaRPr>
          </a:p>
          <a:p>
            <a:pPr lvl="4" marL="1242695" indent="-194945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1243330" algn="l"/>
              </a:tabLst>
            </a:pPr>
            <a:r>
              <a:rPr dirty="0" sz="1200">
                <a:latin typeface="Times New Roman"/>
                <a:cs typeface="Times New Roman"/>
              </a:rPr>
              <a:t>The capability of </a:t>
            </a:r>
            <a:r>
              <a:rPr dirty="0" sz="1200" spc="-5">
                <a:latin typeface="Times New Roman"/>
                <a:cs typeface="Times New Roman"/>
              </a:rPr>
              <a:t>Warm </a:t>
            </a:r>
            <a:r>
              <a:rPr dirty="0" sz="1200">
                <a:latin typeface="Times New Roman"/>
                <a:cs typeface="Times New Roman"/>
              </a:rPr>
              <a:t>start : &lt; 60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lvl="4" marL="1242695" indent="-19494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1243330" algn="l"/>
              </a:tabLst>
            </a:pPr>
            <a:r>
              <a:rPr dirty="0" sz="1200">
                <a:latin typeface="Times New Roman"/>
                <a:cs typeface="Times New Roman"/>
              </a:rPr>
              <a:t>The capability of Cold </a:t>
            </a:r>
            <a:r>
              <a:rPr dirty="0" sz="1200" spc="-5">
                <a:latin typeface="Times New Roman"/>
                <a:cs typeface="Times New Roman"/>
              </a:rPr>
              <a:t>start </a:t>
            </a:r>
            <a:r>
              <a:rPr dirty="0" sz="1200">
                <a:latin typeface="Times New Roman"/>
                <a:cs typeface="Times New Roman"/>
              </a:rPr>
              <a:t>&lt; 120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18.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65"/>
              </a:spcBef>
            </a:pPr>
            <a:r>
              <a:rPr dirty="0" sz="1200">
                <a:latin typeface="Times New Roman"/>
                <a:cs typeface="Times New Roman"/>
              </a:rPr>
              <a:t>Clause 3.1.1.20, </a:t>
            </a:r>
            <a:r>
              <a:rPr dirty="0" sz="1200" spc="-5">
                <a:latin typeface="Times New Roman"/>
                <a:cs typeface="Times New Roman"/>
              </a:rPr>
              <a:t>Substitute </a:t>
            </a:r>
            <a:r>
              <a:rPr dirty="0" sz="1200">
                <a:latin typeface="Times New Roman"/>
                <a:cs typeface="Times New Roman"/>
              </a:rPr>
              <a:t>the following text for the existing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text:</a:t>
            </a:r>
            <a:endParaRPr sz="1200">
              <a:latin typeface="Times New Roman"/>
              <a:cs typeface="Times New Roman"/>
            </a:endParaRPr>
          </a:p>
          <a:p>
            <a:pPr marL="1047750" marR="309880" indent="-631825">
              <a:lnSpc>
                <a:spcPts val="1380"/>
              </a:lnSpc>
              <a:spcBef>
                <a:spcPts val="635"/>
              </a:spcBef>
              <a:tabLst>
                <a:tab pos="1047750" algn="l"/>
              </a:tabLst>
            </a:pPr>
            <a:r>
              <a:rPr dirty="0" sz="1200">
                <a:latin typeface="Times New Roman"/>
                <a:cs typeface="Times New Roman"/>
              </a:rPr>
              <a:t>3.1.1.20	</a:t>
            </a:r>
            <a:r>
              <a:rPr dirty="0" sz="1200" spc="-5">
                <a:latin typeface="Times New Roman"/>
                <a:cs typeface="Times New Roman"/>
              </a:rPr>
              <a:t>Device shall </a:t>
            </a:r>
            <a:r>
              <a:rPr dirty="0" sz="1200">
                <a:latin typeface="Times New Roman"/>
                <a:cs typeface="Times New Roman"/>
              </a:rPr>
              <a:t>support data </a:t>
            </a:r>
            <a:r>
              <a:rPr dirty="0" sz="1200" spc="-5">
                <a:latin typeface="Times New Roman"/>
                <a:cs typeface="Times New Roman"/>
              </a:rPr>
              <a:t>Outputs as per protocol covered </a:t>
            </a:r>
            <a:r>
              <a:rPr dirty="0" sz="1200">
                <a:latin typeface="Times New Roman"/>
                <a:cs typeface="Times New Roman"/>
              </a:rPr>
              <a:t>in this  </a:t>
            </a:r>
            <a:r>
              <a:rPr dirty="0" sz="1200" spc="-5">
                <a:latin typeface="Times New Roman"/>
                <a:cs typeface="Times New Roman"/>
              </a:rPr>
              <a:t>standard.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19.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15"/>
              </a:spcBef>
            </a:pPr>
            <a:r>
              <a:rPr dirty="0" sz="1200">
                <a:latin typeface="Times New Roman"/>
                <a:cs typeface="Times New Roman"/>
              </a:rPr>
              <a:t>Clause 3.1.1.21, </a:t>
            </a:r>
            <a:r>
              <a:rPr dirty="0" sz="1200" spc="-5">
                <a:latin typeface="Times New Roman"/>
                <a:cs typeface="Times New Roman"/>
              </a:rPr>
              <a:t>Substitute </a:t>
            </a:r>
            <a:r>
              <a:rPr dirty="0" sz="1200">
                <a:latin typeface="Times New Roman"/>
                <a:cs typeface="Times New Roman"/>
              </a:rPr>
              <a:t>the following text for the existing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text:</a:t>
            </a:r>
            <a:endParaRPr sz="1200">
              <a:latin typeface="Times New Roman"/>
              <a:cs typeface="Times New Roman"/>
            </a:endParaRPr>
          </a:p>
          <a:p>
            <a:pPr lvl="3" marL="1047750" indent="-631190">
              <a:lnSpc>
                <a:spcPct val="100000"/>
              </a:lnSpc>
              <a:spcBef>
                <a:spcPts val="635"/>
              </a:spcBef>
              <a:buAutoNum type="arabicPeriod" startAt="21"/>
              <a:tabLst>
                <a:tab pos="1047750" algn="l"/>
                <a:tab pos="1048385" algn="l"/>
              </a:tabLst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Device Cellular </a:t>
            </a:r>
            <a:r>
              <a:rPr dirty="0" sz="1200">
                <a:latin typeface="Times New Roman"/>
                <a:cs typeface="Times New Roman"/>
              </a:rPr>
              <a:t>module </a:t>
            </a:r>
            <a:r>
              <a:rPr dirty="0" sz="1200" spc="-5">
                <a:latin typeface="Times New Roman"/>
                <a:cs typeface="Times New Roman"/>
              </a:rPr>
              <a:t>shall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have:</a:t>
            </a:r>
            <a:endParaRPr sz="1200">
              <a:latin typeface="Times New Roman"/>
              <a:cs typeface="Times New Roman"/>
            </a:endParaRPr>
          </a:p>
          <a:p>
            <a:pPr lvl="4" marL="1372235" marR="651510" indent="-228600">
              <a:lnSpc>
                <a:spcPts val="1370"/>
              </a:lnSpc>
              <a:spcBef>
                <a:spcPts val="1030"/>
              </a:spcBef>
              <a:buSzPct val="133333"/>
              <a:buChar char="•"/>
              <a:tabLst>
                <a:tab pos="1372235" algn="l"/>
                <a:tab pos="1372870" algn="l"/>
              </a:tabLst>
            </a:pPr>
            <a:r>
              <a:rPr dirty="0" sz="1200">
                <a:latin typeface="Times New Roman"/>
                <a:cs typeface="Times New Roman"/>
              </a:rPr>
              <a:t>Multi slot </a:t>
            </a:r>
            <a:r>
              <a:rPr dirty="0" sz="1200" spc="-5">
                <a:latin typeface="Times New Roman"/>
                <a:cs typeface="Times New Roman"/>
              </a:rPr>
              <a:t>Cellular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– built </a:t>
            </a:r>
            <a:r>
              <a:rPr dirty="0" sz="1200" spc="-5">
                <a:latin typeface="Times New Roman"/>
                <a:cs typeface="Times New Roman"/>
              </a:rPr>
              <a:t>Quad-band Cellular  module/Modem</a:t>
            </a:r>
            <a:endParaRPr sz="1200">
              <a:latin typeface="Times New Roman"/>
              <a:cs typeface="Times New Roman"/>
            </a:endParaRPr>
          </a:p>
          <a:p>
            <a:pPr lvl="4" marL="1372235" indent="-228600">
              <a:lnSpc>
                <a:spcPct val="100000"/>
              </a:lnSpc>
              <a:spcBef>
                <a:spcPts val="290"/>
              </a:spcBef>
              <a:buSzPct val="133333"/>
              <a:buChar char="•"/>
              <a:tabLst>
                <a:tab pos="1372235" algn="l"/>
                <a:tab pos="1372870" algn="l"/>
              </a:tabLst>
            </a:pPr>
            <a:r>
              <a:rPr dirty="0" sz="1200" spc="-5">
                <a:latin typeface="Times New Roman"/>
                <a:cs typeface="Times New Roman"/>
              </a:rPr>
              <a:t>Cellular class </a:t>
            </a:r>
            <a:r>
              <a:rPr dirty="0" sz="1200">
                <a:latin typeface="Times New Roman"/>
                <a:cs typeface="Times New Roman"/>
              </a:rPr>
              <a:t>10 or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above</a:t>
            </a:r>
            <a:endParaRPr sz="1200">
              <a:latin typeface="Times New Roman"/>
              <a:cs typeface="Times New Roman"/>
            </a:endParaRPr>
          </a:p>
          <a:p>
            <a:pPr lvl="4" marL="1372235" marR="5080" indent="-228600">
              <a:lnSpc>
                <a:spcPct val="95600"/>
              </a:lnSpc>
              <a:spcBef>
                <a:spcPts val="385"/>
              </a:spcBef>
              <a:buSzPct val="133333"/>
              <a:buChar char="•"/>
              <a:tabLst>
                <a:tab pos="1372235" algn="l"/>
                <a:tab pos="1372870" algn="l"/>
              </a:tabLst>
            </a:pPr>
            <a:r>
              <a:rPr dirty="0" sz="1200" spc="-5">
                <a:latin typeface="Times New Roman"/>
                <a:cs typeface="Times New Roman"/>
              </a:rPr>
              <a:t>Support Embedded SIM/UICC </a:t>
            </a:r>
            <a:r>
              <a:rPr dirty="0" sz="1200">
                <a:latin typeface="Times New Roman"/>
                <a:cs typeface="Times New Roman"/>
              </a:rPr>
              <a:t>to cater to the operational  </a:t>
            </a:r>
            <a:r>
              <a:rPr dirty="0" sz="1200" spc="-5">
                <a:latin typeface="Times New Roman"/>
                <a:cs typeface="Times New Roman"/>
              </a:rPr>
              <a:t>requirement such as </a:t>
            </a:r>
            <a:r>
              <a:rPr dirty="0" sz="1200">
                <a:latin typeface="Times New Roman"/>
                <a:cs typeface="Times New Roman"/>
              </a:rPr>
              <a:t>vibration, </a:t>
            </a:r>
            <a:r>
              <a:rPr dirty="0" sz="1200" spc="-5">
                <a:latin typeface="Times New Roman"/>
                <a:cs typeface="Times New Roman"/>
              </a:rPr>
              <a:t>temperature and </a:t>
            </a:r>
            <a:r>
              <a:rPr dirty="0" sz="1200">
                <a:latin typeface="Times New Roman"/>
                <a:cs typeface="Times New Roman"/>
              </a:rPr>
              <a:t>humidity </a:t>
            </a:r>
            <a:r>
              <a:rPr dirty="0" sz="1200" spc="-5">
                <a:latin typeface="Times New Roman"/>
                <a:cs typeface="Times New Roman"/>
              </a:rPr>
              <a:t>and  </a:t>
            </a:r>
            <a:r>
              <a:rPr dirty="0" sz="1200">
                <a:latin typeface="Times New Roman"/>
                <a:cs typeface="Times New Roman"/>
              </a:rPr>
              <a:t>provide long life </a:t>
            </a:r>
            <a:r>
              <a:rPr dirty="0" sz="1200" spc="-5">
                <a:latin typeface="Times New Roman"/>
                <a:cs typeface="Times New Roman"/>
              </a:rPr>
              <a:t>span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at least </a:t>
            </a:r>
            <a:r>
              <a:rPr dirty="0" sz="1200">
                <a:latin typeface="Times New Roman"/>
                <a:cs typeface="Times New Roman"/>
              </a:rPr>
              <a:t>10 </a:t>
            </a:r>
            <a:r>
              <a:rPr dirty="0" sz="1200" spc="-5">
                <a:latin typeface="Times New Roman"/>
                <a:cs typeface="Times New Roman"/>
              </a:rPr>
              <a:t>years </a:t>
            </a:r>
            <a:r>
              <a:rPr dirty="0" sz="1200">
                <a:latin typeface="Times New Roman"/>
                <a:cs typeface="Times New Roman"/>
              </a:rPr>
              <a:t>life and more than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  million </a:t>
            </a:r>
            <a:r>
              <a:rPr dirty="0" sz="1200" spc="-5">
                <a:latin typeface="Times New Roman"/>
                <a:cs typeface="Times New Roman"/>
              </a:rPr>
              <a:t>read/write cycles</a:t>
            </a:r>
            <a:endParaRPr sz="1200">
              <a:latin typeface="Times New Roman"/>
              <a:cs typeface="Times New Roman"/>
            </a:endParaRPr>
          </a:p>
          <a:p>
            <a:pPr lvl="4" marL="1372235" indent="-228600">
              <a:lnSpc>
                <a:spcPts val="1405"/>
              </a:lnSpc>
              <a:spcBef>
                <a:spcPts val="325"/>
              </a:spcBef>
              <a:buSzPct val="133333"/>
              <a:buChar char="•"/>
              <a:tabLst>
                <a:tab pos="1372235" algn="l"/>
                <a:tab pos="1372870" algn="l"/>
              </a:tabLst>
            </a:pPr>
            <a:r>
              <a:rPr dirty="0" sz="1200" spc="-5">
                <a:latin typeface="Times New Roman"/>
                <a:cs typeface="Times New Roman"/>
              </a:rPr>
              <a:t>Cellular </a:t>
            </a:r>
            <a:r>
              <a:rPr dirty="0" sz="1200">
                <a:latin typeface="Times New Roman"/>
                <a:cs typeface="Times New Roman"/>
              </a:rPr>
              <a:t>module &amp; Embedded </a:t>
            </a:r>
            <a:r>
              <a:rPr dirty="0" sz="1200" spc="-5">
                <a:latin typeface="Times New Roman"/>
                <a:cs typeface="Times New Roman"/>
              </a:rPr>
              <a:t>SIM/UICC shall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support</a:t>
            </a:r>
            <a:endParaRPr sz="1200">
              <a:latin typeface="Times New Roman"/>
              <a:cs typeface="Times New Roman"/>
            </a:endParaRPr>
          </a:p>
          <a:p>
            <a:pPr lvl="5" marL="1504950" indent="-132715">
              <a:lnSpc>
                <a:spcPts val="1375"/>
              </a:lnSpc>
              <a:buFont typeface="Courier New"/>
              <a:buChar char="o"/>
              <a:tabLst>
                <a:tab pos="1505585" algn="l"/>
              </a:tabLst>
            </a:pPr>
            <a:r>
              <a:rPr dirty="0" sz="1200" spc="-5">
                <a:latin typeface="Times New Roman"/>
                <a:cs typeface="Times New Roman"/>
              </a:rPr>
              <a:t>SMS, Data (Cellular, TCP/IP)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 lvl="5" marL="1504950" marR="391160" indent="-132715">
              <a:lnSpc>
                <a:spcPts val="1380"/>
              </a:lnSpc>
              <a:spcBef>
                <a:spcPts val="65"/>
              </a:spcBef>
              <a:buFont typeface="Courier New"/>
              <a:buChar char="o"/>
              <a:tabLst>
                <a:tab pos="1505585" algn="l"/>
              </a:tabLst>
            </a:pPr>
            <a:r>
              <a:rPr dirty="0" sz="1200" spc="-5">
                <a:latin typeface="Times New Roman"/>
                <a:cs typeface="Times New Roman"/>
              </a:rPr>
              <a:t>Support </a:t>
            </a:r>
            <a:r>
              <a:rPr dirty="0" sz="1200">
                <a:latin typeface="Times New Roman"/>
                <a:cs typeface="Times New Roman"/>
              </a:rPr>
              <a:t>multiple </a:t>
            </a:r>
            <a:r>
              <a:rPr dirty="0" sz="1200" spc="-5">
                <a:latin typeface="Times New Roman"/>
                <a:cs typeface="Times New Roman"/>
              </a:rPr>
              <a:t>network OTA switching </a:t>
            </a:r>
            <a:r>
              <a:rPr dirty="0" sz="1200">
                <a:latin typeface="Times New Roman"/>
                <a:cs typeface="Times New Roman"/>
              </a:rPr>
              <a:t>(on-demand /  </a:t>
            </a:r>
            <a:r>
              <a:rPr dirty="0" sz="1200" spc="-5">
                <a:latin typeface="Times New Roman"/>
                <a:cs typeface="Times New Roman"/>
              </a:rPr>
              <a:t>automatic) capabilities.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6586" y="9050273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20.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0445" y="8987535"/>
            <a:ext cx="4054475" cy="523240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1200">
                <a:latin typeface="Times New Roman"/>
                <a:cs typeface="Times New Roman"/>
              </a:rPr>
              <a:t>Clause 3.1.1.23, </a:t>
            </a:r>
            <a:r>
              <a:rPr dirty="0" sz="1200" spc="-5">
                <a:latin typeface="Times New Roman"/>
                <a:cs typeface="Times New Roman"/>
              </a:rPr>
              <a:t>Substitute </a:t>
            </a:r>
            <a:r>
              <a:rPr dirty="0" sz="1200">
                <a:latin typeface="Times New Roman"/>
                <a:cs typeface="Times New Roman"/>
              </a:rPr>
              <a:t>the following text for the existing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text: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566286" y="9871794"/>
            <a:ext cx="86741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Page </a:t>
            </a:r>
            <a:r>
              <a:rPr dirty="0" sz="1200" b="1">
                <a:latin typeface="Times New Roman"/>
                <a:cs typeface="Times New Roman"/>
              </a:rPr>
              <a:t>4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86586" y="429259"/>
            <a:ext cx="5524500" cy="718185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047750" marR="8890" indent="-631825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3.1.1.23 </a:t>
            </a:r>
            <a:r>
              <a:rPr dirty="0" sz="1200" spc="-5">
                <a:latin typeface="Times New Roman"/>
                <a:cs typeface="Times New Roman"/>
              </a:rPr>
              <a:t>Device shall </a:t>
            </a:r>
            <a:r>
              <a:rPr dirty="0" sz="1200">
                <a:latin typeface="Times New Roman"/>
                <a:cs typeface="Times New Roman"/>
              </a:rPr>
              <a:t>be manufactured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manufacturer whose </a:t>
            </a:r>
            <a:r>
              <a:rPr dirty="0" sz="1200">
                <a:latin typeface="Times New Roman"/>
                <a:cs typeface="Times New Roman"/>
              </a:rPr>
              <a:t>quality  </a:t>
            </a:r>
            <a:r>
              <a:rPr dirty="0" sz="1200" spc="-5">
                <a:latin typeface="Times New Roman"/>
                <a:cs typeface="Times New Roman"/>
              </a:rPr>
              <a:t>management system has been certified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compliance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15">
                <a:latin typeface="Times New Roman"/>
                <a:cs typeface="Times New Roman"/>
              </a:rPr>
              <a:t>ISO </a:t>
            </a:r>
            <a:r>
              <a:rPr dirty="0" sz="1200">
                <a:latin typeface="Times New Roman"/>
                <a:cs typeface="Times New Roman"/>
              </a:rPr>
              <a:t>/ </a:t>
            </a:r>
            <a:r>
              <a:rPr dirty="0" sz="1200" spc="-5">
                <a:latin typeface="Times New Roman"/>
                <a:cs typeface="Times New Roman"/>
              </a:rPr>
              <a:t>TS </a:t>
            </a:r>
            <a:r>
              <a:rPr dirty="0" sz="1200">
                <a:latin typeface="Times New Roman"/>
                <a:cs typeface="Times New Roman"/>
              </a:rPr>
              <a:t>16949  or </a:t>
            </a:r>
            <a:r>
              <a:rPr dirty="0" sz="1200" spc="-15">
                <a:latin typeface="Times New Roman"/>
                <a:cs typeface="Times New Roman"/>
              </a:rPr>
              <a:t>ISO </a:t>
            </a:r>
            <a:r>
              <a:rPr dirty="0" sz="1200">
                <a:latin typeface="Times New Roman"/>
                <a:cs typeface="Times New Roman"/>
              </a:rPr>
              <a:t>9001 or any </a:t>
            </a:r>
            <a:r>
              <a:rPr dirty="0" sz="1200" spc="-5">
                <a:latin typeface="Times New Roman"/>
                <a:cs typeface="Times New Roman"/>
              </a:rPr>
              <a:t>equivalent National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International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standard.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21.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15"/>
              </a:spcBef>
            </a:pPr>
            <a:r>
              <a:rPr dirty="0" sz="1200">
                <a:latin typeface="Times New Roman"/>
                <a:cs typeface="Times New Roman"/>
              </a:rPr>
              <a:t>Clause 3.1.2.3, Substitute the </a:t>
            </a:r>
            <a:r>
              <a:rPr dirty="0" sz="1200" spc="-5">
                <a:latin typeface="Times New Roman"/>
                <a:cs typeface="Times New Roman"/>
              </a:rPr>
              <a:t>following </a:t>
            </a:r>
            <a:r>
              <a:rPr dirty="0" sz="1200">
                <a:latin typeface="Times New Roman"/>
                <a:cs typeface="Times New Roman"/>
              </a:rPr>
              <a:t>text for the existing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text:</a:t>
            </a:r>
            <a:endParaRPr sz="1200">
              <a:latin typeface="Times New Roman"/>
              <a:cs typeface="Times New Roman"/>
            </a:endParaRPr>
          </a:p>
          <a:p>
            <a:pPr algn="just" marL="1047750" marR="5715" indent="-631825">
              <a:lnSpc>
                <a:spcPts val="1380"/>
              </a:lnSpc>
              <a:spcBef>
                <a:spcPts val="635"/>
              </a:spcBef>
            </a:pPr>
            <a:r>
              <a:rPr dirty="0" sz="1200">
                <a:latin typeface="Times New Roman"/>
                <a:cs typeface="Times New Roman"/>
              </a:rPr>
              <a:t>3.1.2.3 The Emergency </a:t>
            </a:r>
            <a:r>
              <a:rPr dirty="0" sz="1200" spc="-5">
                <a:latin typeface="Times New Roman"/>
                <a:cs typeface="Times New Roman"/>
              </a:rPr>
              <a:t>Buttons will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such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disconnection between switch  and controller </a:t>
            </a:r>
            <a:r>
              <a:rPr dirty="0" sz="1200">
                <a:latin typeface="Times New Roman"/>
                <a:cs typeface="Times New Roman"/>
              </a:rPr>
              <a:t>should be </a:t>
            </a:r>
            <a:r>
              <a:rPr dirty="0" sz="1200" spc="-5">
                <a:latin typeface="Times New Roman"/>
                <a:cs typeface="Times New Roman"/>
              </a:rPr>
              <a:t>detected through </a:t>
            </a:r>
            <a:r>
              <a:rPr dirty="0" sz="1200">
                <a:latin typeface="Times New Roman"/>
                <a:cs typeface="Times New Roman"/>
              </a:rPr>
              <a:t>controller </a:t>
            </a:r>
            <a:r>
              <a:rPr dirty="0" sz="1200" spc="-5">
                <a:latin typeface="Times New Roman"/>
                <a:cs typeface="Times New Roman"/>
              </a:rPr>
              <a:t>logic </a:t>
            </a:r>
            <a:r>
              <a:rPr dirty="0" sz="1200">
                <a:latin typeface="Times New Roman"/>
                <a:cs typeface="Times New Roman"/>
              </a:rPr>
              <a:t>or ‘Normally  Closed’ </a:t>
            </a:r>
            <a:r>
              <a:rPr dirty="0" sz="1200" spc="-5">
                <a:latin typeface="Times New Roman"/>
                <a:cs typeface="Times New Roman"/>
              </a:rPr>
              <a:t>(NC) Type </a:t>
            </a:r>
            <a:r>
              <a:rPr dirty="0" sz="1200">
                <a:latin typeface="Times New Roman"/>
                <a:cs typeface="Times New Roman"/>
              </a:rPr>
              <a:t>Switch.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Emergency button, </a:t>
            </a:r>
            <a:r>
              <a:rPr dirty="0" sz="1200" spc="-5">
                <a:latin typeface="Times New Roman"/>
                <a:cs typeface="Times New Roman"/>
              </a:rPr>
              <a:t>there </a:t>
            </a:r>
            <a:r>
              <a:rPr dirty="0" sz="1200">
                <a:latin typeface="Times New Roman"/>
                <a:cs typeface="Times New Roman"/>
              </a:rPr>
              <a:t>shall be  </a:t>
            </a:r>
            <a:r>
              <a:rPr dirty="0" sz="1200" spc="-5">
                <a:latin typeface="Times New Roman"/>
                <a:cs typeface="Times New Roman"/>
              </a:rPr>
              <a:t>indication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its </a:t>
            </a:r>
            <a:r>
              <a:rPr dirty="0" sz="1200">
                <a:latin typeface="Times New Roman"/>
                <a:cs typeface="Times New Roman"/>
              </a:rPr>
              <a:t>working </a:t>
            </a:r>
            <a:r>
              <a:rPr dirty="0" sz="1200" spc="-5">
                <a:latin typeface="Times New Roman"/>
                <a:cs typeface="Times New Roman"/>
              </a:rPr>
              <a:t>status </a:t>
            </a:r>
            <a:r>
              <a:rPr dirty="0" sz="1200">
                <a:latin typeface="Times New Roman"/>
                <a:cs typeface="Times New Roman"/>
              </a:rPr>
              <a:t>visible for </a:t>
            </a:r>
            <a:r>
              <a:rPr dirty="0" sz="1200" spc="-5">
                <a:latin typeface="Times New Roman"/>
                <a:cs typeface="Times New Roman"/>
              </a:rPr>
              <a:t>passengers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Ignition ON  </a:t>
            </a:r>
            <a:r>
              <a:rPr dirty="0" sz="1200">
                <a:latin typeface="Times New Roman"/>
                <a:cs typeface="Times New Roman"/>
              </a:rPr>
              <a:t>Condition. The </a:t>
            </a:r>
            <a:r>
              <a:rPr dirty="0" sz="1200" spc="-5">
                <a:latin typeface="Times New Roman"/>
                <a:cs typeface="Times New Roman"/>
              </a:rPr>
              <a:t>form factor </a:t>
            </a:r>
            <a:r>
              <a:rPr dirty="0" sz="1200">
                <a:latin typeface="Times New Roman"/>
                <a:cs typeface="Times New Roman"/>
              </a:rPr>
              <a:t>of Emergency Buttons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such </a:t>
            </a:r>
            <a:r>
              <a:rPr dirty="0" sz="1200">
                <a:latin typeface="Times New Roman"/>
                <a:cs typeface="Times New Roman"/>
              </a:rPr>
              <a:t>that the  button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easy to </a:t>
            </a:r>
            <a:r>
              <a:rPr dirty="0" sz="1200" spc="-5">
                <a:latin typeface="Times New Roman"/>
                <a:cs typeface="Times New Roman"/>
              </a:rPr>
              <a:t>press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an emergency, and </a:t>
            </a:r>
            <a:r>
              <a:rPr dirty="0" sz="1200">
                <a:latin typeface="Times New Roman"/>
                <a:cs typeface="Times New Roman"/>
              </a:rPr>
              <a:t>simultaneously  </a:t>
            </a:r>
            <a:r>
              <a:rPr dirty="0" sz="1200" spc="-5">
                <a:latin typeface="Times New Roman"/>
                <a:cs typeface="Times New Roman"/>
              </a:rPr>
              <a:t>also minimizes </a:t>
            </a:r>
            <a:r>
              <a:rPr dirty="0" sz="1200">
                <a:latin typeface="Times New Roman"/>
                <a:cs typeface="Times New Roman"/>
              </a:rPr>
              <a:t>the possibility of </a:t>
            </a:r>
            <a:r>
              <a:rPr dirty="0" sz="1200" spc="-5">
                <a:latin typeface="Times New Roman"/>
                <a:cs typeface="Times New Roman"/>
              </a:rPr>
              <a:t>accidental </a:t>
            </a:r>
            <a:r>
              <a:rPr dirty="0" sz="1200">
                <a:latin typeface="Times New Roman"/>
                <a:cs typeface="Times New Roman"/>
              </a:rPr>
              <a:t>or unintended </a:t>
            </a:r>
            <a:r>
              <a:rPr dirty="0" sz="1200" spc="-5">
                <a:latin typeface="Times New Roman"/>
                <a:cs typeface="Times New Roman"/>
              </a:rPr>
              <a:t>press </a:t>
            </a:r>
            <a:r>
              <a:rPr dirty="0" sz="1200">
                <a:latin typeface="Times New Roman"/>
                <a:cs typeface="Times New Roman"/>
              </a:rPr>
              <a:t>thereby  </a:t>
            </a:r>
            <a:r>
              <a:rPr dirty="0" sz="1200" spc="-5">
                <a:latin typeface="Times New Roman"/>
                <a:cs typeface="Times New Roman"/>
              </a:rPr>
              <a:t>causing </a:t>
            </a:r>
            <a:r>
              <a:rPr dirty="0" sz="1200">
                <a:latin typeface="Times New Roman"/>
                <a:cs typeface="Times New Roman"/>
              </a:rPr>
              <a:t>a false</a:t>
            </a:r>
            <a:r>
              <a:rPr dirty="0" sz="1200" spc="-5">
                <a:latin typeface="Times New Roman"/>
                <a:cs typeface="Times New Roman"/>
              </a:rPr>
              <a:t> alert.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22.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15"/>
              </a:spcBef>
            </a:pPr>
            <a:r>
              <a:rPr dirty="0" sz="1200">
                <a:latin typeface="Times New Roman"/>
                <a:cs typeface="Times New Roman"/>
              </a:rPr>
              <a:t>Clause 3.1.2.4, Substitute the </a:t>
            </a:r>
            <a:r>
              <a:rPr dirty="0" sz="1200" spc="-5">
                <a:latin typeface="Times New Roman"/>
                <a:cs typeface="Times New Roman"/>
              </a:rPr>
              <a:t>following </a:t>
            </a:r>
            <a:r>
              <a:rPr dirty="0" sz="1200">
                <a:latin typeface="Times New Roman"/>
                <a:cs typeface="Times New Roman"/>
              </a:rPr>
              <a:t>text for the existing text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algn="just" marL="1047750" marR="5080" indent="-631825">
              <a:lnSpc>
                <a:spcPts val="1380"/>
              </a:lnSpc>
              <a:spcBef>
                <a:spcPts val="635"/>
              </a:spcBef>
            </a:pPr>
            <a:r>
              <a:rPr dirty="0" sz="1200">
                <a:latin typeface="Times New Roman"/>
                <a:cs typeface="Times New Roman"/>
              </a:rPr>
              <a:t>3.1.2.4 </a:t>
            </a:r>
            <a:r>
              <a:rPr dirty="0" sz="1200" spc="-5">
                <a:latin typeface="Times New Roman"/>
                <a:cs typeface="Times New Roman"/>
              </a:rPr>
              <a:t>On pressing </a:t>
            </a:r>
            <a:r>
              <a:rPr dirty="0" sz="1200">
                <a:latin typeface="Times New Roman"/>
                <a:cs typeface="Times New Roman"/>
              </a:rPr>
              <a:t>of Emergency button, the </a:t>
            </a:r>
            <a:r>
              <a:rPr dirty="0" sz="1200" spc="-5">
                <a:latin typeface="Times New Roman"/>
                <a:cs typeface="Times New Roman"/>
              </a:rPr>
              <a:t>system implementing </a:t>
            </a:r>
            <a:r>
              <a:rPr dirty="0" sz="1200" spc="-10">
                <a:latin typeface="Times New Roman"/>
                <a:cs typeface="Times New Roman"/>
              </a:rPr>
              <a:t>VLT  </a:t>
            </a:r>
            <a:r>
              <a:rPr dirty="0" sz="1200" spc="-5">
                <a:latin typeface="Times New Roman"/>
                <a:cs typeface="Times New Roman"/>
              </a:rPr>
              <a:t>function shall send </a:t>
            </a:r>
            <a:r>
              <a:rPr dirty="0" sz="1200">
                <a:latin typeface="Times New Roman"/>
                <a:cs typeface="Times New Roman"/>
              </a:rPr>
              <a:t>emergency </a:t>
            </a:r>
            <a:r>
              <a:rPr dirty="0" sz="1200" spc="-5">
                <a:latin typeface="Times New Roman"/>
                <a:cs typeface="Times New Roman"/>
              </a:rPr>
              <a:t>Alert (Alert </a:t>
            </a:r>
            <a:r>
              <a:rPr dirty="0" sz="1200" spc="-15">
                <a:latin typeface="Times New Roman"/>
                <a:cs typeface="Times New Roman"/>
              </a:rPr>
              <a:t>ID </a:t>
            </a:r>
            <a:r>
              <a:rPr dirty="0" sz="1200">
                <a:latin typeface="Times New Roman"/>
                <a:cs typeface="Times New Roman"/>
              </a:rPr>
              <a:t>10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mentioned in </a:t>
            </a:r>
            <a:r>
              <a:rPr dirty="0" sz="1200" spc="5">
                <a:latin typeface="Times New Roman"/>
                <a:cs typeface="Times New Roman"/>
              </a:rPr>
              <a:t>Sub-  </a:t>
            </a:r>
            <a:r>
              <a:rPr dirty="0" sz="1200" spc="-5">
                <a:latin typeface="Times New Roman"/>
                <a:cs typeface="Times New Roman"/>
              </a:rPr>
              <a:t>section </a:t>
            </a:r>
            <a:r>
              <a:rPr dirty="0" sz="1200">
                <a:latin typeface="Times New Roman"/>
                <a:cs typeface="Times New Roman"/>
              </a:rPr>
              <a:t>4.2.1 of Communication </a:t>
            </a:r>
            <a:r>
              <a:rPr dirty="0" sz="1200" spc="-5">
                <a:latin typeface="Times New Roman"/>
                <a:cs typeface="Times New Roman"/>
              </a:rPr>
              <a:t>Protocol </a:t>
            </a:r>
            <a:r>
              <a:rPr dirty="0" sz="1200">
                <a:latin typeface="Times New Roman"/>
                <a:cs typeface="Times New Roman"/>
              </a:rPr>
              <a:t>Section 4) to the </a:t>
            </a:r>
            <a:r>
              <a:rPr dirty="0" sz="1200" spc="-5">
                <a:latin typeface="Times New Roman"/>
                <a:cs typeface="Times New Roman"/>
              </a:rPr>
              <a:t>Backend 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Server (Government </a:t>
            </a:r>
            <a:r>
              <a:rPr dirty="0" sz="1200">
                <a:latin typeface="Times New Roman"/>
                <a:cs typeface="Times New Roman"/>
              </a:rPr>
              <a:t>authorized </a:t>
            </a:r>
            <a:r>
              <a:rPr dirty="0" sz="1200" spc="-5">
                <a:latin typeface="Times New Roman"/>
                <a:cs typeface="Times New Roman"/>
              </a:rPr>
              <a:t>server) as </a:t>
            </a:r>
            <a:r>
              <a:rPr dirty="0" sz="1200">
                <a:latin typeface="Times New Roman"/>
                <a:cs typeface="Times New Roman"/>
              </a:rPr>
              <a:t>per the  </a:t>
            </a:r>
            <a:r>
              <a:rPr dirty="0" sz="1200" spc="-5">
                <a:latin typeface="Times New Roman"/>
                <a:cs typeface="Times New Roman"/>
              </a:rPr>
              <a:t>Communication Protocol </a:t>
            </a:r>
            <a:r>
              <a:rPr dirty="0" sz="1200">
                <a:latin typeface="Times New Roman"/>
                <a:cs typeface="Times New Roman"/>
              </a:rPr>
              <a:t>mentioned in </a:t>
            </a:r>
            <a:r>
              <a:rPr dirty="0" sz="1200" spc="-5">
                <a:latin typeface="Times New Roman"/>
                <a:cs typeface="Times New Roman"/>
              </a:rPr>
              <a:t>Section </a:t>
            </a:r>
            <a:r>
              <a:rPr dirty="0" sz="1200">
                <a:latin typeface="Times New Roman"/>
                <a:cs typeface="Times New Roman"/>
              </a:rPr>
              <a:t>4.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absence of  </a:t>
            </a:r>
            <a:r>
              <a:rPr dirty="0" sz="1200" spc="-5">
                <a:latin typeface="Times New Roman"/>
                <a:cs typeface="Times New Roman"/>
              </a:rPr>
              <a:t>Cellular network, </a:t>
            </a:r>
            <a:r>
              <a:rPr dirty="0" sz="1200">
                <a:latin typeface="Times New Roman"/>
                <a:cs typeface="Times New Roman"/>
              </a:rPr>
              <a:t>the alert </a:t>
            </a:r>
            <a:r>
              <a:rPr dirty="0" sz="1200" spc="-5">
                <a:latin typeface="Times New Roman"/>
                <a:cs typeface="Times New Roman"/>
              </a:rPr>
              <a:t>shall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sent as SMS message </a:t>
            </a:r>
            <a:r>
              <a:rPr dirty="0" sz="1200">
                <a:latin typeface="Times New Roman"/>
                <a:cs typeface="Times New Roman"/>
              </a:rPr>
              <a:t>along with  </a:t>
            </a:r>
            <a:r>
              <a:rPr dirty="0" sz="1200" spc="-5">
                <a:latin typeface="Times New Roman"/>
                <a:cs typeface="Times New Roman"/>
              </a:rPr>
              <a:t>vehicle location data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configured control center number.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SMS shall  consist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parameters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 spc="-5">
                <a:latin typeface="Times New Roman"/>
                <a:cs typeface="Times New Roman"/>
              </a:rPr>
              <a:t>given </a:t>
            </a:r>
            <a:r>
              <a:rPr dirty="0" sz="1200">
                <a:latin typeface="Times New Roman"/>
                <a:cs typeface="Times New Roman"/>
              </a:rPr>
              <a:t>in Sub-section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4.2.2.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23.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15"/>
              </a:spcBef>
            </a:pPr>
            <a:r>
              <a:rPr dirty="0" sz="1200">
                <a:latin typeface="Times New Roman"/>
                <a:cs typeface="Times New Roman"/>
              </a:rPr>
              <a:t>Clause 3.1.2.5, Substitute the </a:t>
            </a:r>
            <a:r>
              <a:rPr dirty="0" sz="1200" spc="-5">
                <a:latin typeface="Times New Roman"/>
                <a:cs typeface="Times New Roman"/>
              </a:rPr>
              <a:t>following </a:t>
            </a:r>
            <a:r>
              <a:rPr dirty="0" sz="1200">
                <a:latin typeface="Times New Roman"/>
                <a:cs typeface="Times New Roman"/>
              </a:rPr>
              <a:t>text for the existing text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algn="just" marL="1047750" marR="8255" indent="-631825">
              <a:lnSpc>
                <a:spcPts val="1380"/>
              </a:lnSpc>
              <a:spcBef>
                <a:spcPts val="635"/>
              </a:spcBef>
            </a:pPr>
            <a:r>
              <a:rPr dirty="0" sz="1200">
                <a:latin typeface="Times New Roman"/>
                <a:cs typeface="Times New Roman"/>
              </a:rPr>
              <a:t>3.1.2.5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absence </a:t>
            </a:r>
            <a:r>
              <a:rPr dirty="0" sz="1200">
                <a:latin typeface="Times New Roman"/>
                <a:cs typeface="Times New Roman"/>
              </a:rPr>
              <a:t>of both </a:t>
            </a:r>
            <a:r>
              <a:rPr dirty="0" sz="1200" spc="-5">
                <a:latin typeface="Times New Roman"/>
                <a:cs typeface="Times New Roman"/>
              </a:rPr>
              <a:t>Cellular and GSM </a:t>
            </a:r>
            <a:r>
              <a:rPr dirty="0" sz="1200">
                <a:latin typeface="Times New Roman"/>
                <a:cs typeface="Times New Roman"/>
              </a:rPr>
              <a:t>networks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on pressing </a:t>
            </a:r>
            <a:r>
              <a:rPr dirty="0" sz="1200" spc="5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Emergency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Button,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system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implementing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VLT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function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shall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store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 emergency </a:t>
            </a:r>
            <a:r>
              <a:rPr dirty="0" sz="1200" spc="-5">
                <a:latin typeface="Times New Roman"/>
                <a:cs typeface="Times New Roman"/>
              </a:rPr>
              <a:t>Alert </a:t>
            </a:r>
            <a:r>
              <a:rPr dirty="0" sz="1200">
                <a:latin typeface="Times New Roman"/>
                <a:cs typeface="Times New Roman"/>
              </a:rPr>
              <a:t>(Alert </a:t>
            </a:r>
            <a:r>
              <a:rPr dirty="0" sz="1200" spc="-20">
                <a:latin typeface="Times New Roman"/>
                <a:cs typeface="Times New Roman"/>
              </a:rPr>
              <a:t>ID </a:t>
            </a:r>
            <a:r>
              <a:rPr dirty="0" sz="1200">
                <a:latin typeface="Times New Roman"/>
                <a:cs typeface="Times New Roman"/>
              </a:rPr>
              <a:t>10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mentioned in Sub-section 4.2.1 of  </a:t>
            </a:r>
            <a:r>
              <a:rPr dirty="0" sz="1200" spc="-5">
                <a:latin typeface="Times New Roman"/>
                <a:cs typeface="Times New Roman"/>
              </a:rPr>
              <a:t>Communication Protocol Section </a:t>
            </a:r>
            <a:r>
              <a:rPr dirty="0" sz="1200">
                <a:latin typeface="Times New Roman"/>
                <a:cs typeface="Times New Roman"/>
              </a:rPr>
              <a:t>4). </a:t>
            </a:r>
            <a:r>
              <a:rPr dirty="0" sz="1200" spc="-5">
                <a:latin typeface="Times New Roman"/>
                <a:cs typeface="Times New Roman"/>
              </a:rPr>
              <a:t>Once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Cellular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GSM is  available,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alert information shall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sent </a:t>
            </a:r>
            <a:r>
              <a:rPr dirty="0" sz="1200" spc="-1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priority to the  </a:t>
            </a:r>
            <a:r>
              <a:rPr dirty="0" sz="1200" spc="-5">
                <a:latin typeface="Times New Roman"/>
                <a:cs typeface="Times New Roman"/>
              </a:rPr>
              <a:t>configured </a:t>
            </a:r>
            <a:r>
              <a:rPr dirty="0" sz="1200" spc="-15">
                <a:latin typeface="Times New Roman"/>
                <a:cs typeface="Times New Roman"/>
              </a:rPr>
              <a:t>IP </a:t>
            </a:r>
            <a:r>
              <a:rPr dirty="0" sz="1200" spc="-5">
                <a:latin typeface="Times New Roman"/>
                <a:cs typeface="Times New Roman"/>
              </a:rPr>
              <a:t>addresses as per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communication protocol </a:t>
            </a:r>
            <a:r>
              <a:rPr dirty="0" sz="1200">
                <a:latin typeface="Times New Roman"/>
                <a:cs typeface="Times New Roman"/>
              </a:rPr>
              <a:t>mentioned in  </a:t>
            </a:r>
            <a:r>
              <a:rPr dirty="0" sz="1200" spc="-5">
                <a:latin typeface="Times New Roman"/>
                <a:cs typeface="Times New Roman"/>
              </a:rPr>
              <a:t>Section </a:t>
            </a:r>
            <a:r>
              <a:rPr dirty="0" sz="1200">
                <a:latin typeface="Times New Roman"/>
                <a:cs typeface="Times New Roman"/>
              </a:rPr>
              <a:t>4 or </a:t>
            </a:r>
            <a:r>
              <a:rPr dirty="0" sz="1200" spc="-5">
                <a:latin typeface="Times New Roman"/>
                <a:cs typeface="Times New Roman"/>
              </a:rPr>
              <a:t>as SMS message </a:t>
            </a:r>
            <a:r>
              <a:rPr dirty="0" sz="1200">
                <a:latin typeface="Times New Roman"/>
                <a:cs typeface="Times New Roman"/>
              </a:rPr>
              <a:t>along with vehicle </a:t>
            </a:r>
            <a:r>
              <a:rPr dirty="0" sz="1200" spc="-5">
                <a:latin typeface="Times New Roman"/>
                <a:cs typeface="Times New Roman"/>
              </a:rPr>
              <a:t>location data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configured control center number.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SMS </a:t>
            </a:r>
            <a:r>
              <a:rPr dirty="0" sz="1200">
                <a:latin typeface="Times New Roman"/>
                <a:cs typeface="Times New Roman"/>
              </a:rPr>
              <a:t>shall </a:t>
            </a:r>
            <a:r>
              <a:rPr dirty="0" sz="1200" spc="-5">
                <a:latin typeface="Times New Roman"/>
                <a:cs typeface="Times New Roman"/>
              </a:rPr>
              <a:t>consist </a:t>
            </a:r>
            <a:r>
              <a:rPr dirty="0" sz="1200">
                <a:latin typeface="Times New Roman"/>
                <a:cs typeface="Times New Roman"/>
              </a:rPr>
              <a:t>of parameters  </a:t>
            </a:r>
            <a:r>
              <a:rPr dirty="0" sz="1200" spc="-5">
                <a:latin typeface="Times New Roman"/>
                <a:cs typeface="Times New Roman"/>
              </a:rPr>
              <a:t>as given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Sub-section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4.2.2.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24.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15"/>
              </a:spcBef>
            </a:pPr>
            <a:r>
              <a:rPr dirty="0" sz="1200">
                <a:latin typeface="Times New Roman"/>
                <a:cs typeface="Times New Roman"/>
              </a:rPr>
              <a:t>Clause 3.1.3, Substitute </a:t>
            </a: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following text for the existing text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90445" y="7654290"/>
            <a:ext cx="330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3.1.3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21763" y="7591805"/>
            <a:ext cx="4486275" cy="87312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200" b="1">
                <a:latin typeface="Times New Roman"/>
                <a:cs typeface="Times New Roman"/>
              </a:rPr>
              <a:t>Configuration </a:t>
            </a:r>
            <a:r>
              <a:rPr dirty="0" sz="1200" spc="-1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Device Parameters </a:t>
            </a:r>
            <a:r>
              <a:rPr dirty="0" sz="1200" b="1">
                <a:latin typeface="Times New Roman"/>
                <a:cs typeface="Times New Roman"/>
              </a:rPr>
              <a:t>Over </a:t>
            </a:r>
            <a:r>
              <a:rPr dirty="0" sz="1200" spc="-5" b="1">
                <a:latin typeface="Times New Roman"/>
                <a:cs typeface="Times New Roman"/>
              </a:rPr>
              <a:t>the Air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(OTA)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61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device shall </a:t>
            </a:r>
            <a:r>
              <a:rPr dirty="0" sz="1200">
                <a:latin typeface="Times New Roman"/>
                <a:cs typeface="Times New Roman"/>
              </a:rPr>
              <a:t>support </a:t>
            </a:r>
            <a:r>
              <a:rPr dirty="0" sz="1200" spc="-5">
                <a:latin typeface="Times New Roman"/>
                <a:cs typeface="Times New Roman"/>
              </a:rPr>
              <a:t>at least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below parameters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configurable  over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air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(through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SMS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Cellular).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updation/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configuration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shall 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allowed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 spc="-5">
                <a:latin typeface="Times New Roman"/>
                <a:cs typeface="Times New Roman"/>
              </a:rPr>
              <a:t>over an ‘authenticated’ channel: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21763" y="8507730"/>
            <a:ext cx="4481830" cy="1085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ts val="1410"/>
              </a:lnSpc>
              <a:spcBef>
                <a:spcPts val="100"/>
              </a:spcBef>
              <a:buAutoNum type="arabicPeriod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Setting/ Change </a:t>
            </a:r>
            <a:r>
              <a:rPr dirty="0" sz="1200">
                <a:latin typeface="Times New Roman"/>
                <a:cs typeface="Times New Roman"/>
              </a:rPr>
              <a:t>of the Primary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>
                <a:latin typeface="Times New Roman"/>
                <a:cs typeface="Times New Roman"/>
              </a:rPr>
              <a:t>Secondary </a:t>
            </a:r>
            <a:r>
              <a:rPr dirty="0" sz="1200" spc="-15">
                <a:latin typeface="Times New Roman"/>
                <a:cs typeface="Times New Roman"/>
              </a:rPr>
              <a:t>IP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port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number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Setting/ Change </a:t>
            </a:r>
            <a:r>
              <a:rPr dirty="0" sz="1200">
                <a:latin typeface="Times New Roman"/>
                <a:cs typeface="Times New Roman"/>
              </a:rPr>
              <a:t>of 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APN</a:t>
            </a:r>
            <a:endParaRPr sz="12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Set configuration </a:t>
            </a:r>
            <a:r>
              <a:rPr dirty="0" sz="1200">
                <a:latin typeface="Times New Roman"/>
                <a:cs typeface="Times New Roman"/>
              </a:rPr>
              <a:t>parameter like sleep time, over </a:t>
            </a:r>
            <a:r>
              <a:rPr dirty="0" sz="1200" spc="-5">
                <a:latin typeface="Times New Roman"/>
                <a:cs typeface="Times New Roman"/>
              </a:rPr>
              <a:t>speed </a:t>
            </a:r>
            <a:r>
              <a:rPr dirty="0" sz="1200">
                <a:latin typeface="Times New Roman"/>
                <a:cs typeface="Times New Roman"/>
              </a:rPr>
              <a:t>limit, </a:t>
            </a:r>
            <a:r>
              <a:rPr dirty="0" sz="1200" spc="-5">
                <a:latin typeface="Times New Roman"/>
                <a:cs typeface="Times New Roman"/>
              </a:rPr>
              <a:t>harsh  braking, harsh acceleration, rash </a:t>
            </a:r>
            <a:r>
              <a:rPr dirty="0" sz="1200">
                <a:latin typeface="Times New Roman"/>
                <a:cs typeface="Times New Roman"/>
              </a:rPr>
              <a:t>turning threshold limits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etc.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15"/>
              </a:lnSpc>
              <a:buAutoNum type="arabicPeriod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Emergency control SMS Centre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Number(s)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410"/>
              </a:lnSpc>
              <a:buAutoNum type="arabicPeriod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Configuring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vehicle registration </a:t>
            </a:r>
            <a:r>
              <a:rPr dirty="0" sz="1200">
                <a:latin typeface="Times New Roman"/>
                <a:cs typeface="Times New Roman"/>
              </a:rPr>
              <a:t>number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545840" y="9329322"/>
            <a:ext cx="68262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75"/>
              </a:lnSpc>
            </a:pPr>
            <a:r>
              <a:rPr dirty="0" sz="1000" spc="-30">
                <a:latin typeface="Trebuchet MS"/>
                <a:cs typeface="Trebuchet MS"/>
              </a:rPr>
              <a:t>Page </a:t>
            </a:r>
            <a:fld id="{81D60167-4931-47E6-BA6A-407CBD079E47}" type="slidenum">
              <a:rPr dirty="0" sz="1000" spc="-35" b="1">
                <a:latin typeface="Arial"/>
                <a:cs typeface="Arial"/>
              </a:rPr>
              <a:t>1</a:t>
            </a:fld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spc="-25">
                <a:latin typeface="Trebuchet MS"/>
                <a:cs typeface="Trebuchet MS"/>
              </a:rPr>
              <a:t>of</a:t>
            </a:r>
            <a:r>
              <a:rPr dirty="0" sz="1000" spc="-195">
                <a:latin typeface="Trebuchet MS"/>
                <a:cs typeface="Trebuchet MS"/>
              </a:rPr>
              <a:t> </a:t>
            </a:r>
            <a:r>
              <a:rPr dirty="0" sz="1000" spc="-35" b="1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42136" y="837567"/>
            <a:ext cx="5185410" cy="7979409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50520" indent="-337820">
              <a:lnSpc>
                <a:spcPct val="100000"/>
              </a:lnSpc>
              <a:spcBef>
                <a:spcPts val="125"/>
              </a:spcBef>
              <a:buAutoNum type="arabicPeriod" startAt="5"/>
              <a:tabLst>
                <a:tab pos="350520" algn="l"/>
                <a:tab pos="351155" algn="l"/>
              </a:tabLst>
            </a:pPr>
            <a:r>
              <a:rPr dirty="0" sz="1100" spc="10" b="1">
                <a:latin typeface="Times New Roman"/>
                <a:cs typeface="Times New Roman"/>
              </a:rPr>
              <a:t>Page 16, Clause</a:t>
            </a:r>
            <a:r>
              <a:rPr dirty="0" sz="1100" spc="-20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5.1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eriod" startAt="5"/>
            </a:pPr>
            <a:endParaRPr sz="1100">
              <a:latin typeface="Times New Roman"/>
              <a:cs typeface="Times New Roman"/>
            </a:endParaRPr>
          </a:p>
          <a:p>
            <a:pPr marL="350520">
              <a:lnSpc>
                <a:spcPct val="100000"/>
              </a:lnSpc>
            </a:pPr>
            <a:r>
              <a:rPr dirty="0" sz="1100" spc="5">
                <a:latin typeface="Times New Roman"/>
                <a:cs typeface="Times New Roman"/>
              </a:rPr>
              <a:t>Substitute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following test for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existing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text: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350520">
              <a:lnSpc>
                <a:spcPct val="100000"/>
              </a:lnSpc>
            </a:pPr>
            <a:r>
              <a:rPr dirty="0" sz="1100" spc="10" b="1">
                <a:latin typeface="Times New Roman"/>
                <a:cs typeface="Times New Roman"/>
              </a:rPr>
              <a:t>Requirements on </a:t>
            </a:r>
            <a:r>
              <a:rPr dirty="0" sz="1100" spc="5" b="1">
                <a:latin typeface="Times New Roman"/>
                <a:cs typeface="Times New Roman"/>
              </a:rPr>
              <a:t>vehicle interface for </a:t>
            </a:r>
            <a:r>
              <a:rPr dirty="0" sz="1100" spc="15" b="1">
                <a:latin typeface="Times New Roman"/>
                <a:cs typeface="Times New Roman"/>
              </a:rPr>
              <a:t>VLT </a:t>
            </a:r>
            <a:r>
              <a:rPr dirty="0" sz="1100" spc="10" b="1">
                <a:latin typeface="Times New Roman"/>
                <a:cs typeface="Times New Roman"/>
              </a:rPr>
              <a:t>with Emergency</a:t>
            </a:r>
            <a:r>
              <a:rPr dirty="0" sz="1100" spc="-10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Button</a:t>
            </a:r>
            <a:endParaRPr sz="1100">
              <a:latin typeface="Times New Roman"/>
              <a:cs typeface="Times New Roman"/>
            </a:endParaRPr>
          </a:p>
          <a:p>
            <a:pPr marL="350520" marR="54610">
              <a:lnSpc>
                <a:spcPts val="1490"/>
              </a:lnSpc>
              <a:spcBef>
                <a:spcPts val="70"/>
              </a:spcBef>
            </a:pPr>
            <a:r>
              <a:rPr dirty="0" sz="1100" spc="10">
                <a:latin typeface="Times New Roman"/>
                <a:cs typeface="Times New Roman"/>
              </a:rPr>
              <a:t>(This requirement </a:t>
            </a:r>
            <a:r>
              <a:rPr dirty="0" sz="1100">
                <a:latin typeface="Times New Roman"/>
                <a:cs typeface="Times New Roman"/>
              </a:rPr>
              <a:t>is </a:t>
            </a:r>
            <a:r>
              <a:rPr dirty="0" sz="1100" spc="10">
                <a:latin typeface="Times New Roman"/>
                <a:cs typeface="Times New Roman"/>
              </a:rPr>
              <a:t>only a guideline for fitment and </a:t>
            </a:r>
            <a:r>
              <a:rPr dirty="0" sz="1100" spc="5">
                <a:latin typeface="Times New Roman"/>
                <a:cs typeface="Times New Roman"/>
              </a:rPr>
              <a:t>shall </a:t>
            </a:r>
            <a:r>
              <a:rPr dirty="0" sz="1100" spc="10">
                <a:latin typeface="Times New Roman"/>
                <a:cs typeface="Times New Roman"/>
              </a:rPr>
              <a:t>not be checked during  component </a:t>
            </a:r>
            <a:r>
              <a:rPr dirty="0" sz="1100" spc="5">
                <a:latin typeface="Times New Roman"/>
                <a:cs typeface="Times New Roman"/>
              </a:rPr>
              <a:t>approval or </a:t>
            </a:r>
            <a:r>
              <a:rPr dirty="0" sz="1100" spc="10">
                <a:latin typeface="Times New Roman"/>
                <a:cs typeface="Times New Roman"/>
              </a:rPr>
              <a:t>on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vehicle)</a:t>
            </a:r>
            <a:endParaRPr sz="1100">
              <a:latin typeface="Times New Roman"/>
              <a:cs typeface="Times New Roman"/>
            </a:endParaRPr>
          </a:p>
          <a:p>
            <a:pPr marL="350520">
              <a:lnSpc>
                <a:spcPct val="100000"/>
              </a:lnSpc>
              <a:spcBef>
                <a:spcPts val="100"/>
              </a:spcBef>
            </a:pPr>
            <a:r>
              <a:rPr dirty="0" sz="1100" spc="10">
                <a:latin typeface="Times New Roman"/>
                <a:cs typeface="Times New Roman"/>
              </a:rPr>
              <a:t>Connector for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Power</a:t>
            </a:r>
            <a:endParaRPr sz="1100">
              <a:latin typeface="Times New Roman"/>
              <a:cs typeface="Times New Roman"/>
            </a:endParaRPr>
          </a:p>
          <a:p>
            <a:pPr marL="350520" marR="20955">
              <a:lnSpc>
                <a:spcPts val="1300"/>
              </a:lnSpc>
              <a:spcBef>
                <a:spcPts val="229"/>
              </a:spcBef>
            </a:pP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requirements for interface shall </a:t>
            </a:r>
            <a:r>
              <a:rPr dirty="0" sz="1100" spc="10">
                <a:latin typeface="Times New Roman"/>
                <a:cs typeface="Times New Roman"/>
              </a:rPr>
              <a:t>be </a:t>
            </a:r>
            <a:r>
              <a:rPr dirty="0" sz="1100" spc="5">
                <a:latin typeface="Times New Roman"/>
                <a:cs typeface="Times New Roman"/>
              </a:rPr>
              <a:t>as agreed </a:t>
            </a:r>
            <a:r>
              <a:rPr dirty="0" sz="1100" spc="10">
                <a:latin typeface="Times New Roman"/>
                <a:cs typeface="Times New Roman"/>
              </a:rPr>
              <a:t>between </a:t>
            </a:r>
            <a:r>
              <a:rPr dirty="0" sz="1100" spc="5">
                <a:latin typeface="Times New Roman"/>
                <a:cs typeface="Times New Roman"/>
              </a:rPr>
              <a:t>vehicle </a:t>
            </a:r>
            <a:r>
              <a:rPr dirty="0" sz="1100" spc="10">
                <a:latin typeface="Times New Roman"/>
                <a:cs typeface="Times New Roman"/>
              </a:rPr>
              <a:t>manufacturer and  </a:t>
            </a:r>
            <a:r>
              <a:rPr dirty="0" sz="1100" spc="5">
                <a:latin typeface="Times New Roman"/>
                <a:cs typeface="Times New Roman"/>
              </a:rPr>
              <a:t>device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manufacturer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350520" indent="-337820">
              <a:lnSpc>
                <a:spcPct val="100000"/>
              </a:lnSpc>
              <a:buAutoNum type="arabicPeriod" startAt="6"/>
              <a:tabLst>
                <a:tab pos="350520" algn="l"/>
                <a:tab pos="351155" algn="l"/>
              </a:tabLst>
            </a:pPr>
            <a:r>
              <a:rPr dirty="0" sz="1100" spc="10" b="1">
                <a:latin typeface="Times New Roman"/>
                <a:cs typeface="Times New Roman"/>
              </a:rPr>
              <a:t>Page 16, Clause</a:t>
            </a:r>
            <a:r>
              <a:rPr dirty="0" sz="1100" spc="-20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5.2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 startAt="6"/>
            </a:pPr>
            <a:endParaRPr sz="1100">
              <a:latin typeface="Times New Roman"/>
              <a:cs typeface="Times New Roman"/>
            </a:endParaRPr>
          </a:p>
          <a:p>
            <a:pPr marL="350520">
              <a:lnSpc>
                <a:spcPct val="100000"/>
              </a:lnSpc>
            </a:pPr>
            <a:r>
              <a:rPr dirty="0" sz="1100" spc="5">
                <a:latin typeface="Times New Roman"/>
                <a:cs typeface="Times New Roman"/>
              </a:rPr>
              <a:t>Substitute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following test for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existing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text: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350520">
              <a:lnSpc>
                <a:spcPct val="100000"/>
              </a:lnSpc>
            </a:pPr>
            <a:r>
              <a:rPr dirty="0" sz="1100" spc="10" b="1">
                <a:latin typeface="Times New Roman"/>
                <a:cs typeface="Times New Roman"/>
              </a:rPr>
              <a:t>Requirement </a:t>
            </a:r>
            <a:r>
              <a:rPr dirty="0" sz="1100" spc="5" b="1">
                <a:latin typeface="Times New Roman"/>
                <a:cs typeface="Times New Roman"/>
              </a:rPr>
              <a:t>of </a:t>
            </a:r>
            <a:r>
              <a:rPr dirty="0" sz="1100" spc="10" b="1">
                <a:latin typeface="Times New Roman"/>
                <a:cs typeface="Times New Roman"/>
              </a:rPr>
              <a:t>Emergency</a:t>
            </a:r>
            <a:r>
              <a:rPr dirty="0" sz="1100" spc="-5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System</a:t>
            </a:r>
            <a:endParaRPr sz="1100">
              <a:latin typeface="Times New Roman"/>
              <a:cs typeface="Times New Roman"/>
            </a:endParaRPr>
          </a:p>
          <a:p>
            <a:pPr marL="350520">
              <a:lnSpc>
                <a:spcPct val="100000"/>
              </a:lnSpc>
              <a:spcBef>
                <a:spcPts val="165"/>
              </a:spcBef>
            </a:pPr>
            <a:r>
              <a:rPr dirty="0" sz="1100" spc="10">
                <a:latin typeface="Times New Roman"/>
                <a:cs typeface="Times New Roman"/>
              </a:rPr>
              <a:t>(To </a:t>
            </a:r>
            <a:r>
              <a:rPr dirty="0" sz="1100" spc="15">
                <a:latin typeface="Times New Roman"/>
                <a:cs typeface="Times New Roman"/>
              </a:rPr>
              <a:t>be </a:t>
            </a:r>
            <a:r>
              <a:rPr dirty="0" sz="1100" spc="5">
                <a:latin typeface="Times New Roman"/>
                <a:cs typeface="Times New Roman"/>
              </a:rPr>
              <a:t>verified </a:t>
            </a:r>
            <a:r>
              <a:rPr dirty="0" sz="1100" spc="10">
                <a:latin typeface="Times New Roman"/>
                <a:cs typeface="Times New Roman"/>
              </a:rPr>
              <a:t>on component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level)</a:t>
            </a:r>
            <a:endParaRPr sz="1100">
              <a:latin typeface="Times New Roman"/>
              <a:cs typeface="Times New Roman"/>
            </a:endParaRPr>
          </a:p>
          <a:p>
            <a:pPr algn="just" marL="350520" marR="5080">
              <a:lnSpc>
                <a:spcPct val="98400"/>
              </a:lnSpc>
              <a:spcBef>
                <a:spcPts val="190"/>
              </a:spcBef>
            </a:pPr>
            <a:r>
              <a:rPr dirty="0" sz="1100" spc="10">
                <a:latin typeface="Times New Roman"/>
                <a:cs typeface="Times New Roman"/>
              </a:rPr>
              <a:t>Emergency </a:t>
            </a:r>
            <a:r>
              <a:rPr dirty="0" sz="1100" spc="5">
                <a:latin typeface="Times New Roman"/>
                <a:cs typeface="Times New Roman"/>
              </a:rPr>
              <a:t>button </a:t>
            </a:r>
            <a:r>
              <a:rPr dirty="0" sz="1100" spc="10">
                <a:latin typeface="Times New Roman"/>
                <a:cs typeface="Times New Roman"/>
              </a:rPr>
              <a:t>shall be one </a:t>
            </a:r>
            <a:r>
              <a:rPr dirty="0" sz="1100" spc="5">
                <a:latin typeface="Times New Roman"/>
                <a:cs typeface="Times New Roman"/>
              </a:rPr>
              <a:t>time </a:t>
            </a:r>
            <a:r>
              <a:rPr dirty="0" sz="1100" spc="10">
                <a:latin typeface="Times New Roman"/>
                <a:cs typeface="Times New Roman"/>
              </a:rPr>
              <a:t>press </a:t>
            </a:r>
            <a:r>
              <a:rPr dirty="0" sz="1100" spc="5">
                <a:latin typeface="Times New Roman"/>
                <a:cs typeface="Times New Roman"/>
              </a:rPr>
              <a:t>type. </a:t>
            </a:r>
            <a:r>
              <a:rPr dirty="0" sz="1100" spc="10">
                <a:latin typeface="Times New Roman"/>
                <a:cs typeface="Times New Roman"/>
              </a:rPr>
              <a:t>Separate release </a:t>
            </a:r>
            <a:r>
              <a:rPr dirty="0" sz="1100" spc="5">
                <a:latin typeface="Times New Roman"/>
                <a:cs typeface="Times New Roman"/>
              </a:rPr>
              <a:t>action </a:t>
            </a:r>
            <a:r>
              <a:rPr dirty="0" sz="1100" spc="15">
                <a:latin typeface="Times New Roman"/>
                <a:cs typeface="Times New Roman"/>
              </a:rPr>
              <a:t>from  </a:t>
            </a:r>
            <a:r>
              <a:rPr dirty="0" sz="1100" spc="10">
                <a:latin typeface="Times New Roman"/>
                <a:cs typeface="Times New Roman"/>
              </a:rPr>
              <a:t>authorized server </a:t>
            </a:r>
            <a:r>
              <a:rPr dirty="0" sz="1100" spc="5">
                <a:latin typeface="Times New Roman"/>
                <a:cs typeface="Times New Roman"/>
              </a:rPr>
              <a:t>shall </a:t>
            </a:r>
            <a:r>
              <a:rPr dirty="0" sz="1100" spc="10">
                <a:latin typeface="Times New Roman"/>
                <a:cs typeface="Times New Roman"/>
              </a:rPr>
              <a:t>be </a:t>
            </a:r>
            <a:r>
              <a:rPr dirty="0" sz="1100" spc="5">
                <a:latin typeface="Times New Roman"/>
                <a:cs typeface="Times New Roman"/>
              </a:rPr>
              <a:t>required </a:t>
            </a:r>
            <a:r>
              <a:rPr dirty="0" sz="1100" spc="10">
                <a:latin typeface="Times New Roman"/>
                <a:cs typeface="Times New Roman"/>
              </a:rPr>
              <a:t>to </a:t>
            </a:r>
            <a:r>
              <a:rPr dirty="0" sz="1100" spc="5">
                <a:latin typeface="Times New Roman"/>
                <a:cs typeface="Times New Roman"/>
              </a:rPr>
              <a:t>bring </a:t>
            </a:r>
            <a:r>
              <a:rPr dirty="0" sz="1100" spc="10">
                <a:latin typeface="Times New Roman"/>
                <a:cs typeface="Times New Roman"/>
              </a:rPr>
              <a:t>back the emergency button </a:t>
            </a:r>
            <a:r>
              <a:rPr dirty="0" sz="1100" spc="5">
                <a:latin typeface="Times New Roman"/>
                <a:cs typeface="Times New Roman"/>
              </a:rPr>
              <a:t>to </a:t>
            </a:r>
            <a:r>
              <a:rPr dirty="0" sz="1100" spc="10">
                <a:latin typeface="Times New Roman"/>
                <a:cs typeface="Times New Roman"/>
              </a:rPr>
              <a:t>normal  mode </a:t>
            </a:r>
            <a:r>
              <a:rPr dirty="0" sz="1100" spc="5">
                <a:latin typeface="Times New Roman"/>
                <a:cs typeface="Times New Roman"/>
              </a:rPr>
              <a:t>or clear </a:t>
            </a:r>
            <a:r>
              <a:rPr dirty="0" sz="1100" spc="10">
                <a:latin typeface="Times New Roman"/>
                <a:cs typeface="Times New Roman"/>
              </a:rPr>
              <a:t>emergency</a:t>
            </a:r>
            <a:r>
              <a:rPr dirty="0" sz="1100" spc="5">
                <a:latin typeface="Times New Roman"/>
                <a:cs typeface="Times New Roman"/>
              </a:rPr>
              <a:t> flag.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350520" indent="-337820">
              <a:lnSpc>
                <a:spcPct val="100000"/>
              </a:lnSpc>
              <a:spcBef>
                <a:spcPts val="5"/>
              </a:spcBef>
              <a:buAutoNum type="arabicPeriod" startAt="7"/>
              <a:tabLst>
                <a:tab pos="350520" algn="l"/>
                <a:tab pos="351155" algn="l"/>
              </a:tabLst>
            </a:pPr>
            <a:r>
              <a:rPr dirty="0" sz="1100" spc="10" b="1">
                <a:latin typeface="Times New Roman"/>
                <a:cs typeface="Times New Roman"/>
              </a:rPr>
              <a:t>Page 16, Clause</a:t>
            </a:r>
            <a:r>
              <a:rPr dirty="0" sz="1100" spc="-20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5.3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350520">
              <a:lnSpc>
                <a:spcPct val="100000"/>
              </a:lnSpc>
            </a:pPr>
            <a:r>
              <a:rPr dirty="0" sz="1100" spc="5">
                <a:latin typeface="Times New Roman"/>
                <a:cs typeface="Times New Roman"/>
              </a:rPr>
              <a:t>Substitute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following text for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existing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text: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447675">
              <a:lnSpc>
                <a:spcPts val="1310"/>
              </a:lnSpc>
              <a:spcBef>
                <a:spcPts val="5"/>
              </a:spcBef>
            </a:pPr>
            <a:r>
              <a:rPr dirty="0" sz="1100" spc="5" b="1">
                <a:latin typeface="Times New Roman"/>
                <a:cs typeface="Times New Roman"/>
              </a:rPr>
              <a:t>Physical </a:t>
            </a:r>
            <a:r>
              <a:rPr dirty="0" sz="1100" spc="10" b="1">
                <a:latin typeface="Times New Roman"/>
                <a:cs typeface="Times New Roman"/>
              </a:rPr>
              <a:t>Mounting</a:t>
            </a:r>
            <a:endParaRPr sz="1100">
              <a:latin typeface="Times New Roman"/>
              <a:cs typeface="Times New Roman"/>
            </a:endParaRPr>
          </a:p>
          <a:p>
            <a:pPr algn="just" marL="447675">
              <a:lnSpc>
                <a:spcPts val="1310"/>
              </a:lnSpc>
            </a:pPr>
            <a:r>
              <a:rPr dirty="0" sz="1100" spc="10">
                <a:latin typeface="Times New Roman"/>
                <a:cs typeface="Times New Roman"/>
              </a:rPr>
              <a:t>(This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requirement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is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only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guideline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for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fitment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and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shall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not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be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checked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during</a:t>
            </a:r>
            <a:endParaRPr sz="1100">
              <a:latin typeface="Times New Roman"/>
              <a:cs typeface="Times New Roman"/>
            </a:endParaRPr>
          </a:p>
          <a:p>
            <a:pPr algn="just" marL="447675">
              <a:lnSpc>
                <a:spcPct val="100000"/>
              </a:lnSpc>
              <a:spcBef>
                <a:spcPts val="170"/>
              </a:spcBef>
            </a:pPr>
            <a:r>
              <a:rPr dirty="0" sz="1100" spc="10">
                <a:latin typeface="Times New Roman"/>
                <a:cs typeface="Times New Roman"/>
              </a:rPr>
              <a:t>component </a:t>
            </a:r>
            <a:r>
              <a:rPr dirty="0" sz="1100" spc="5">
                <a:latin typeface="Times New Roman"/>
                <a:cs typeface="Times New Roman"/>
              </a:rPr>
              <a:t>approval or </a:t>
            </a:r>
            <a:r>
              <a:rPr dirty="0" sz="1100" spc="10">
                <a:latin typeface="Times New Roman"/>
                <a:cs typeface="Times New Roman"/>
              </a:rPr>
              <a:t>on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vehicle)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447675" marR="6985">
              <a:lnSpc>
                <a:spcPts val="1300"/>
              </a:lnSpc>
            </a:pP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system </a:t>
            </a:r>
            <a:r>
              <a:rPr dirty="0" sz="1100" spc="5">
                <a:latin typeface="Times New Roman"/>
                <a:cs typeface="Times New Roman"/>
              </a:rPr>
              <a:t>shall </a:t>
            </a:r>
            <a:r>
              <a:rPr dirty="0" sz="1100" spc="15">
                <a:latin typeface="Times New Roman"/>
                <a:cs typeface="Times New Roman"/>
              </a:rPr>
              <a:t>be </a:t>
            </a:r>
            <a:r>
              <a:rPr dirty="0" sz="1100" spc="10">
                <a:latin typeface="Times New Roman"/>
                <a:cs typeface="Times New Roman"/>
              </a:rPr>
              <a:t>mounted in a </a:t>
            </a:r>
            <a:r>
              <a:rPr dirty="0" sz="1100" spc="5">
                <a:latin typeface="Times New Roman"/>
                <a:cs typeface="Times New Roman"/>
              </a:rPr>
              <a:t>suitable location </a:t>
            </a:r>
            <a:r>
              <a:rPr dirty="0" sz="1100" spc="10">
                <a:latin typeface="Times New Roman"/>
                <a:cs typeface="Times New Roman"/>
              </a:rPr>
              <a:t>such a way </a:t>
            </a:r>
            <a:r>
              <a:rPr dirty="0" sz="1100" spc="5">
                <a:latin typeface="Times New Roman"/>
                <a:cs typeface="Times New Roman"/>
              </a:rPr>
              <a:t>that it is </a:t>
            </a:r>
            <a:r>
              <a:rPr dirty="0" sz="1100" spc="15">
                <a:latin typeface="Times New Roman"/>
                <a:cs typeface="Times New Roman"/>
              </a:rPr>
              <a:t>not  </a:t>
            </a:r>
            <a:r>
              <a:rPr dirty="0" sz="1100" spc="5">
                <a:latin typeface="Times New Roman"/>
                <a:cs typeface="Times New Roman"/>
              </a:rPr>
              <a:t>easily </a:t>
            </a:r>
            <a:r>
              <a:rPr dirty="0" sz="1100" spc="10">
                <a:latin typeface="Times New Roman"/>
                <a:cs typeface="Times New Roman"/>
              </a:rPr>
              <a:t>accessible /exposed to</a:t>
            </a:r>
            <a:r>
              <a:rPr dirty="0" sz="1100" spc="5">
                <a:latin typeface="Times New Roman"/>
                <a:cs typeface="Times New Roman"/>
              </a:rPr>
              <a:t> passengers.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447675" marR="6350">
              <a:lnSpc>
                <a:spcPts val="1300"/>
              </a:lnSpc>
            </a:pPr>
            <a:r>
              <a:rPr dirty="0" sz="1100" spc="5">
                <a:latin typeface="Times New Roman"/>
                <a:cs typeface="Times New Roman"/>
              </a:rPr>
              <a:t>This </a:t>
            </a:r>
            <a:r>
              <a:rPr dirty="0" sz="1100" spc="10">
                <a:latin typeface="Times New Roman"/>
                <a:cs typeface="Times New Roman"/>
              </a:rPr>
              <a:t>requirement </a:t>
            </a:r>
            <a:r>
              <a:rPr dirty="0" sz="1100" spc="5">
                <a:latin typeface="Times New Roman"/>
                <a:cs typeface="Times New Roman"/>
              </a:rPr>
              <a:t>shall </a:t>
            </a:r>
            <a:r>
              <a:rPr dirty="0" sz="1100" spc="15">
                <a:latin typeface="Times New Roman"/>
                <a:cs typeface="Times New Roman"/>
              </a:rPr>
              <a:t>not </a:t>
            </a:r>
            <a:r>
              <a:rPr dirty="0" sz="1100" spc="10">
                <a:latin typeface="Times New Roman"/>
                <a:cs typeface="Times New Roman"/>
              </a:rPr>
              <a:t>be </a:t>
            </a:r>
            <a:r>
              <a:rPr dirty="0" sz="1100" spc="5">
                <a:latin typeface="Times New Roman"/>
                <a:cs typeface="Times New Roman"/>
              </a:rPr>
              <a:t>applicable in </a:t>
            </a:r>
            <a:r>
              <a:rPr dirty="0" sz="1100" spc="10">
                <a:latin typeface="Times New Roman"/>
                <a:cs typeface="Times New Roman"/>
              </a:rPr>
              <a:t>case of combined systems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with  </a:t>
            </a:r>
            <a:r>
              <a:rPr dirty="0" sz="1100" spc="15">
                <a:latin typeface="Times New Roman"/>
                <a:cs typeface="Times New Roman"/>
              </a:rPr>
              <a:t>HMI </a:t>
            </a:r>
            <a:r>
              <a:rPr dirty="0" sz="1100" spc="10">
                <a:latin typeface="Times New Roman"/>
                <a:cs typeface="Times New Roman"/>
              </a:rPr>
              <a:t>(Human Machine </a:t>
            </a:r>
            <a:r>
              <a:rPr dirty="0" sz="1100" spc="5">
                <a:latin typeface="Times New Roman"/>
                <a:cs typeface="Times New Roman"/>
              </a:rPr>
              <a:t>Interface) display </a:t>
            </a:r>
            <a:r>
              <a:rPr dirty="0" sz="1100" spc="10">
                <a:latin typeface="Times New Roman"/>
                <a:cs typeface="Times New Roman"/>
              </a:rPr>
              <a:t>in front of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driver.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447675" marR="6985">
              <a:lnSpc>
                <a:spcPts val="1300"/>
              </a:lnSpc>
              <a:spcBef>
                <a:spcPts val="5"/>
              </a:spcBef>
            </a:pPr>
            <a:r>
              <a:rPr dirty="0" sz="1100" spc="10">
                <a:latin typeface="Times New Roman"/>
                <a:cs typeface="Times New Roman"/>
              </a:rPr>
              <a:t>Emergency </a:t>
            </a:r>
            <a:r>
              <a:rPr dirty="0" sz="1100" spc="5">
                <a:latin typeface="Times New Roman"/>
                <a:cs typeface="Times New Roman"/>
              </a:rPr>
              <a:t>button(s) shall </a:t>
            </a:r>
            <a:r>
              <a:rPr dirty="0" sz="1100" spc="15">
                <a:latin typeface="Times New Roman"/>
                <a:cs typeface="Times New Roman"/>
              </a:rPr>
              <a:t>be </a:t>
            </a:r>
            <a:r>
              <a:rPr dirty="0" sz="1100" spc="5">
                <a:latin typeface="Times New Roman"/>
                <a:cs typeface="Times New Roman"/>
              </a:rPr>
              <a:t>fitted in such </a:t>
            </a:r>
            <a:r>
              <a:rPr dirty="0" sz="1100" spc="10">
                <a:latin typeface="Times New Roman"/>
                <a:cs typeface="Times New Roman"/>
              </a:rPr>
              <a:t>a </a:t>
            </a:r>
            <a:r>
              <a:rPr dirty="0" sz="1100" spc="15">
                <a:latin typeface="Times New Roman"/>
                <a:cs typeface="Times New Roman"/>
              </a:rPr>
              <a:t>way </a:t>
            </a:r>
            <a:r>
              <a:rPr dirty="0" sz="1100" spc="5">
                <a:latin typeface="Times New Roman"/>
                <a:cs typeface="Times New Roman"/>
              </a:rPr>
              <a:t>that </a:t>
            </a:r>
            <a:r>
              <a:rPr dirty="0" sz="1100" spc="10">
                <a:latin typeface="Times New Roman"/>
                <a:cs typeface="Times New Roman"/>
              </a:rPr>
              <a:t>every </a:t>
            </a:r>
            <a:r>
              <a:rPr dirty="0" sz="1100" spc="5">
                <a:latin typeface="Times New Roman"/>
                <a:cs typeface="Times New Roman"/>
              </a:rPr>
              <a:t>passenger including 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driver shall </a:t>
            </a:r>
            <a:r>
              <a:rPr dirty="0" sz="1100" spc="10">
                <a:latin typeface="Times New Roman"/>
                <a:cs typeface="Times New Roman"/>
              </a:rPr>
              <a:t>be </a:t>
            </a:r>
            <a:r>
              <a:rPr dirty="0" sz="1100" spc="5">
                <a:latin typeface="Times New Roman"/>
                <a:cs typeface="Times New Roman"/>
              </a:rPr>
              <a:t>able to </a:t>
            </a:r>
            <a:r>
              <a:rPr dirty="0" sz="1100" spc="10">
                <a:latin typeface="Times New Roman"/>
                <a:cs typeface="Times New Roman"/>
              </a:rPr>
              <a:t>access the Emergency</a:t>
            </a:r>
            <a:r>
              <a:rPr dirty="0" sz="1100" spc="5">
                <a:latin typeface="Times New Roman"/>
                <a:cs typeface="Times New Roman"/>
              </a:rPr>
              <a:t> button(s).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447675" marR="6350">
              <a:lnSpc>
                <a:spcPct val="98400"/>
              </a:lnSpc>
            </a:pPr>
            <a:r>
              <a:rPr dirty="0" sz="1100" spc="5">
                <a:latin typeface="Times New Roman"/>
                <a:cs typeface="Times New Roman"/>
              </a:rPr>
              <a:t>Passenger </a:t>
            </a:r>
            <a:r>
              <a:rPr dirty="0" sz="1100" spc="10">
                <a:latin typeface="Times New Roman"/>
                <a:cs typeface="Times New Roman"/>
              </a:rPr>
              <a:t>Car </a:t>
            </a:r>
            <a:r>
              <a:rPr dirty="0" sz="1100" spc="5">
                <a:latin typeface="Times New Roman"/>
                <a:cs typeface="Times New Roman"/>
              </a:rPr>
              <a:t>shall </a:t>
            </a:r>
            <a:r>
              <a:rPr dirty="0" sz="1100" spc="10">
                <a:latin typeface="Times New Roman"/>
                <a:cs typeface="Times New Roman"/>
              </a:rPr>
              <a:t>have </a:t>
            </a:r>
            <a:r>
              <a:rPr dirty="0" sz="1100" spc="5">
                <a:latin typeface="Times New Roman"/>
                <a:cs typeface="Times New Roman"/>
              </a:rPr>
              <a:t>at least </a:t>
            </a:r>
            <a:r>
              <a:rPr dirty="0" sz="1100" spc="10">
                <a:latin typeface="Times New Roman"/>
                <a:cs typeface="Times New Roman"/>
              </a:rPr>
              <a:t>one emergency </a:t>
            </a:r>
            <a:r>
              <a:rPr dirty="0" sz="1100" spc="5">
                <a:latin typeface="Times New Roman"/>
                <a:cs typeface="Times New Roman"/>
              </a:rPr>
              <a:t>buttons on each passenger </a:t>
            </a:r>
            <a:r>
              <a:rPr dirty="0" sz="1100" spc="10">
                <a:latin typeface="Times New Roman"/>
                <a:cs typeface="Times New Roman"/>
              </a:rPr>
              <a:t>row  </a:t>
            </a:r>
            <a:r>
              <a:rPr dirty="0" sz="1100" spc="5">
                <a:latin typeface="Times New Roman"/>
                <a:cs typeface="Times New Roman"/>
              </a:rPr>
              <a:t>easily accessible </a:t>
            </a:r>
            <a:r>
              <a:rPr dirty="0" sz="1100" spc="10">
                <a:latin typeface="Times New Roman"/>
                <a:cs typeface="Times New Roman"/>
              </a:rPr>
              <a:t>by </a:t>
            </a:r>
            <a:r>
              <a:rPr dirty="0" sz="1100" spc="5">
                <a:latin typeface="Times New Roman"/>
                <a:cs typeface="Times New Roman"/>
              </a:rPr>
              <a:t>each of the passenger. </a:t>
            </a:r>
            <a:r>
              <a:rPr dirty="0" sz="1100" spc="10">
                <a:latin typeface="Times New Roman"/>
                <a:cs typeface="Times New Roman"/>
              </a:rPr>
              <a:t>There </a:t>
            </a:r>
            <a:r>
              <a:rPr dirty="0" sz="1100" spc="5">
                <a:latin typeface="Times New Roman"/>
                <a:cs typeface="Times New Roman"/>
              </a:rPr>
              <a:t>shall also </a:t>
            </a:r>
            <a:r>
              <a:rPr dirty="0" sz="1100" spc="15">
                <a:latin typeface="Times New Roman"/>
                <a:cs typeface="Times New Roman"/>
              </a:rPr>
              <a:t>be </a:t>
            </a:r>
            <a:r>
              <a:rPr dirty="0" sz="1100" spc="10">
                <a:latin typeface="Times New Roman"/>
                <a:cs typeface="Times New Roman"/>
              </a:rPr>
              <a:t>one </a:t>
            </a:r>
            <a:r>
              <a:rPr dirty="0" sz="1100" spc="5">
                <a:latin typeface="Times New Roman"/>
                <a:cs typeface="Times New Roman"/>
              </a:rPr>
              <a:t>dedicated  </a:t>
            </a:r>
            <a:r>
              <a:rPr dirty="0" sz="1100" spc="10">
                <a:latin typeface="Times New Roman"/>
                <a:cs typeface="Times New Roman"/>
              </a:rPr>
              <a:t>emergency </a:t>
            </a:r>
            <a:r>
              <a:rPr dirty="0" sz="1100" spc="5">
                <a:latin typeface="Times New Roman"/>
                <a:cs typeface="Times New Roman"/>
              </a:rPr>
              <a:t>button </a:t>
            </a:r>
            <a:r>
              <a:rPr dirty="0" sz="1100" spc="10">
                <a:latin typeface="Times New Roman"/>
                <a:cs typeface="Times New Roman"/>
              </a:rPr>
              <a:t>for the driver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row.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447675" marR="5715" indent="-635">
              <a:lnSpc>
                <a:spcPct val="98300"/>
              </a:lnSpc>
            </a:pPr>
            <a:r>
              <a:rPr dirty="0" sz="1100" spc="10">
                <a:latin typeface="Times New Roman"/>
                <a:cs typeface="Times New Roman"/>
              </a:rPr>
              <a:t>Passenger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Transport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bus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shall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have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emergency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buttons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at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locations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easily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visible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20">
                <a:latin typeface="Times New Roman"/>
                <a:cs typeface="Times New Roman"/>
              </a:rPr>
              <a:t>&amp;  </a:t>
            </a:r>
            <a:r>
              <a:rPr dirty="0" sz="1100" spc="5">
                <a:latin typeface="Times New Roman"/>
                <a:cs typeface="Times New Roman"/>
              </a:rPr>
              <a:t>accessible </a:t>
            </a:r>
            <a:r>
              <a:rPr dirty="0" sz="1100" spc="10">
                <a:latin typeface="Times New Roman"/>
                <a:cs typeface="Times New Roman"/>
              </a:rPr>
              <a:t>to </a:t>
            </a:r>
            <a:r>
              <a:rPr dirty="0" sz="1100" spc="5">
                <a:latin typeface="Times New Roman"/>
                <a:cs typeface="Times New Roman"/>
              </a:rPr>
              <a:t>all </a:t>
            </a:r>
            <a:r>
              <a:rPr dirty="0" sz="1100" spc="10">
                <a:latin typeface="Times New Roman"/>
                <a:cs typeface="Times New Roman"/>
              </a:rPr>
              <a:t>the passengers such </a:t>
            </a:r>
            <a:r>
              <a:rPr dirty="0" sz="1100" spc="5">
                <a:latin typeface="Times New Roman"/>
                <a:cs typeface="Times New Roman"/>
              </a:rPr>
              <a:t>as every </a:t>
            </a:r>
            <a:r>
              <a:rPr dirty="0" sz="1100" spc="10">
                <a:latin typeface="Times New Roman"/>
                <a:cs typeface="Times New Roman"/>
              </a:rPr>
              <a:t>2 </a:t>
            </a:r>
            <a:r>
              <a:rPr dirty="0" sz="1100" spc="5">
                <a:latin typeface="Times New Roman"/>
                <a:cs typeface="Times New Roman"/>
              </a:rPr>
              <a:t>meters </a:t>
            </a:r>
            <a:r>
              <a:rPr dirty="0" sz="1100" spc="15">
                <a:latin typeface="Times New Roman"/>
                <a:cs typeface="Times New Roman"/>
              </a:rPr>
              <a:t>on </a:t>
            </a:r>
            <a:r>
              <a:rPr dirty="0" sz="1100" spc="5">
                <a:latin typeface="Times New Roman"/>
                <a:cs typeface="Times New Roman"/>
              </a:rPr>
              <a:t>both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sides </a:t>
            </a:r>
            <a:r>
              <a:rPr dirty="0" sz="1100" spc="15">
                <a:latin typeface="Times New Roman"/>
                <a:cs typeface="Times New Roman"/>
              </a:rPr>
              <a:t>on  </a:t>
            </a:r>
            <a:r>
              <a:rPr dirty="0" sz="1100" spc="5">
                <a:latin typeface="Times New Roman"/>
                <a:cs typeface="Times New Roman"/>
              </a:rPr>
              <a:t>passenger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seating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area.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For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seats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reserved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for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ladies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there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shall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be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dedicated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panic  </a:t>
            </a:r>
            <a:r>
              <a:rPr dirty="0" sz="1100" spc="5">
                <a:latin typeface="Times New Roman"/>
                <a:cs typeface="Times New Roman"/>
              </a:rPr>
              <a:t>button </a:t>
            </a:r>
            <a:r>
              <a:rPr dirty="0" sz="1100" spc="10">
                <a:latin typeface="Times New Roman"/>
                <a:cs typeface="Times New Roman"/>
              </a:rPr>
              <a:t>for each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row.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3566286" y="9871794"/>
            <a:ext cx="86741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Page </a:t>
            </a:r>
            <a:r>
              <a:rPr dirty="0" sz="1200" b="1">
                <a:latin typeface="Times New Roman"/>
                <a:cs typeface="Times New Roman"/>
              </a:rPr>
              <a:t>5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421763" y="429259"/>
            <a:ext cx="4486275" cy="266255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241300" marR="9525" indent="-228600">
              <a:lnSpc>
                <a:spcPts val="1380"/>
              </a:lnSpc>
              <a:spcBef>
                <a:spcPts val="195"/>
              </a:spcBef>
              <a:buAutoNum type="arabicPeriod" startAt="6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Configuring </a:t>
            </a:r>
            <a:r>
              <a:rPr dirty="0" sz="1200">
                <a:latin typeface="Times New Roman"/>
                <a:cs typeface="Times New Roman"/>
              </a:rPr>
              <a:t>the frequency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data transmission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normal </a:t>
            </a:r>
            <a:r>
              <a:rPr dirty="0" sz="1200">
                <a:latin typeface="Times New Roman"/>
                <a:cs typeface="Times New Roman"/>
              </a:rPr>
              <a:t>/ </a:t>
            </a:r>
            <a:r>
              <a:rPr dirty="0" sz="1200" spc="-5">
                <a:latin typeface="Times New Roman"/>
                <a:cs typeface="Times New Roman"/>
              </a:rPr>
              <a:t>Ignition  </a:t>
            </a:r>
            <a:r>
              <a:rPr dirty="0" sz="1200">
                <a:latin typeface="Times New Roman"/>
                <a:cs typeface="Times New Roman"/>
              </a:rPr>
              <a:t>state / </a:t>
            </a:r>
            <a:r>
              <a:rPr dirty="0" sz="1200" spc="-5">
                <a:latin typeface="Times New Roman"/>
                <a:cs typeface="Times New Roman"/>
              </a:rPr>
              <a:t>OFF </a:t>
            </a:r>
            <a:r>
              <a:rPr dirty="0" sz="1200">
                <a:latin typeface="Times New Roman"/>
                <a:cs typeface="Times New Roman"/>
              </a:rPr>
              <a:t>state </a:t>
            </a:r>
            <a:r>
              <a:rPr dirty="0" sz="1200" spc="-5">
                <a:latin typeface="Times New Roman"/>
                <a:cs typeface="Times New Roman"/>
              </a:rPr>
              <a:t>sleep </a:t>
            </a:r>
            <a:r>
              <a:rPr dirty="0" sz="1200">
                <a:latin typeface="Times New Roman"/>
                <a:cs typeface="Times New Roman"/>
              </a:rPr>
              <a:t>mode/ Emergency </a:t>
            </a:r>
            <a:r>
              <a:rPr dirty="0" sz="1200" spc="-5">
                <a:latin typeface="Times New Roman"/>
                <a:cs typeface="Times New Roman"/>
              </a:rPr>
              <a:t>state,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etc.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15"/>
              </a:lnSpc>
              <a:buAutoNum type="arabicPeriod" startAt="6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Configuring </a:t>
            </a:r>
            <a:r>
              <a:rPr dirty="0" sz="1200">
                <a:latin typeface="Times New Roman"/>
                <a:cs typeface="Times New Roman"/>
              </a:rPr>
              <a:t>the time duration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Emergency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state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6"/>
              <a:tabLst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Capability to </a:t>
            </a:r>
            <a:r>
              <a:rPr dirty="0" sz="1200" spc="-5">
                <a:latin typeface="Times New Roman"/>
                <a:cs typeface="Times New Roman"/>
              </a:rPr>
              <a:t>reset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device</a:t>
            </a:r>
            <a:endParaRPr sz="12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1380"/>
              </a:lnSpc>
              <a:spcBef>
                <a:spcPts val="65"/>
              </a:spcBef>
              <a:buAutoNum type="arabicPeriod" startAt="6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Command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get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IMEI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device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Configurable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commands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must  involve the </a:t>
            </a:r>
            <a:r>
              <a:rPr dirty="0" sz="1200" spc="-5">
                <a:latin typeface="Times New Roman"/>
                <a:cs typeface="Times New Roman"/>
              </a:rPr>
              <a:t>following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features:</a:t>
            </a:r>
            <a:endParaRPr sz="1200">
              <a:latin typeface="Times New Roman"/>
              <a:cs typeface="Times New Roman"/>
            </a:endParaRPr>
          </a:p>
          <a:p>
            <a:pPr lvl="1" marL="515620" indent="-274320">
              <a:lnSpc>
                <a:spcPts val="1315"/>
              </a:lnSpc>
              <a:buAutoNum type="arabicPeriod"/>
              <a:tabLst>
                <a:tab pos="515620" algn="l"/>
              </a:tabLst>
            </a:pPr>
            <a:r>
              <a:rPr dirty="0" sz="1200">
                <a:latin typeface="Times New Roman"/>
                <a:cs typeface="Times New Roman"/>
              </a:rPr>
              <a:t>SET: </a:t>
            </a:r>
            <a:r>
              <a:rPr dirty="0" sz="1200" spc="-5">
                <a:latin typeface="Times New Roman"/>
                <a:cs typeface="Times New Roman"/>
              </a:rPr>
              <a:t>For setting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parameters.</a:t>
            </a:r>
            <a:endParaRPr sz="1200">
              <a:latin typeface="Times New Roman"/>
              <a:cs typeface="Times New Roman"/>
            </a:endParaRPr>
          </a:p>
          <a:p>
            <a:pPr algn="just" lvl="1" marL="515620" marR="6985" indent="-27432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515620" algn="l"/>
              </a:tabLst>
            </a:pPr>
            <a:r>
              <a:rPr dirty="0" sz="1200" spc="-5">
                <a:latin typeface="Times New Roman"/>
                <a:cs typeface="Times New Roman"/>
              </a:rPr>
              <a:t>GET: For </a:t>
            </a:r>
            <a:r>
              <a:rPr dirty="0" sz="1200">
                <a:latin typeface="Times New Roman"/>
                <a:cs typeface="Times New Roman"/>
              </a:rPr>
              <a:t>enquiring </a:t>
            </a:r>
            <a:r>
              <a:rPr dirty="0" sz="1200" spc="-5">
                <a:latin typeface="Times New Roman"/>
                <a:cs typeface="Times New Roman"/>
              </a:rPr>
              <a:t>regarding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parameters </a:t>
            </a:r>
            <a:r>
              <a:rPr dirty="0" sz="1200">
                <a:latin typeface="Times New Roman"/>
                <a:cs typeface="Times New Roman"/>
              </a:rPr>
              <a:t>such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mobile  </a:t>
            </a:r>
            <a:r>
              <a:rPr dirty="0" sz="1200" spc="-5">
                <a:latin typeface="Times New Roman"/>
                <a:cs typeface="Times New Roman"/>
              </a:rPr>
              <a:t>number, GSM strength, vehicle </a:t>
            </a:r>
            <a:r>
              <a:rPr dirty="0" sz="1200">
                <a:latin typeface="Times New Roman"/>
                <a:cs typeface="Times New Roman"/>
              </a:rPr>
              <a:t>number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important  parameters.</a:t>
            </a:r>
            <a:endParaRPr sz="1200">
              <a:latin typeface="Times New Roman"/>
              <a:cs typeface="Times New Roman"/>
            </a:endParaRPr>
          </a:p>
          <a:p>
            <a:pPr algn="just" lvl="1" marL="515620" marR="6350" indent="-274320">
              <a:lnSpc>
                <a:spcPts val="1380"/>
              </a:lnSpc>
              <a:buAutoNum type="arabicPeriod"/>
              <a:tabLst>
                <a:tab pos="515620" algn="l"/>
              </a:tabLst>
            </a:pPr>
            <a:r>
              <a:rPr dirty="0" sz="1200" spc="-5">
                <a:latin typeface="Times New Roman"/>
                <a:cs typeface="Times New Roman"/>
              </a:rPr>
              <a:t>CLR: For clearing certain commands, alarms, </a:t>
            </a:r>
            <a:r>
              <a:rPr dirty="0" sz="1200">
                <a:latin typeface="Times New Roman"/>
                <a:cs typeface="Times New Roman"/>
              </a:rPr>
              <a:t>alerts </a:t>
            </a:r>
            <a:r>
              <a:rPr dirty="0" sz="1200" spc="-5">
                <a:latin typeface="Times New Roman"/>
                <a:cs typeface="Times New Roman"/>
              </a:rPr>
              <a:t>etc. except  </a:t>
            </a:r>
            <a:r>
              <a:rPr dirty="0" sz="1200">
                <a:latin typeface="Times New Roman"/>
                <a:cs typeface="Times New Roman"/>
              </a:rPr>
              <a:t>emergency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alert</a:t>
            </a:r>
            <a:endParaRPr sz="1200">
              <a:latin typeface="Times New Roman"/>
              <a:cs typeface="Times New Roman"/>
            </a:endParaRPr>
          </a:p>
          <a:p>
            <a:pPr algn="just" marL="65405" marR="889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After each </a:t>
            </a:r>
            <a:r>
              <a:rPr dirty="0" sz="1200">
                <a:latin typeface="Times New Roman"/>
                <a:cs typeface="Times New Roman"/>
              </a:rPr>
              <a:t>SET, </a:t>
            </a:r>
            <a:r>
              <a:rPr dirty="0" sz="1200" spc="-5">
                <a:latin typeface="Times New Roman"/>
                <a:cs typeface="Times New Roman"/>
              </a:rPr>
              <a:t>GET, </a:t>
            </a:r>
            <a:r>
              <a:rPr dirty="0" sz="1200" spc="-10">
                <a:latin typeface="Times New Roman"/>
                <a:cs typeface="Times New Roman"/>
              </a:rPr>
              <a:t>CLR </a:t>
            </a:r>
            <a:r>
              <a:rPr dirty="0" sz="1200" spc="-5">
                <a:latin typeface="Times New Roman"/>
                <a:cs typeface="Times New Roman"/>
              </a:rPr>
              <a:t>command </a:t>
            </a:r>
            <a:r>
              <a:rPr dirty="0" sz="1200">
                <a:latin typeface="Times New Roman"/>
                <a:cs typeface="Times New Roman"/>
              </a:rPr>
              <a:t>the device should </a:t>
            </a:r>
            <a:r>
              <a:rPr dirty="0" sz="1200" spc="-5">
                <a:latin typeface="Times New Roman"/>
                <a:cs typeface="Times New Roman"/>
              </a:rPr>
              <a:t>send alert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Centre, as </a:t>
            </a:r>
            <a:r>
              <a:rPr dirty="0" sz="1200">
                <a:latin typeface="Times New Roman"/>
                <a:cs typeface="Times New Roman"/>
              </a:rPr>
              <a:t>mentioned in </a:t>
            </a:r>
            <a:r>
              <a:rPr dirty="0" sz="1200" spc="-5">
                <a:latin typeface="Times New Roman"/>
                <a:cs typeface="Times New Roman"/>
              </a:rPr>
              <a:t>Section </a:t>
            </a:r>
            <a:r>
              <a:rPr dirty="0" sz="1200">
                <a:latin typeface="Times New Roman"/>
                <a:cs typeface="Times New Roman"/>
              </a:rPr>
              <a:t>4 </a:t>
            </a:r>
            <a:r>
              <a:rPr dirty="0" sz="1200" spc="-5">
                <a:latin typeface="Times New Roman"/>
                <a:cs typeface="Times New Roman"/>
              </a:rPr>
              <a:t>Alert </a:t>
            </a:r>
            <a:r>
              <a:rPr dirty="0" sz="1200">
                <a:latin typeface="Times New Roman"/>
                <a:cs typeface="Times New Roman"/>
              </a:rPr>
              <a:t>12, </a:t>
            </a:r>
            <a:r>
              <a:rPr dirty="0" sz="1200" spc="-5">
                <a:latin typeface="Times New Roman"/>
                <a:cs typeface="Times New Roman"/>
              </a:rPr>
              <a:t>giving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details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Mode, </a:t>
            </a:r>
            <a:r>
              <a:rPr dirty="0" sz="1200">
                <a:latin typeface="Times New Roman"/>
                <a:cs typeface="Times New Roman"/>
              </a:rPr>
              <a:t>mobile no/ </a:t>
            </a:r>
            <a:r>
              <a:rPr dirty="0" sz="1200" spc="-20">
                <a:latin typeface="Times New Roman"/>
                <a:cs typeface="Times New Roman"/>
              </a:rPr>
              <a:t>IP </a:t>
            </a:r>
            <a:r>
              <a:rPr dirty="0" sz="1200">
                <a:latin typeface="Times New Roman"/>
                <a:cs typeface="Times New Roman"/>
              </a:rPr>
              <a:t>of control </a:t>
            </a:r>
            <a:r>
              <a:rPr dirty="0" sz="1200" spc="-5">
                <a:latin typeface="Times New Roman"/>
                <a:cs typeface="Times New Roman"/>
              </a:rPr>
              <a:t>center sending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commands.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6586" y="3386454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25.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6586" y="5367908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26.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0445" y="3323971"/>
            <a:ext cx="5117465" cy="250380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dirty="0" sz="1200">
                <a:latin typeface="Times New Roman"/>
                <a:cs typeface="Times New Roman"/>
              </a:rPr>
              <a:t>Clause 3.1.5, Substitute </a:t>
            </a: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following text for the existing text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algn="just" marL="643890" marR="5080" indent="-631825">
              <a:lnSpc>
                <a:spcPct val="95900"/>
              </a:lnSpc>
              <a:spcBef>
                <a:spcPts val="600"/>
              </a:spcBef>
            </a:pPr>
            <a:r>
              <a:rPr dirty="0" sz="1200">
                <a:latin typeface="Times New Roman"/>
                <a:cs typeface="Times New Roman"/>
              </a:rPr>
              <a:t>3.1.15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case of emergency state, </a:t>
            </a:r>
            <a:r>
              <a:rPr dirty="0" sz="1200" spc="-5">
                <a:latin typeface="Times New Roman"/>
                <a:cs typeface="Times New Roman"/>
              </a:rPr>
              <a:t>(i.e.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pressing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Alert </a:t>
            </a:r>
            <a:r>
              <a:rPr dirty="0" sz="1200">
                <a:latin typeface="Times New Roman"/>
                <a:cs typeface="Times New Roman"/>
              </a:rPr>
              <a:t>button), the </a:t>
            </a:r>
            <a:r>
              <a:rPr dirty="0" sz="1200" spc="-5">
                <a:latin typeface="Times New Roman"/>
                <a:cs typeface="Times New Roman"/>
              </a:rPr>
              <a:t>device  </a:t>
            </a:r>
            <a:r>
              <a:rPr dirty="0" sz="1200">
                <a:latin typeface="Times New Roman"/>
                <a:cs typeface="Times New Roman"/>
              </a:rPr>
              <a:t>will shift to the </a:t>
            </a:r>
            <a:r>
              <a:rPr dirty="0" sz="1200" spc="-5">
                <a:latin typeface="Times New Roman"/>
                <a:cs typeface="Times New Roman"/>
              </a:rPr>
              <a:t>SMS mode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case Cellular </a:t>
            </a:r>
            <a:r>
              <a:rPr dirty="0" sz="1200">
                <a:latin typeface="Times New Roman"/>
                <a:cs typeface="Times New Roman"/>
              </a:rPr>
              <a:t>connectivity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available. 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such case, </a:t>
            </a:r>
            <a:r>
              <a:rPr dirty="0" sz="1200">
                <a:latin typeface="Times New Roman"/>
                <a:cs typeface="Times New Roman"/>
              </a:rPr>
              <a:t>the device </a:t>
            </a:r>
            <a:r>
              <a:rPr dirty="0" sz="1200" spc="-5">
                <a:latin typeface="Times New Roman"/>
                <a:cs typeface="Times New Roman"/>
              </a:rPr>
              <a:t>will send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Alert </a:t>
            </a:r>
            <a:r>
              <a:rPr dirty="0" sz="1200">
                <a:latin typeface="Times New Roman"/>
                <a:cs typeface="Times New Roman"/>
              </a:rPr>
              <a:t>message </a:t>
            </a:r>
            <a:r>
              <a:rPr dirty="0" sz="1200" spc="-5">
                <a:latin typeface="Times New Roman"/>
                <a:cs typeface="Times New Roman"/>
              </a:rPr>
              <a:t>and tracking data  through SMS </a:t>
            </a:r>
            <a:r>
              <a:rPr dirty="0" sz="1200">
                <a:latin typeface="Times New Roman"/>
                <a:cs typeface="Times New Roman"/>
              </a:rPr>
              <a:t>mode. Since </a:t>
            </a:r>
            <a:r>
              <a:rPr dirty="0" sz="1200" spc="-5">
                <a:latin typeface="Times New Roman"/>
                <a:cs typeface="Times New Roman"/>
              </a:rPr>
              <a:t>SMS has </a:t>
            </a:r>
            <a:r>
              <a:rPr dirty="0" sz="1200">
                <a:latin typeface="Times New Roman"/>
                <a:cs typeface="Times New Roman"/>
              </a:rPr>
              <a:t>the limitation of sending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160  </a:t>
            </a:r>
            <a:r>
              <a:rPr dirty="0" sz="1200" spc="-5">
                <a:latin typeface="Times New Roman"/>
                <a:cs typeface="Times New Roman"/>
              </a:rPr>
              <a:t>characters, so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tracking </a:t>
            </a:r>
            <a:r>
              <a:rPr dirty="0" sz="1200">
                <a:latin typeface="Times New Roman"/>
                <a:cs typeface="Times New Roman"/>
              </a:rPr>
              <a:t>data to be </a:t>
            </a:r>
            <a:r>
              <a:rPr dirty="0" sz="1200" spc="-5">
                <a:latin typeface="Times New Roman"/>
                <a:cs typeface="Times New Roman"/>
              </a:rPr>
              <a:t>sent </a:t>
            </a:r>
            <a:r>
              <a:rPr dirty="0" sz="1200">
                <a:latin typeface="Times New Roman"/>
                <a:cs typeface="Times New Roman"/>
              </a:rPr>
              <a:t>in one </a:t>
            </a:r>
            <a:r>
              <a:rPr dirty="0" sz="1200" spc="-5">
                <a:latin typeface="Times New Roman"/>
                <a:cs typeface="Times New Roman"/>
              </a:rPr>
              <a:t>SMS will have fields </a:t>
            </a:r>
            <a:r>
              <a:rPr dirty="0" sz="1200">
                <a:latin typeface="Times New Roman"/>
                <a:cs typeface="Times New Roman"/>
              </a:rPr>
              <a:t>-  </a:t>
            </a:r>
            <a:r>
              <a:rPr dirty="0" sz="1200" spc="-5">
                <a:latin typeface="Times New Roman"/>
                <a:cs typeface="Times New Roman"/>
              </a:rPr>
              <a:t>IMEI, Latitude, Direction, Longitude, Direction, location </a:t>
            </a:r>
            <a:r>
              <a:rPr dirty="0" sz="1200">
                <a:latin typeface="Times New Roman"/>
                <a:cs typeface="Times New Roman"/>
              </a:rPr>
              <a:t>fix, </a:t>
            </a:r>
            <a:r>
              <a:rPr dirty="0" sz="1200" spc="-5">
                <a:latin typeface="Times New Roman"/>
                <a:cs typeface="Times New Roman"/>
              </a:rPr>
              <a:t>speed, Cell  </a:t>
            </a:r>
            <a:r>
              <a:rPr dirty="0" sz="1200" spc="-10">
                <a:latin typeface="Times New Roman"/>
                <a:cs typeface="Times New Roman"/>
              </a:rPr>
              <a:t>ID, LAC </a:t>
            </a:r>
            <a:r>
              <a:rPr dirty="0" sz="1200" spc="-5">
                <a:latin typeface="Times New Roman"/>
                <a:cs typeface="Times New Roman"/>
              </a:rPr>
              <a:t>(Location Area Code), Date and </a:t>
            </a:r>
            <a:r>
              <a:rPr dirty="0" sz="1200">
                <a:latin typeface="Times New Roman"/>
                <a:cs typeface="Times New Roman"/>
              </a:rPr>
              <a:t>Time as </a:t>
            </a:r>
            <a:r>
              <a:rPr dirty="0" sz="1200" spc="-5">
                <a:latin typeface="Times New Roman"/>
                <a:cs typeface="Times New Roman"/>
              </a:rPr>
              <a:t>per </a:t>
            </a:r>
            <a:r>
              <a:rPr dirty="0" sz="1200">
                <a:latin typeface="Times New Roman"/>
                <a:cs typeface="Times New Roman"/>
              </a:rPr>
              <a:t>emergency alert .  The </a:t>
            </a:r>
            <a:r>
              <a:rPr dirty="0" sz="1200" spc="-5">
                <a:latin typeface="Times New Roman"/>
                <a:cs typeface="Times New Roman"/>
              </a:rPr>
              <a:t>details is provided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Sub-section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4.2.2.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12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Table 4 </a:t>
            </a:r>
            <a:r>
              <a:rPr dirty="0" sz="1200" spc="-5">
                <a:latin typeface="Times New Roman"/>
                <a:cs typeface="Times New Roman"/>
              </a:rPr>
              <a:t>A </a:t>
            </a:r>
            <a:r>
              <a:rPr dirty="0" sz="1200">
                <a:latin typeface="Times New Roman"/>
                <a:cs typeface="Times New Roman"/>
              </a:rPr>
              <a:t>, for the item </a:t>
            </a:r>
            <a:r>
              <a:rPr dirty="0" sz="1200" spc="-5">
                <a:latin typeface="Times New Roman"/>
                <a:cs typeface="Times New Roman"/>
              </a:rPr>
              <a:t>Checksum and entries thereof, </a:t>
            </a:r>
            <a:r>
              <a:rPr dirty="0" sz="1200">
                <a:latin typeface="Times New Roman"/>
                <a:cs typeface="Times New Roman"/>
              </a:rPr>
              <a:t>substitute the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following: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765045" y="5909436"/>
          <a:ext cx="5172075" cy="256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625"/>
                <a:gridCol w="2883535"/>
                <a:gridCol w="1469389"/>
              </a:tblGrid>
              <a:tr h="249554">
                <a:tc>
                  <a:txBody>
                    <a:bodyPr/>
                    <a:lstStyle/>
                    <a:p>
                      <a:pPr marL="3810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Checksum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Ensures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No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error 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transmission</a:t>
                      </a: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(optimal)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16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386586" y="6075044"/>
            <a:ext cx="5087620" cy="6978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27.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13</a:t>
            </a:r>
            <a:endParaRPr sz="1200">
              <a:latin typeface="Times New Roman"/>
              <a:cs typeface="Times New Roman"/>
            </a:endParaRPr>
          </a:p>
          <a:p>
            <a:pPr marL="415925" marR="5080">
              <a:lnSpc>
                <a:spcPts val="1380"/>
              </a:lnSpc>
              <a:spcBef>
                <a:spcPts val="610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Table 4 </a:t>
            </a:r>
            <a:r>
              <a:rPr dirty="0" sz="1200" spc="-5">
                <a:latin typeface="Times New Roman"/>
                <a:cs typeface="Times New Roman"/>
              </a:rPr>
              <a:t>B, </a:t>
            </a:r>
            <a:r>
              <a:rPr dirty="0" sz="1200">
                <a:latin typeface="Times New Roman"/>
                <a:cs typeface="Times New Roman"/>
              </a:rPr>
              <a:t>for the item – </a:t>
            </a:r>
            <a:r>
              <a:rPr dirty="0" sz="1200" spc="-5">
                <a:latin typeface="Times New Roman"/>
                <a:cs typeface="Times New Roman"/>
              </a:rPr>
              <a:t>Alert </a:t>
            </a:r>
            <a:r>
              <a:rPr dirty="0" sz="1200" spc="-10">
                <a:latin typeface="Times New Roman"/>
                <a:cs typeface="Times New Roman"/>
              </a:rPr>
              <a:t>Id </a:t>
            </a:r>
            <a:r>
              <a:rPr dirty="0" sz="1200">
                <a:latin typeface="Times New Roman"/>
                <a:cs typeface="Times New Roman"/>
              </a:rPr>
              <a:t>2. </a:t>
            </a:r>
            <a:r>
              <a:rPr dirty="0" sz="1200" spc="-5">
                <a:latin typeface="Times New Roman"/>
                <a:cs typeface="Times New Roman"/>
              </a:rPr>
              <a:t>Location Update (history) and </a:t>
            </a:r>
            <a:r>
              <a:rPr dirty="0" sz="1200">
                <a:latin typeface="Times New Roman"/>
                <a:cs typeface="Times New Roman"/>
              </a:rPr>
              <a:t>entries  </a:t>
            </a:r>
            <a:r>
              <a:rPr dirty="0" sz="1200" spc="-5">
                <a:latin typeface="Times New Roman"/>
                <a:cs typeface="Times New Roman"/>
              </a:rPr>
              <a:t>thereof, </a:t>
            </a:r>
            <a:r>
              <a:rPr dirty="0" sz="1200">
                <a:latin typeface="Times New Roman"/>
                <a:cs typeface="Times New Roman"/>
              </a:rPr>
              <a:t>substitute the</a:t>
            </a:r>
            <a:r>
              <a:rPr dirty="0" sz="1200" spc="-5">
                <a:latin typeface="Times New Roman"/>
                <a:cs typeface="Times New Roman"/>
              </a:rPr>
              <a:t> following: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765045" y="6843648"/>
          <a:ext cx="5172075" cy="614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625"/>
                <a:gridCol w="1711960"/>
                <a:gridCol w="2641600"/>
              </a:tblGrid>
              <a:tr h="608330">
                <a:tc>
                  <a:txBody>
                    <a:bodyPr/>
                    <a:lstStyle/>
                    <a:p>
                      <a:pPr algn="ctr" marL="254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Location Update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(history)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marR="2667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Would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sent,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Cellular 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available  at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time of sending the message</a:t>
                      </a:r>
                      <a:r>
                        <a:rPr dirty="0" sz="1200" spc="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protocol format Zero, BLANK, NIL,</a:t>
                      </a:r>
                      <a:r>
                        <a:rPr dirty="0" sz="12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etc.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386586" y="7369302"/>
            <a:ext cx="5421630" cy="52260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28.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14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15"/>
              </a:spcBef>
            </a:pPr>
            <a:r>
              <a:rPr dirty="0" sz="1200">
                <a:latin typeface="Times New Roman"/>
                <a:cs typeface="Times New Roman"/>
              </a:rPr>
              <a:t>Clause 4.2.2,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first </a:t>
            </a:r>
            <a:r>
              <a:rPr dirty="0" sz="1200" spc="-5">
                <a:latin typeface="Times New Roman"/>
                <a:cs typeface="Times New Roman"/>
              </a:rPr>
              <a:t>paragraph </a:t>
            </a:r>
            <a:r>
              <a:rPr dirty="0" sz="1200">
                <a:latin typeface="Times New Roman"/>
                <a:cs typeface="Times New Roman"/>
              </a:rPr>
              <a:t>substitute the following text for the </a:t>
            </a:r>
            <a:r>
              <a:rPr dirty="0" sz="1200" spc="-5">
                <a:latin typeface="Times New Roman"/>
                <a:cs typeface="Times New Roman"/>
              </a:rPr>
              <a:t>existing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text: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90445" y="7934706"/>
            <a:ext cx="330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4.2.2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21763" y="7934706"/>
            <a:ext cx="4485640" cy="14351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of emergency alert, the </a:t>
            </a:r>
            <a:r>
              <a:rPr dirty="0" sz="1200" spc="-5">
                <a:latin typeface="Times New Roman"/>
                <a:cs typeface="Times New Roman"/>
              </a:rPr>
              <a:t>alert message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sent </a:t>
            </a:r>
            <a:r>
              <a:rPr dirty="0" sz="1200">
                <a:latin typeface="Times New Roman"/>
                <a:cs typeface="Times New Roman"/>
              </a:rPr>
              <a:t>to 2 </a:t>
            </a:r>
            <a:r>
              <a:rPr dirty="0" sz="1200" spc="-5">
                <a:latin typeface="Times New Roman"/>
                <a:cs typeface="Times New Roman"/>
              </a:rPr>
              <a:t>different  </a:t>
            </a:r>
            <a:r>
              <a:rPr dirty="0" sz="1200" spc="-15">
                <a:latin typeface="Times New Roman"/>
                <a:cs typeface="Times New Roman"/>
              </a:rPr>
              <a:t>IP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addresses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hence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device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shall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support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minimum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IP </a:t>
            </a:r>
            <a:r>
              <a:rPr dirty="0" sz="1200" spc="-5">
                <a:latin typeface="Times New Roman"/>
                <a:cs typeface="Times New Roman"/>
              </a:rPr>
              <a:t>addresses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(1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IP  </a:t>
            </a:r>
            <a:r>
              <a:rPr dirty="0" sz="1200" spc="-5">
                <a:latin typeface="Times New Roman"/>
                <a:cs typeface="Times New Roman"/>
              </a:rPr>
              <a:t>address </a:t>
            </a:r>
            <a:r>
              <a:rPr dirty="0" sz="1200">
                <a:latin typeface="Times New Roman"/>
                <a:cs typeface="Times New Roman"/>
              </a:rPr>
              <a:t>for regulatory </a:t>
            </a:r>
            <a:r>
              <a:rPr dirty="0" sz="1200" spc="-5">
                <a:latin typeface="Times New Roman"/>
                <a:cs typeface="Times New Roman"/>
              </a:rPr>
              <a:t>purpose (PVT </a:t>
            </a:r>
            <a:r>
              <a:rPr dirty="0" sz="1200">
                <a:latin typeface="Times New Roman"/>
                <a:cs typeface="Times New Roman"/>
              </a:rPr>
              <a:t>data)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1 </a:t>
            </a:r>
            <a:r>
              <a:rPr dirty="0" sz="1200" spc="-20">
                <a:latin typeface="Times New Roman"/>
                <a:cs typeface="Times New Roman"/>
              </a:rPr>
              <a:t>IP  </a:t>
            </a:r>
            <a:r>
              <a:rPr dirty="0" sz="1200" spc="-5">
                <a:latin typeface="Times New Roman"/>
                <a:cs typeface="Times New Roman"/>
              </a:rPr>
              <a:t>address </a:t>
            </a:r>
            <a:r>
              <a:rPr dirty="0" sz="1200">
                <a:latin typeface="Times New Roman"/>
                <a:cs typeface="Times New Roman"/>
              </a:rPr>
              <a:t>for  </a:t>
            </a:r>
            <a:r>
              <a:rPr dirty="0" sz="1200" spc="-5">
                <a:latin typeface="Times New Roman"/>
                <a:cs typeface="Times New Roman"/>
              </a:rPr>
              <a:t>Emergency response system </a:t>
            </a:r>
            <a:r>
              <a:rPr dirty="0" sz="1200">
                <a:latin typeface="Times New Roman"/>
                <a:cs typeface="Times New Roman"/>
              </a:rPr>
              <a:t>other than the </a:t>
            </a:r>
            <a:r>
              <a:rPr dirty="0" sz="1200" spc="-5">
                <a:latin typeface="Times New Roman"/>
                <a:cs typeface="Times New Roman"/>
              </a:rPr>
              <a:t>IP’s </a:t>
            </a:r>
            <a:r>
              <a:rPr dirty="0" sz="1200">
                <a:latin typeface="Times New Roman"/>
                <a:cs typeface="Times New Roman"/>
              </a:rPr>
              <a:t>required for </a:t>
            </a:r>
            <a:r>
              <a:rPr dirty="0" sz="1200" spc="-5">
                <a:latin typeface="Times New Roman"/>
                <a:cs typeface="Times New Roman"/>
              </a:rPr>
              <a:t>Operational  purpose.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PVT </a:t>
            </a:r>
            <a:r>
              <a:rPr dirty="0" sz="1200">
                <a:latin typeface="Times New Roman"/>
                <a:cs typeface="Times New Roman"/>
              </a:rPr>
              <a:t>data will </a:t>
            </a:r>
            <a:r>
              <a:rPr dirty="0" sz="1200" spc="-5">
                <a:latin typeface="Times New Roman"/>
                <a:cs typeface="Times New Roman"/>
              </a:rPr>
              <a:t>send </a:t>
            </a:r>
            <a:r>
              <a:rPr dirty="0" sz="1200">
                <a:latin typeface="Times New Roman"/>
                <a:cs typeface="Times New Roman"/>
              </a:rPr>
              <a:t>the emergency alert to the </a:t>
            </a:r>
            <a:r>
              <a:rPr dirty="0" sz="1200" spc="-5">
                <a:latin typeface="Times New Roman"/>
                <a:cs typeface="Times New Roman"/>
              </a:rPr>
              <a:t>system.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Only  </a:t>
            </a:r>
            <a:r>
              <a:rPr dirty="0" sz="1200">
                <a:latin typeface="Times New Roman"/>
                <a:cs typeface="Times New Roman"/>
              </a:rPr>
              <a:t>Primary </a:t>
            </a:r>
            <a:r>
              <a:rPr dirty="0" sz="1200" spc="-5">
                <a:latin typeface="Times New Roman"/>
                <a:cs typeface="Times New Roman"/>
              </a:rPr>
              <a:t>alert data will </a:t>
            </a:r>
            <a:r>
              <a:rPr dirty="0" sz="1200">
                <a:latin typeface="Times New Roman"/>
                <a:cs typeface="Times New Roman"/>
              </a:rPr>
              <a:t>go to the emergency response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 </a:t>
            </a:r>
            <a:r>
              <a:rPr dirty="0" sz="1200" spc="-5">
                <a:latin typeface="Times New Roman"/>
                <a:cs typeface="Times New Roman"/>
              </a:rPr>
              <a:t>Centre (NERS/ MHA) as </a:t>
            </a:r>
            <a:r>
              <a:rPr dirty="0" sz="1200">
                <a:latin typeface="Times New Roman"/>
                <a:cs typeface="Times New Roman"/>
              </a:rPr>
              <a:t>may be </a:t>
            </a:r>
            <a:r>
              <a:rPr dirty="0" sz="1200" spc="-5">
                <a:latin typeface="Times New Roman"/>
                <a:cs typeface="Times New Roman"/>
              </a:rPr>
              <a:t>notified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Government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India </a:t>
            </a:r>
            <a:r>
              <a:rPr dirty="0" sz="1200">
                <a:latin typeface="Times New Roman"/>
                <a:cs typeface="Times New Roman"/>
              </a:rPr>
              <a:t>in  the </a:t>
            </a:r>
            <a:r>
              <a:rPr dirty="0" sz="1200" spc="-5">
                <a:latin typeface="Times New Roman"/>
                <a:cs typeface="Times New Roman"/>
              </a:rPr>
              <a:t>schema below: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566286" y="9871794"/>
            <a:ext cx="86741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Page </a:t>
            </a:r>
            <a:r>
              <a:rPr dirty="0" sz="1200" b="1">
                <a:latin typeface="Times New Roman"/>
                <a:cs typeface="Times New Roman"/>
              </a:rPr>
              <a:t>6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86586" y="365251"/>
            <a:ext cx="3989704" cy="525780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29.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14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30"/>
              </a:spcBef>
            </a:pPr>
            <a:r>
              <a:rPr dirty="0" sz="1200">
                <a:latin typeface="Times New Roman"/>
                <a:cs typeface="Times New Roman"/>
              </a:rPr>
              <a:t>Substitute the following </a:t>
            </a:r>
            <a:r>
              <a:rPr dirty="0" sz="1200" spc="-5">
                <a:latin typeface="Times New Roman"/>
                <a:cs typeface="Times New Roman"/>
              </a:rPr>
              <a:t>Table </a:t>
            </a:r>
            <a:r>
              <a:rPr dirty="0" sz="1200">
                <a:latin typeface="Times New Roman"/>
                <a:cs typeface="Times New Roman"/>
              </a:rPr>
              <a:t>4 C for existing Table 4 C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65045" y="961643"/>
          <a:ext cx="5172075" cy="8275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9580"/>
                <a:gridCol w="702944"/>
                <a:gridCol w="100964"/>
                <a:gridCol w="210185"/>
                <a:gridCol w="709295"/>
                <a:gridCol w="1720850"/>
              </a:tblGrid>
              <a:tr h="257810">
                <a:tc gridSpan="6">
                  <a:txBody>
                    <a:bodyPr/>
                    <a:lstStyle/>
                    <a:p>
                      <a:pPr algn="ctr" marL="1905">
                        <a:lnSpc>
                          <a:spcPts val="137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4C: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 gridSpan="6">
                  <a:txBody>
                    <a:bodyPr/>
                    <a:lstStyle/>
                    <a:p>
                      <a:pPr marL="641985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Indicative Format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Alert to Emergency Response</a:t>
                      </a:r>
                      <a:r>
                        <a:rPr dirty="0" sz="1200" spc="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System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>
                  <a:txBody>
                    <a:bodyPr/>
                    <a:lstStyle/>
                    <a:p>
                      <a:pPr marL="450850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Attribute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130810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Value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01930">
                        <a:lnSpc>
                          <a:spcPts val="137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Size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29718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Start Character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marR="20129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$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537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3705">
                <a:tc>
                  <a:txBody>
                    <a:bodyPr/>
                    <a:lstStyle/>
                    <a:p>
                      <a:pPr marL="3810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Packet Header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39370" marR="27305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EPB,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unique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identifier  for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all messages from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VLT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3590">
                <a:tc>
                  <a:txBody>
                    <a:bodyPr/>
                    <a:lstStyle/>
                    <a:p>
                      <a:pPr marL="3810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Packet Type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39370" marR="55244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Message Types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supported.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Emergency Message  (EMR)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 Stop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Message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(SEM)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8634">
                <a:tc>
                  <a:txBody>
                    <a:bodyPr/>
                    <a:lstStyle/>
                    <a:p>
                      <a:pPr marL="3810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IMEI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Number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3937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Unique 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ID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the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Vehicle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(IMEI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Number)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Character,15 bytes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8634">
                <a:tc>
                  <a:txBody>
                    <a:bodyPr/>
                    <a:lstStyle/>
                    <a:p>
                      <a:pPr marL="3810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Packet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Status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3937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NM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Normal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Packet,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SP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Stored Packet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2955">
                <a:tc>
                  <a:txBody>
                    <a:bodyPr/>
                    <a:lstStyle/>
                    <a:p>
                      <a:pPr marL="3810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 marL="39370" marR="2730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Date 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 of location 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location obtained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from 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data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DDMMYYYY  hhmmss format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Character,14 bytes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8634">
                <a:tc>
                  <a:txBody>
                    <a:bodyPr/>
                    <a:lstStyle/>
                    <a:p>
                      <a:pPr marL="3810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Validity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3937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Valid,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Invalid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7695">
                <a:tc>
                  <a:txBody>
                    <a:bodyPr/>
                    <a:lstStyle/>
                    <a:p>
                      <a:pPr marL="3810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Latitude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9370" marR="149225">
                        <a:lnSpc>
                          <a:spcPts val="1380"/>
                        </a:lnSpc>
                      </a:pP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titude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degrees  format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6670" indent="163830">
                        <a:lnSpc>
                          <a:spcPts val="1380"/>
                        </a:lnSpc>
                      </a:pPr>
                      <a:r>
                        <a:rPr dirty="0" sz="1200" spc="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  dd.ddd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Double,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9905">
                <a:tc>
                  <a:txBody>
                    <a:bodyPr/>
                    <a:lstStyle/>
                    <a:p>
                      <a:pPr marL="3810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Latitude Direction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3937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North,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South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7695">
                <a:tc>
                  <a:txBody>
                    <a:bodyPr/>
                    <a:lstStyle/>
                    <a:p>
                      <a:pPr marL="3810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Longitude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marR="30480">
                        <a:lnSpc>
                          <a:spcPts val="1380"/>
                        </a:lnSpc>
                      </a:pP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itude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degrees  format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6670" indent="163195">
                        <a:lnSpc>
                          <a:spcPts val="1380"/>
                        </a:lnSpc>
                      </a:pPr>
                      <a:r>
                        <a:rPr dirty="0" sz="1200" spc="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  dd.ddd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Double,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8634">
                <a:tc>
                  <a:txBody>
                    <a:bodyPr/>
                    <a:lstStyle/>
                    <a:p>
                      <a:pPr marL="3810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Longitude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Direction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3937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 –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East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W –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3810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Altitude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39370" marR="2857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Altitude 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meters (above  sea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level)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Double,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7695">
                <a:tc>
                  <a:txBody>
                    <a:bodyPr/>
                    <a:lstStyle/>
                    <a:p>
                      <a:pPr marL="3810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Speed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 marL="39370" marR="2730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Speed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Vehicle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  Calculated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GPS</a:t>
                      </a:r>
                      <a:r>
                        <a:rPr dirty="0" sz="1200" spc="-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module  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VLT. (in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km/hr)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Float,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3810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Distance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39370" marR="2794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Distance calculated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from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previous GPS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data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Float,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566286" y="9871794"/>
            <a:ext cx="86741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Page </a:t>
            </a:r>
            <a:r>
              <a:rPr dirty="0" sz="1200" b="1">
                <a:latin typeface="Times New Roman"/>
                <a:cs typeface="Times New Roman"/>
              </a:rPr>
              <a:t>7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86586" y="3740022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30.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65045" y="457199"/>
          <a:ext cx="5168900" cy="3310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9580"/>
                <a:gridCol w="1719580"/>
                <a:gridCol w="1721485"/>
              </a:tblGrid>
              <a:tr h="684530">
                <a:tc>
                  <a:txBody>
                    <a:bodyPr/>
                    <a:lstStyle/>
                    <a:p>
                      <a:pPr marL="3810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Provider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Fine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465" marR="26670">
                        <a:lnSpc>
                          <a:spcPts val="1380"/>
                        </a:lnSpc>
                        <a:spcBef>
                          <a:spcPts val="63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Coarse GPS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 data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from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network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3810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Vehicle Regn.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marR="2667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Registration Number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Vehicle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58215">
                <a:tc>
                  <a:txBody>
                    <a:bodyPr/>
                    <a:lstStyle/>
                    <a:p>
                      <a:pPr marL="3810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Reply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Number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7465" marR="2540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 mobile number to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which Test response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needs  to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sent.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(Emergency  Mobile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No. as specified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by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MHA/MoRTH/States.)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38735" marR="73660">
                        <a:lnSpc>
                          <a:spcPts val="1380"/>
                        </a:lnSpc>
                        <a:spcBef>
                          <a:spcPts val="63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Note: No number needs</a:t>
                      </a:r>
                      <a:r>
                        <a:rPr dirty="0" sz="12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be sent.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This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field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will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value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‘zero’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 marL="38100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End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Character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*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3070">
                <a:tc>
                  <a:txBody>
                    <a:bodyPr/>
                    <a:lstStyle/>
                    <a:p>
                      <a:pPr marL="3810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Check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sum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marR="26670">
                        <a:lnSpc>
                          <a:spcPts val="1380"/>
                        </a:lnSpc>
                        <a:tabLst>
                          <a:tab pos="678815" algn="l"/>
                          <a:tab pos="1050925" algn="l"/>
                          <a:tab pos="1565910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Ensu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	no	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	in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transmission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2434">
                <a:tc gridSpan="3">
                  <a:txBody>
                    <a:bodyPr/>
                    <a:lstStyle/>
                    <a:p>
                      <a:pPr marL="38100" marR="80010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*Above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format 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indicative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only.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These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Format will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notified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Government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India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 to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time.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386586" y="3674490"/>
            <a:ext cx="5140960" cy="1958339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415925">
              <a:lnSpc>
                <a:spcPct val="100000"/>
              </a:lnSpc>
              <a:spcBef>
                <a:spcPts val="640"/>
              </a:spcBef>
            </a:pP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15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40"/>
              </a:spcBef>
            </a:pPr>
            <a:r>
              <a:rPr dirty="0" sz="1200" spc="-5" b="1">
                <a:latin typeface="Times New Roman"/>
                <a:cs typeface="Times New Roman"/>
              </a:rPr>
              <a:t>In Clause </a:t>
            </a:r>
            <a:r>
              <a:rPr dirty="0" sz="1200" b="1">
                <a:latin typeface="Times New Roman"/>
                <a:cs typeface="Times New Roman"/>
              </a:rPr>
              <a:t>4.3, for </a:t>
            </a:r>
            <a:r>
              <a:rPr dirty="0" sz="1200" spc="-5" b="1">
                <a:latin typeface="Times New Roman"/>
                <a:cs typeface="Times New Roman"/>
              </a:rPr>
              <a:t>the words: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15"/>
              </a:spcBef>
            </a:pPr>
            <a:r>
              <a:rPr dirty="0" sz="1200" spc="-5">
                <a:latin typeface="Times New Roman"/>
                <a:cs typeface="Times New Roman"/>
              </a:rPr>
              <a:t>“• CLR: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clearing </a:t>
            </a:r>
            <a:r>
              <a:rPr dirty="0" sz="1200">
                <a:latin typeface="Times New Roman"/>
                <a:cs typeface="Times New Roman"/>
              </a:rPr>
              <a:t>certain commands, </a:t>
            </a:r>
            <a:r>
              <a:rPr dirty="0" sz="1200" spc="-5">
                <a:latin typeface="Times New Roman"/>
                <a:cs typeface="Times New Roman"/>
              </a:rPr>
              <a:t>alarms, </a:t>
            </a:r>
            <a:r>
              <a:rPr dirty="0" sz="1200">
                <a:latin typeface="Times New Roman"/>
                <a:cs typeface="Times New Roman"/>
              </a:rPr>
              <a:t>alerts</a:t>
            </a:r>
            <a:r>
              <a:rPr dirty="0" sz="1200" spc="-5">
                <a:latin typeface="Times New Roman"/>
                <a:cs typeface="Times New Roman"/>
              </a:rPr>
              <a:t> etc.”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65"/>
              </a:spcBef>
            </a:pPr>
            <a:r>
              <a:rPr dirty="0" sz="1200" spc="-5" b="1">
                <a:latin typeface="Times New Roman"/>
                <a:cs typeface="Times New Roman"/>
              </a:rPr>
              <a:t>Substitute the following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text:</a:t>
            </a:r>
            <a:endParaRPr sz="1200">
              <a:latin typeface="Times New Roman"/>
              <a:cs typeface="Times New Roman"/>
            </a:endParaRPr>
          </a:p>
          <a:p>
            <a:pPr marL="415925" marR="5080">
              <a:lnSpc>
                <a:spcPts val="1380"/>
              </a:lnSpc>
              <a:spcBef>
                <a:spcPts val="610"/>
              </a:spcBef>
            </a:pPr>
            <a:r>
              <a:rPr dirty="0" sz="1200" spc="-5">
                <a:latin typeface="Times New Roman"/>
                <a:cs typeface="Times New Roman"/>
              </a:rPr>
              <a:t>“• CLR: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clearing </a:t>
            </a:r>
            <a:r>
              <a:rPr dirty="0" sz="1200">
                <a:latin typeface="Times New Roman"/>
                <a:cs typeface="Times New Roman"/>
              </a:rPr>
              <a:t>certain commands, </a:t>
            </a:r>
            <a:r>
              <a:rPr dirty="0" sz="1200" spc="-5">
                <a:latin typeface="Times New Roman"/>
                <a:cs typeface="Times New Roman"/>
              </a:rPr>
              <a:t>alarms, </a:t>
            </a:r>
            <a:r>
              <a:rPr dirty="0" sz="1200">
                <a:latin typeface="Times New Roman"/>
                <a:cs typeface="Times New Roman"/>
              </a:rPr>
              <a:t>alerts </a:t>
            </a:r>
            <a:r>
              <a:rPr dirty="0" sz="1200" spc="-5">
                <a:latin typeface="Times New Roman"/>
                <a:cs typeface="Times New Roman"/>
              </a:rPr>
              <a:t>etc. except </a:t>
            </a:r>
            <a:r>
              <a:rPr dirty="0" sz="1200">
                <a:latin typeface="Times New Roman"/>
                <a:cs typeface="Times New Roman"/>
              </a:rPr>
              <a:t>emergency  </a:t>
            </a:r>
            <a:r>
              <a:rPr dirty="0" sz="1200" spc="-5">
                <a:latin typeface="Times New Roman"/>
                <a:cs typeface="Times New Roman"/>
              </a:rPr>
              <a:t>alert.”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31.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15"/>
              </a:spcBef>
            </a:pPr>
            <a:r>
              <a:rPr dirty="0" sz="1200">
                <a:latin typeface="Times New Roman"/>
                <a:cs typeface="Times New Roman"/>
              </a:rPr>
              <a:t>Clause 5.1, Substitute the following text for the existing text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0445" y="5675757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21763" y="5613272"/>
            <a:ext cx="4479290" cy="94932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200" spc="-5" b="1">
                <a:latin typeface="Times New Roman"/>
                <a:cs typeface="Times New Roman"/>
              </a:rPr>
              <a:t>Requirements on </a:t>
            </a:r>
            <a:r>
              <a:rPr dirty="0" sz="1200" b="1">
                <a:latin typeface="Times New Roman"/>
                <a:cs typeface="Times New Roman"/>
              </a:rPr>
              <a:t>vehicle </a:t>
            </a:r>
            <a:r>
              <a:rPr dirty="0" sz="1200" spc="-5" b="1">
                <a:latin typeface="Times New Roman"/>
                <a:cs typeface="Times New Roman"/>
              </a:rPr>
              <a:t>interface </a:t>
            </a:r>
            <a:r>
              <a:rPr dirty="0" sz="1200" b="1">
                <a:latin typeface="Times New Roman"/>
                <a:cs typeface="Times New Roman"/>
              </a:rPr>
              <a:t>for VLT with </a:t>
            </a:r>
            <a:r>
              <a:rPr dirty="0" sz="1200" spc="-5" b="1">
                <a:latin typeface="Times New Roman"/>
                <a:cs typeface="Times New Roman"/>
              </a:rPr>
              <a:t>Emergency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Button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dirty="0" sz="1200" spc="-5">
                <a:latin typeface="Times New Roman"/>
                <a:cs typeface="Times New Roman"/>
              </a:rPr>
              <a:t>Connector for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Power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3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requirements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interface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as agreed between </a:t>
            </a:r>
            <a:r>
              <a:rPr dirty="0" sz="1200">
                <a:latin typeface="Times New Roman"/>
                <a:cs typeface="Times New Roman"/>
              </a:rPr>
              <a:t>vehicle  </a:t>
            </a:r>
            <a:r>
              <a:rPr dirty="0" sz="1200" spc="-5">
                <a:latin typeface="Times New Roman"/>
                <a:cs typeface="Times New Roman"/>
              </a:rPr>
              <a:t>manufacturer and </a:t>
            </a:r>
            <a:r>
              <a:rPr dirty="0" sz="1200">
                <a:latin typeface="Times New Roman"/>
                <a:cs typeface="Times New Roman"/>
              </a:rPr>
              <a:t>device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manufacturer.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6586" y="6542913"/>
            <a:ext cx="4189729" cy="52260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32.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16/17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15"/>
              </a:spcBef>
            </a:pPr>
            <a:r>
              <a:rPr dirty="0" sz="1200">
                <a:latin typeface="Times New Roman"/>
                <a:cs typeface="Times New Roman"/>
              </a:rPr>
              <a:t>Clause 5.3, Substitute the following text for the existing text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566286" y="9871794"/>
            <a:ext cx="86741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Page </a:t>
            </a:r>
            <a:r>
              <a:rPr dirty="0" sz="1200" b="1">
                <a:latin typeface="Times New Roman"/>
                <a:cs typeface="Times New Roman"/>
              </a:rPr>
              <a:t>8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90445" y="429259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5.3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21763" y="366775"/>
            <a:ext cx="4484370" cy="4211320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200" spc="-5" b="1">
                <a:latin typeface="Times New Roman"/>
                <a:cs typeface="Times New Roman"/>
              </a:rPr>
              <a:t>Physical Mounting</a:t>
            </a:r>
            <a:endParaRPr sz="1200">
              <a:latin typeface="Times New Roman"/>
              <a:cs typeface="Times New Roman"/>
            </a:endParaRPr>
          </a:p>
          <a:p>
            <a:pPr algn="just" marL="12700" marR="10795">
              <a:lnSpc>
                <a:spcPts val="1380"/>
              </a:lnSpc>
              <a:spcBef>
                <a:spcPts val="61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VLT system shall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mounted </a:t>
            </a:r>
            <a:r>
              <a:rPr dirty="0" sz="1200">
                <a:latin typeface="Times New Roman"/>
                <a:cs typeface="Times New Roman"/>
              </a:rPr>
              <a:t>in a </a:t>
            </a:r>
            <a:r>
              <a:rPr dirty="0" sz="1200" spc="-5">
                <a:latin typeface="Times New Roman"/>
                <a:cs typeface="Times New Roman"/>
              </a:rPr>
              <a:t>suitable location such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5">
                <a:latin typeface="Times New Roman"/>
                <a:cs typeface="Times New Roman"/>
              </a:rPr>
              <a:t>way </a:t>
            </a:r>
            <a:r>
              <a:rPr dirty="0" sz="1200">
                <a:latin typeface="Times New Roman"/>
                <a:cs typeface="Times New Roman"/>
              </a:rPr>
              <a:t>that  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easily </a:t>
            </a:r>
            <a:r>
              <a:rPr dirty="0" sz="1200" spc="-5">
                <a:latin typeface="Times New Roman"/>
                <a:cs typeface="Times New Roman"/>
              </a:rPr>
              <a:t>accessible </a:t>
            </a:r>
            <a:r>
              <a:rPr dirty="0" sz="1200">
                <a:latin typeface="Times New Roman"/>
                <a:cs typeface="Times New Roman"/>
              </a:rPr>
              <a:t>/exposed to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passengers.</a:t>
            </a:r>
            <a:endParaRPr sz="1200">
              <a:latin typeface="Times New Roman"/>
              <a:cs typeface="Times New Roman"/>
            </a:endParaRPr>
          </a:p>
          <a:p>
            <a:pPr algn="just" marL="12700" marR="10160">
              <a:lnSpc>
                <a:spcPts val="1380"/>
              </a:lnSpc>
              <a:spcBef>
                <a:spcPts val="605"/>
              </a:spcBef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requirement shall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be applicable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combined systems  </a:t>
            </a:r>
            <a:r>
              <a:rPr dirty="0" sz="1200" spc="-10">
                <a:latin typeface="Times New Roman"/>
                <a:cs typeface="Times New Roman"/>
              </a:rPr>
              <a:t>VLT </a:t>
            </a:r>
            <a:r>
              <a:rPr dirty="0" sz="1200">
                <a:latin typeface="Times New Roman"/>
                <a:cs typeface="Times New Roman"/>
              </a:rPr>
              <a:t>with HMI </a:t>
            </a:r>
            <a:r>
              <a:rPr dirty="0" sz="1200" spc="-5">
                <a:latin typeface="Times New Roman"/>
                <a:cs typeface="Times New Roman"/>
              </a:rPr>
              <a:t>(Human Machine Interface) </a:t>
            </a:r>
            <a:r>
              <a:rPr dirty="0" sz="1200">
                <a:latin typeface="Times New Roman"/>
                <a:cs typeface="Times New Roman"/>
              </a:rPr>
              <a:t>display in front of driver.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200" spc="-5">
                <a:latin typeface="Times New Roman"/>
                <a:cs typeface="Times New Roman"/>
              </a:rPr>
              <a:t>Test </a:t>
            </a:r>
            <a:r>
              <a:rPr dirty="0" sz="1200">
                <a:latin typeface="Times New Roman"/>
                <a:cs typeface="Times New Roman"/>
              </a:rPr>
              <a:t>agency to verify this on </a:t>
            </a:r>
            <a:r>
              <a:rPr dirty="0" sz="1200" spc="-5">
                <a:latin typeface="Times New Roman"/>
                <a:cs typeface="Times New Roman"/>
              </a:rPr>
              <a:t>vehicle level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approval.</a:t>
            </a:r>
            <a:endParaRPr sz="1200">
              <a:latin typeface="Times New Roman"/>
              <a:cs typeface="Times New Roman"/>
            </a:endParaRPr>
          </a:p>
          <a:p>
            <a:pPr algn="just" marL="12700" marR="10160">
              <a:lnSpc>
                <a:spcPts val="138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Emergency </a:t>
            </a:r>
            <a:r>
              <a:rPr dirty="0" sz="1200">
                <a:latin typeface="Times New Roman"/>
                <a:cs typeface="Times New Roman"/>
              </a:rPr>
              <a:t>button(s) shall be fitted in </a:t>
            </a:r>
            <a:r>
              <a:rPr dirty="0" sz="1200" spc="-5">
                <a:latin typeface="Times New Roman"/>
                <a:cs typeface="Times New Roman"/>
              </a:rPr>
              <a:t>such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way </a:t>
            </a:r>
            <a:r>
              <a:rPr dirty="0" sz="1200">
                <a:latin typeface="Times New Roman"/>
                <a:cs typeface="Times New Roman"/>
              </a:rPr>
              <a:t>that every passenger  including driver </a:t>
            </a:r>
            <a:r>
              <a:rPr dirty="0" sz="1200" spc="-5">
                <a:latin typeface="Times New Roman"/>
                <a:cs typeface="Times New Roman"/>
              </a:rPr>
              <a:t>shall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able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access </a:t>
            </a:r>
            <a:r>
              <a:rPr dirty="0" sz="1200">
                <a:latin typeface="Times New Roman"/>
                <a:cs typeface="Times New Roman"/>
              </a:rPr>
              <a:t>the Emergency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button(s).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>
              <a:lnSpc>
                <a:spcPts val="1380"/>
              </a:lnSpc>
              <a:spcBef>
                <a:spcPts val="600"/>
              </a:spcBef>
            </a:pPr>
            <a:r>
              <a:rPr dirty="0" sz="1200" spc="-5">
                <a:latin typeface="Times New Roman"/>
                <a:cs typeface="Times New Roman"/>
              </a:rPr>
              <a:t>Passenger Car shall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at least </a:t>
            </a:r>
            <a:r>
              <a:rPr dirty="0" sz="1200">
                <a:latin typeface="Times New Roman"/>
                <a:cs typeface="Times New Roman"/>
              </a:rPr>
              <a:t>one </a:t>
            </a:r>
            <a:r>
              <a:rPr dirty="0" sz="1200" spc="-5">
                <a:latin typeface="Times New Roman"/>
                <a:cs typeface="Times New Roman"/>
              </a:rPr>
              <a:t>emergency </a:t>
            </a:r>
            <a:r>
              <a:rPr dirty="0" sz="1200">
                <a:latin typeface="Times New Roman"/>
                <a:cs typeface="Times New Roman"/>
              </a:rPr>
              <a:t>buttons on </a:t>
            </a:r>
            <a:r>
              <a:rPr dirty="0" sz="1200" spc="-5">
                <a:latin typeface="Times New Roman"/>
                <a:cs typeface="Times New Roman"/>
              </a:rPr>
              <a:t>each  passenger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row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easily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accessible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by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each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passenger.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There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shall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also  </a:t>
            </a:r>
            <a:r>
              <a:rPr dirty="0" sz="1200">
                <a:latin typeface="Times New Roman"/>
                <a:cs typeface="Times New Roman"/>
              </a:rPr>
              <a:t>be one </a:t>
            </a:r>
            <a:r>
              <a:rPr dirty="0" sz="1200" spc="-5">
                <a:latin typeface="Times New Roman"/>
                <a:cs typeface="Times New Roman"/>
              </a:rPr>
              <a:t>dedicated emergency </a:t>
            </a:r>
            <a:r>
              <a:rPr dirty="0" sz="1200">
                <a:latin typeface="Times New Roman"/>
                <a:cs typeface="Times New Roman"/>
              </a:rPr>
              <a:t>button for the driver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row.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ct val="95900"/>
              </a:lnSpc>
              <a:spcBef>
                <a:spcPts val="560"/>
              </a:spcBef>
            </a:pPr>
            <a:r>
              <a:rPr dirty="0" sz="1200" spc="-5">
                <a:latin typeface="Times New Roman"/>
                <a:cs typeface="Times New Roman"/>
              </a:rPr>
              <a:t>Passenger Transport bus </a:t>
            </a:r>
            <a:r>
              <a:rPr dirty="0" sz="1200">
                <a:latin typeface="Times New Roman"/>
                <a:cs typeface="Times New Roman"/>
              </a:rPr>
              <a:t>shall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emergency buttons </a:t>
            </a:r>
            <a:r>
              <a:rPr dirty="0" sz="1200" spc="-5">
                <a:latin typeface="Times New Roman"/>
                <a:cs typeface="Times New Roman"/>
              </a:rPr>
              <a:t>at locations </a:t>
            </a:r>
            <a:r>
              <a:rPr dirty="0" sz="1200">
                <a:latin typeface="Times New Roman"/>
                <a:cs typeface="Times New Roman"/>
              </a:rPr>
              <a:t>easily  visible &amp; </a:t>
            </a:r>
            <a:r>
              <a:rPr dirty="0" sz="1200" spc="-5">
                <a:latin typeface="Times New Roman"/>
                <a:cs typeface="Times New Roman"/>
              </a:rPr>
              <a:t>assessable </a:t>
            </a:r>
            <a:r>
              <a:rPr dirty="0" sz="1200">
                <a:latin typeface="Times New Roman"/>
                <a:cs typeface="Times New Roman"/>
              </a:rPr>
              <a:t>to all the </a:t>
            </a:r>
            <a:r>
              <a:rPr dirty="0" sz="1200" spc="-5">
                <a:latin typeface="Times New Roman"/>
                <a:cs typeface="Times New Roman"/>
              </a:rPr>
              <a:t>passengers such </a:t>
            </a:r>
            <a:r>
              <a:rPr dirty="0" sz="1200" spc="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every 2 </a:t>
            </a:r>
            <a:r>
              <a:rPr dirty="0" sz="1200" spc="-5">
                <a:latin typeface="Times New Roman"/>
                <a:cs typeface="Times New Roman"/>
              </a:rPr>
              <a:t>meters </a:t>
            </a:r>
            <a:r>
              <a:rPr dirty="0" sz="1200">
                <a:latin typeface="Times New Roman"/>
                <a:cs typeface="Times New Roman"/>
              </a:rPr>
              <a:t>on both  the </a:t>
            </a:r>
            <a:r>
              <a:rPr dirty="0" sz="1200" spc="-5">
                <a:latin typeface="Times New Roman"/>
                <a:cs typeface="Times New Roman"/>
              </a:rPr>
              <a:t>sides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passenger </a:t>
            </a:r>
            <a:r>
              <a:rPr dirty="0" sz="1200">
                <a:latin typeface="Times New Roman"/>
                <a:cs typeface="Times New Roman"/>
              </a:rPr>
              <a:t>seating </a:t>
            </a:r>
            <a:r>
              <a:rPr dirty="0" sz="1200" spc="-5">
                <a:latin typeface="Times New Roman"/>
                <a:cs typeface="Times New Roman"/>
              </a:rPr>
              <a:t>area. For seats reserved </a:t>
            </a:r>
            <a:r>
              <a:rPr dirty="0" sz="1200">
                <a:latin typeface="Times New Roman"/>
                <a:cs typeface="Times New Roman"/>
              </a:rPr>
              <a:t>for ladies there  </a:t>
            </a:r>
            <a:r>
              <a:rPr dirty="0" sz="1200" spc="-5">
                <a:latin typeface="Times New Roman"/>
                <a:cs typeface="Times New Roman"/>
              </a:rPr>
              <a:t>shall </a:t>
            </a:r>
            <a:r>
              <a:rPr dirty="0" sz="1200">
                <a:latin typeface="Times New Roman"/>
                <a:cs typeface="Times New Roman"/>
              </a:rPr>
              <a:t>be a </a:t>
            </a:r>
            <a:r>
              <a:rPr dirty="0" sz="1200" spc="-5">
                <a:latin typeface="Times New Roman"/>
                <a:cs typeface="Times New Roman"/>
              </a:rPr>
              <a:t>dedicated </a:t>
            </a:r>
            <a:r>
              <a:rPr dirty="0" sz="1200">
                <a:latin typeface="Times New Roman"/>
                <a:cs typeface="Times New Roman"/>
              </a:rPr>
              <a:t>panic button </a:t>
            </a:r>
            <a:r>
              <a:rPr dirty="0" sz="1200" spc="-5">
                <a:latin typeface="Times New Roman"/>
                <a:cs typeface="Times New Roman"/>
              </a:rPr>
              <a:t>for each row.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640"/>
              </a:spcBef>
            </a:pP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>
                <a:latin typeface="Times New Roman"/>
                <a:cs typeface="Times New Roman"/>
              </a:rPr>
              <a:t>shall be permissible to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single </a:t>
            </a:r>
            <a:r>
              <a:rPr dirty="0" sz="1200">
                <a:latin typeface="Times New Roman"/>
                <a:cs typeface="Times New Roman"/>
              </a:rPr>
              <a:t>emergency button for two  </a:t>
            </a:r>
            <a:r>
              <a:rPr dirty="0" sz="1200" spc="-5">
                <a:latin typeface="Times New Roman"/>
                <a:cs typeface="Times New Roman"/>
              </a:rPr>
              <a:t>successive ladies’ rows </a:t>
            </a:r>
            <a:r>
              <a:rPr dirty="0" sz="1200">
                <a:latin typeface="Times New Roman"/>
                <a:cs typeface="Times New Roman"/>
              </a:rPr>
              <a:t>on both </a:t>
            </a:r>
            <a:r>
              <a:rPr dirty="0" sz="1200" spc="-5">
                <a:latin typeface="Times New Roman"/>
                <a:cs typeface="Times New Roman"/>
              </a:rPr>
              <a:t>sides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5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vehicle provided each </a:t>
            </a:r>
            <a:r>
              <a:rPr dirty="0" sz="1200" spc="5">
                <a:latin typeface="Times New Roman"/>
                <a:cs typeface="Times New Roman"/>
              </a:rPr>
              <a:t>lady 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passenger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either </a:t>
            </a:r>
            <a:r>
              <a:rPr dirty="0" sz="1200">
                <a:latin typeface="Times New Roman"/>
                <a:cs typeface="Times New Roman"/>
              </a:rPr>
              <a:t>rows </a:t>
            </a:r>
            <a:r>
              <a:rPr dirty="0" sz="1200" spc="-5">
                <a:latin typeface="Times New Roman"/>
                <a:cs typeface="Times New Roman"/>
              </a:rPr>
              <a:t>are able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reach and operate </a:t>
            </a:r>
            <a:r>
              <a:rPr dirty="0" sz="1200">
                <a:latin typeface="Times New Roman"/>
                <a:cs typeface="Times New Roman"/>
              </a:rPr>
              <a:t>the emergency  button.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00"/>
              </a:spcBef>
            </a:pPr>
            <a:r>
              <a:rPr dirty="0" sz="1200" spc="-5">
                <a:latin typeface="Times New Roman"/>
                <a:cs typeface="Times New Roman"/>
              </a:rPr>
              <a:t>Test </a:t>
            </a:r>
            <a:r>
              <a:rPr dirty="0" sz="1200">
                <a:latin typeface="Times New Roman"/>
                <a:cs typeface="Times New Roman"/>
              </a:rPr>
              <a:t>agency to verify this on </a:t>
            </a:r>
            <a:r>
              <a:rPr dirty="0" sz="1200" spc="-5">
                <a:latin typeface="Times New Roman"/>
                <a:cs typeface="Times New Roman"/>
              </a:rPr>
              <a:t>vehicle level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approval.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6586" y="4547742"/>
            <a:ext cx="4189729" cy="54356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33.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17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600"/>
              </a:spcBef>
            </a:pPr>
            <a:r>
              <a:rPr dirty="0" sz="1200">
                <a:latin typeface="Times New Roman"/>
                <a:cs typeface="Times New Roman"/>
              </a:rPr>
              <a:t>Clause 5.4, Substitute the following text for the existing text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0445" y="5175884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5.4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21763" y="5175884"/>
            <a:ext cx="4482465" cy="221297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vehicle tracking </a:t>
            </a:r>
            <a:r>
              <a:rPr dirty="0" sz="1200">
                <a:latin typeface="Times New Roman"/>
                <a:cs typeface="Times New Roman"/>
              </a:rPr>
              <a:t>device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installed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vehicles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power </a:t>
            </a:r>
            <a:r>
              <a:rPr dirty="0" sz="1200">
                <a:latin typeface="Times New Roman"/>
                <a:cs typeface="Times New Roman"/>
              </a:rPr>
              <a:t>supply </a:t>
            </a:r>
            <a:r>
              <a:rPr dirty="0" sz="1200" spc="-5">
                <a:latin typeface="Times New Roman"/>
                <a:cs typeface="Times New Roman"/>
              </a:rPr>
              <a:t>voltage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vehicle battery is </a:t>
            </a:r>
            <a:r>
              <a:rPr dirty="0" sz="1200">
                <a:latin typeface="Times New Roman"/>
                <a:cs typeface="Times New Roman"/>
              </a:rPr>
              <a:t>widely </a:t>
            </a:r>
            <a:r>
              <a:rPr dirty="0" sz="1200" spc="-5">
                <a:latin typeface="Times New Roman"/>
                <a:cs typeface="Times New Roman"/>
              </a:rPr>
              <a:t>varying (12V, </a:t>
            </a:r>
            <a:r>
              <a:rPr dirty="0" sz="1200">
                <a:latin typeface="Times New Roman"/>
                <a:cs typeface="Times New Roman"/>
              </a:rPr>
              <a:t>24V  </a:t>
            </a:r>
            <a:r>
              <a:rPr dirty="0" sz="1200" spc="-5">
                <a:latin typeface="Times New Roman"/>
                <a:cs typeface="Times New Roman"/>
              </a:rPr>
              <a:t>etc.) and also </a:t>
            </a:r>
            <a:r>
              <a:rPr dirty="0" sz="1200">
                <a:latin typeface="Times New Roman"/>
                <a:cs typeface="Times New Roman"/>
              </a:rPr>
              <a:t>the power supply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stable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that in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of fixed  </a:t>
            </a:r>
            <a:r>
              <a:rPr dirty="0" sz="1200" spc="-5">
                <a:latin typeface="Times New Roman"/>
                <a:cs typeface="Times New Roman"/>
              </a:rPr>
              <a:t>locations, </a:t>
            </a:r>
            <a:r>
              <a:rPr dirty="0" sz="1200">
                <a:latin typeface="Times New Roman"/>
                <a:cs typeface="Times New Roman"/>
              </a:rPr>
              <a:t>especially during </a:t>
            </a:r>
            <a:r>
              <a:rPr dirty="0" sz="1200" spc="-5">
                <a:latin typeface="Times New Roman"/>
                <a:cs typeface="Times New Roman"/>
              </a:rPr>
              <a:t>engine </a:t>
            </a:r>
            <a:r>
              <a:rPr dirty="0" sz="1200">
                <a:latin typeface="Times New Roman"/>
                <a:cs typeface="Times New Roman"/>
              </a:rPr>
              <a:t>start-up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braking </a:t>
            </a:r>
            <a:r>
              <a:rPr dirty="0" sz="1200" spc="-5">
                <a:latin typeface="Times New Roman"/>
                <a:cs typeface="Times New Roman"/>
              </a:rPr>
              <a:t>when </a:t>
            </a:r>
            <a:r>
              <a:rPr dirty="0" sz="1200">
                <a:latin typeface="Times New Roman"/>
                <a:cs typeface="Times New Roman"/>
              </a:rPr>
              <a:t>the voltage  </a:t>
            </a:r>
            <a:r>
              <a:rPr dirty="0" sz="1200" spc="-5">
                <a:latin typeface="Times New Roman"/>
                <a:cs typeface="Times New Roman"/>
              </a:rPr>
              <a:t>can fall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as low as 9V. Typically electronic devices are </a:t>
            </a:r>
            <a:r>
              <a:rPr dirty="0" sz="1200" spc="5">
                <a:latin typeface="Times New Roman"/>
                <a:cs typeface="Times New Roman"/>
              </a:rPr>
              <a:t>very </a:t>
            </a:r>
            <a:r>
              <a:rPr dirty="0" sz="1200" spc="-5">
                <a:latin typeface="Times New Roman"/>
                <a:cs typeface="Times New Roman"/>
              </a:rPr>
              <a:t>sensitive</a:t>
            </a:r>
            <a:r>
              <a:rPr dirty="0" sz="1200" spc="-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power surges and spikes, and equipment </a:t>
            </a:r>
            <a:r>
              <a:rPr dirty="0" sz="1200">
                <a:latin typeface="Times New Roman"/>
                <a:cs typeface="Times New Roman"/>
              </a:rPr>
              <a:t>may </a:t>
            </a:r>
            <a:r>
              <a:rPr dirty="0" sz="1200" spc="-5">
                <a:latin typeface="Times New Roman"/>
                <a:cs typeface="Times New Roman"/>
              </a:rPr>
              <a:t>fail </a:t>
            </a:r>
            <a:r>
              <a:rPr dirty="0" sz="1200">
                <a:latin typeface="Times New Roman"/>
                <a:cs typeface="Times New Roman"/>
              </a:rPr>
              <a:t>if they do not </a:t>
            </a:r>
            <a:r>
              <a:rPr dirty="0" sz="1200" spc="-5">
                <a:latin typeface="Times New Roman"/>
                <a:cs typeface="Times New Roman"/>
              </a:rPr>
              <a:t>receive  </a:t>
            </a:r>
            <a:r>
              <a:rPr dirty="0" sz="1200">
                <a:latin typeface="Times New Roman"/>
                <a:cs typeface="Times New Roman"/>
              </a:rPr>
              <a:t>stable power supply. The </a:t>
            </a:r>
            <a:r>
              <a:rPr dirty="0" sz="1200" spc="-5">
                <a:latin typeface="Times New Roman"/>
                <a:cs typeface="Times New Roman"/>
              </a:rPr>
              <a:t>devices will </a:t>
            </a:r>
            <a:r>
              <a:rPr dirty="0" sz="1200">
                <a:latin typeface="Times New Roman"/>
                <a:cs typeface="Times New Roman"/>
              </a:rPr>
              <a:t>need to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 resilient power  supply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unit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withstand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such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fluctuations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devices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also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need  to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power </a:t>
            </a:r>
            <a:r>
              <a:rPr dirty="0" sz="1200" spc="-5">
                <a:latin typeface="Times New Roman"/>
                <a:cs typeface="Times New Roman"/>
              </a:rPr>
              <a:t>backup so that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continue </a:t>
            </a:r>
            <a:r>
              <a:rPr dirty="0" sz="1200">
                <a:latin typeface="Times New Roman"/>
                <a:cs typeface="Times New Roman"/>
              </a:rPr>
              <a:t>to function for some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duration  </a:t>
            </a:r>
            <a:r>
              <a:rPr dirty="0" sz="1200" spc="-5">
                <a:latin typeface="Times New Roman"/>
                <a:cs typeface="Times New Roman"/>
              </a:rPr>
              <a:t>when </a:t>
            </a:r>
            <a:r>
              <a:rPr dirty="0" sz="1200">
                <a:latin typeface="Times New Roman"/>
                <a:cs typeface="Times New Roman"/>
              </a:rPr>
              <a:t>the vehicle battery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functional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is disconnected from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devices.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05"/>
              </a:spcBef>
            </a:pPr>
            <a:r>
              <a:rPr dirty="0" sz="1200" spc="-5">
                <a:latin typeface="Times New Roman"/>
                <a:cs typeface="Times New Roman"/>
              </a:rPr>
              <a:t>Vehicle </a:t>
            </a:r>
            <a:r>
              <a:rPr dirty="0" sz="1200">
                <a:latin typeface="Times New Roman"/>
                <a:cs typeface="Times New Roman"/>
              </a:rPr>
              <a:t>power </a:t>
            </a:r>
            <a:r>
              <a:rPr dirty="0" sz="1200" spc="-5">
                <a:latin typeface="Times New Roman"/>
                <a:cs typeface="Times New Roman"/>
              </a:rPr>
              <a:t>interface shall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have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6586" y="7383018"/>
            <a:ext cx="5516880" cy="23304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367790" indent="-228600">
              <a:lnSpc>
                <a:spcPct val="100000"/>
              </a:lnSpc>
              <a:spcBef>
                <a:spcPts val="580"/>
              </a:spcBef>
              <a:buFont typeface="Symbol"/>
              <a:buChar char=""/>
              <a:tabLst>
                <a:tab pos="1367790" algn="l"/>
                <a:tab pos="1368425" algn="l"/>
              </a:tabLst>
            </a:pPr>
            <a:r>
              <a:rPr dirty="0" sz="1200" spc="-5">
                <a:latin typeface="Times New Roman"/>
                <a:cs typeface="Times New Roman"/>
              </a:rPr>
              <a:t>One common ground linked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vehicle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chassis</a:t>
            </a:r>
            <a:endParaRPr sz="1200">
              <a:latin typeface="Times New Roman"/>
              <a:cs typeface="Times New Roman"/>
            </a:endParaRPr>
          </a:p>
          <a:p>
            <a:pPr marL="1367790" marR="5080" indent="-228600">
              <a:lnSpc>
                <a:spcPts val="1380"/>
              </a:lnSpc>
              <a:spcBef>
                <a:spcPts val="575"/>
              </a:spcBef>
              <a:buFont typeface="Symbol"/>
              <a:buChar char=""/>
              <a:tabLst>
                <a:tab pos="1367790" algn="l"/>
                <a:tab pos="1368425" algn="l"/>
              </a:tabLst>
            </a:pPr>
            <a:r>
              <a:rPr dirty="0" sz="1200" spc="-5">
                <a:latin typeface="Times New Roman"/>
                <a:cs typeface="Times New Roman"/>
              </a:rPr>
              <a:t>One permanent </a:t>
            </a:r>
            <a:r>
              <a:rPr dirty="0" sz="1200">
                <a:latin typeface="Times New Roman"/>
                <a:cs typeface="Times New Roman"/>
              </a:rPr>
              <a:t>power Supply </a:t>
            </a:r>
            <a:r>
              <a:rPr dirty="0" sz="1200" spc="-5">
                <a:latin typeface="Times New Roman"/>
                <a:cs typeface="Times New Roman"/>
              </a:rPr>
              <a:t>(12/24V) connected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vehicle  </a:t>
            </a:r>
            <a:r>
              <a:rPr dirty="0" sz="1200">
                <a:latin typeface="Times New Roman"/>
                <a:cs typeface="Times New Roman"/>
              </a:rPr>
              <a:t>battery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(+Vbat).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sz="1250">
              <a:latin typeface="Times New Roman"/>
              <a:cs typeface="Times New Roman"/>
            </a:endParaRPr>
          </a:p>
          <a:p>
            <a:pPr marL="1367790" marR="5715" indent="-228600">
              <a:lnSpc>
                <a:spcPts val="1370"/>
              </a:lnSpc>
              <a:buFont typeface="Symbol"/>
              <a:buChar char=""/>
              <a:tabLst>
                <a:tab pos="1367790" algn="l"/>
                <a:tab pos="1368425" algn="l"/>
              </a:tabLst>
            </a:pPr>
            <a:r>
              <a:rPr dirty="0" sz="1200" spc="-5">
                <a:latin typeface="Times New Roman"/>
                <a:cs typeface="Times New Roman"/>
              </a:rPr>
              <a:t>One non-permanent </a:t>
            </a:r>
            <a:r>
              <a:rPr dirty="0" sz="1200">
                <a:latin typeface="Times New Roman"/>
                <a:cs typeface="Times New Roman"/>
              </a:rPr>
              <a:t>power line </a:t>
            </a:r>
            <a:r>
              <a:rPr dirty="0" sz="1200" spc="-5">
                <a:latin typeface="Times New Roman"/>
                <a:cs typeface="Times New Roman"/>
              </a:rPr>
              <a:t>(12/24V) connect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battery</a:t>
            </a:r>
            <a:r>
              <a:rPr dirty="0" sz="1200" spc="-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after  ignition (IGN).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34.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17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15"/>
              </a:spcBef>
            </a:pPr>
            <a:r>
              <a:rPr dirty="0" sz="1200">
                <a:latin typeface="Times New Roman"/>
                <a:cs typeface="Times New Roman"/>
              </a:rPr>
              <a:t>Clause 6.1.1.2, Substitute the following text for the existing text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algn="just" marL="1047750" marR="5715" indent="-631825">
              <a:lnSpc>
                <a:spcPts val="1380"/>
              </a:lnSpc>
              <a:spcBef>
                <a:spcPts val="635"/>
              </a:spcBef>
            </a:pPr>
            <a:r>
              <a:rPr dirty="0" sz="1200">
                <a:latin typeface="Times New Roman"/>
                <a:cs typeface="Times New Roman"/>
              </a:rPr>
              <a:t>6.1.1.2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System transmits PVT </a:t>
            </a:r>
            <a:r>
              <a:rPr dirty="0" sz="1200">
                <a:latin typeface="Times New Roman"/>
                <a:cs typeface="Times New Roman"/>
              </a:rPr>
              <a:t>information to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Center </a:t>
            </a:r>
            <a:r>
              <a:rPr dirty="0" sz="1200">
                <a:latin typeface="Times New Roman"/>
                <a:cs typeface="Times New Roman"/>
              </a:rPr>
              <a:t>(2 </a:t>
            </a:r>
            <a:r>
              <a:rPr dirty="0" sz="1200" spc="-5">
                <a:latin typeface="Times New Roman"/>
                <a:cs typeface="Times New Roman"/>
              </a:rPr>
              <a:t>different  </a:t>
            </a:r>
            <a:r>
              <a:rPr dirty="0" sz="1200" spc="-10">
                <a:latin typeface="Times New Roman"/>
                <a:cs typeface="Times New Roman"/>
              </a:rPr>
              <a:t>IPs) </a:t>
            </a:r>
            <a:r>
              <a:rPr dirty="0" sz="1200" spc="-5">
                <a:latin typeface="Times New Roman"/>
                <a:cs typeface="Times New Roman"/>
              </a:rPr>
              <a:t>at user configurable </a:t>
            </a:r>
            <a:r>
              <a:rPr dirty="0" sz="1200">
                <a:latin typeface="Times New Roman"/>
                <a:cs typeface="Times New Roman"/>
              </a:rPr>
              <a:t>frequency (minimum 5 </a:t>
            </a:r>
            <a:r>
              <a:rPr dirty="0" sz="1200" spc="-5">
                <a:latin typeface="Times New Roman"/>
                <a:cs typeface="Times New Roman"/>
              </a:rPr>
              <a:t>seconds) </a:t>
            </a:r>
            <a:r>
              <a:rPr dirty="0" sz="1200">
                <a:latin typeface="Times New Roman"/>
                <a:cs typeface="Times New Roman"/>
              </a:rPr>
              <a:t>via </a:t>
            </a:r>
            <a:r>
              <a:rPr dirty="0" sz="1200" spc="-5">
                <a:latin typeface="Times New Roman"/>
                <a:cs typeface="Times New Roman"/>
              </a:rPr>
              <a:t>GSM </a:t>
            </a:r>
            <a:r>
              <a:rPr dirty="0" sz="1200">
                <a:latin typeface="Times New Roman"/>
                <a:cs typeface="Times New Roman"/>
              </a:rPr>
              <a:t>/  </a:t>
            </a:r>
            <a:r>
              <a:rPr dirty="0" sz="1200" spc="-5">
                <a:latin typeface="Times New Roman"/>
                <a:cs typeface="Times New Roman"/>
              </a:rPr>
              <a:t>Cellular.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6586" y="366775"/>
            <a:ext cx="5349875" cy="238188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35.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18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15"/>
              </a:spcBef>
            </a:pPr>
            <a:r>
              <a:rPr dirty="0" sz="1200">
                <a:latin typeface="Times New Roman"/>
                <a:cs typeface="Times New Roman"/>
              </a:rPr>
              <a:t>Clause 6.2.1.1, Substitute the </a:t>
            </a:r>
            <a:r>
              <a:rPr dirty="0" sz="1200" spc="-5">
                <a:latin typeface="Times New Roman"/>
                <a:cs typeface="Times New Roman"/>
              </a:rPr>
              <a:t>following </a:t>
            </a:r>
            <a:r>
              <a:rPr dirty="0" sz="1200">
                <a:latin typeface="Times New Roman"/>
                <a:cs typeface="Times New Roman"/>
              </a:rPr>
              <a:t>text for the existing text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047750" marR="5080" indent="-631825">
              <a:lnSpc>
                <a:spcPts val="1380"/>
              </a:lnSpc>
              <a:spcBef>
                <a:spcPts val="640"/>
              </a:spcBef>
              <a:tabLst>
                <a:tab pos="1047750" algn="l"/>
              </a:tabLst>
            </a:pPr>
            <a:r>
              <a:rPr dirty="0" sz="1200">
                <a:latin typeface="Times New Roman"/>
                <a:cs typeface="Times New Roman"/>
              </a:rPr>
              <a:t>6.2.1.1	</a:t>
            </a:r>
            <a:r>
              <a:rPr dirty="0" sz="1200" spc="-5">
                <a:latin typeface="Times New Roman"/>
                <a:cs typeface="Times New Roman"/>
              </a:rPr>
              <a:t>Standard connector </a:t>
            </a:r>
            <a:r>
              <a:rPr dirty="0" sz="1200">
                <a:latin typeface="Times New Roman"/>
                <a:cs typeface="Times New Roman"/>
              </a:rPr>
              <a:t>provided for </a:t>
            </a:r>
            <a:r>
              <a:rPr dirty="0" sz="1200" spc="-5">
                <a:latin typeface="Times New Roman"/>
                <a:cs typeface="Times New Roman"/>
              </a:rPr>
              <a:t>Power and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signals as </a:t>
            </a:r>
            <a:r>
              <a:rPr dirty="0" sz="1200">
                <a:latin typeface="Times New Roman"/>
                <a:cs typeface="Times New Roman"/>
              </a:rPr>
              <a:t>per </a:t>
            </a:r>
            <a:r>
              <a:rPr dirty="0" sz="1200" spc="-5">
                <a:latin typeface="Times New Roman"/>
                <a:cs typeface="Times New Roman"/>
              </a:rPr>
              <a:t>clause  </a:t>
            </a:r>
            <a:r>
              <a:rPr dirty="0" sz="1200">
                <a:latin typeface="Times New Roman"/>
                <a:cs typeface="Times New Roman"/>
              </a:rPr>
              <a:t>no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5.1.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36.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18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20"/>
              </a:spcBef>
            </a:pPr>
            <a:r>
              <a:rPr dirty="0" sz="1200">
                <a:latin typeface="Times New Roman"/>
                <a:cs typeface="Times New Roman"/>
              </a:rPr>
              <a:t>Clause 6.2.1.5, Substitute the </a:t>
            </a:r>
            <a:r>
              <a:rPr dirty="0" sz="1200" spc="-5">
                <a:latin typeface="Times New Roman"/>
                <a:cs typeface="Times New Roman"/>
              </a:rPr>
              <a:t>following </a:t>
            </a:r>
            <a:r>
              <a:rPr dirty="0" sz="1200">
                <a:latin typeface="Times New Roman"/>
                <a:cs typeface="Times New Roman"/>
              </a:rPr>
              <a:t>text for the existing text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047750" marR="36830" indent="-631825">
              <a:lnSpc>
                <a:spcPts val="1380"/>
              </a:lnSpc>
              <a:spcBef>
                <a:spcPts val="635"/>
              </a:spcBef>
              <a:tabLst>
                <a:tab pos="1047750" algn="l"/>
              </a:tabLst>
            </a:pPr>
            <a:r>
              <a:rPr dirty="0" sz="1200">
                <a:latin typeface="Times New Roman"/>
                <a:cs typeface="Times New Roman"/>
              </a:rPr>
              <a:t>6.2.1.5	</a:t>
            </a:r>
            <a:r>
              <a:rPr dirty="0" sz="1200" spc="-5">
                <a:latin typeface="Times New Roman"/>
                <a:cs typeface="Times New Roman"/>
              </a:rPr>
              <a:t>Updating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firmware of the </a:t>
            </a:r>
            <a:r>
              <a:rPr dirty="0" sz="1200" spc="-5">
                <a:latin typeface="Times New Roman"/>
                <a:cs typeface="Times New Roman"/>
              </a:rPr>
              <a:t>system from 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  only.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37.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19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20"/>
              </a:spcBef>
            </a:pPr>
            <a:r>
              <a:rPr dirty="0" sz="1200">
                <a:latin typeface="Times New Roman"/>
                <a:cs typeface="Times New Roman"/>
              </a:rPr>
              <a:t>Substitute the following </a:t>
            </a:r>
            <a:r>
              <a:rPr dirty="0" sz="1200" spc="-5">
                <a:latin typeface="Times New Roman"/>
                <a:cs typeface="Times New Roman"/>
              </a:rPr>
              <a:t>Table </a:t>
            </a:r>
            <a:r>
              <a:rPr dirty="0" sz="1200">
                <a:latin typeface="Times New Roman"/>
                <a:cs typeface="Times New Roman"/>
              </a:rPr>
              <a:t>6 </a:t>
            </a:r>
            <a:r>
              <a:rPr dirty="0" sz="1200" spc="-5">
                <a:latin typeface="Times New Roman"/>
                <a:cs typeface="Times New Roman"/>
              </a:rPr>
              <a:t>A </a:t>
            </a:r>
            <a:r>
              <a:rPr dirty="0" sz="1200">
                <a:latin typeface="Times New Roman"/>
                <a:cs typeface="Times New Roman"/>
              </a:rPr>
              <a:t>for existing Table 6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03145" y="2819653"/>
          <a:ext cx="5086985" cy="6565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  <a:gridCol w="1768475"/>
                <a:gridCol w="2775585"/>
              </a:tblGrid>
              <a:tr h="257810">
                <a:tc gridSpan="3">
                  <a:txBody>
                    <a:bodyPr/>
                    <a:lstStyle/>
                    <a:p>
                      <a:pPr marL="71120">
                        <a:lnSpc>
                          <a:spcPts val="137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6A: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 gridSpan="3">
                  <a:txBody>
                    <a:bodyPr/>
                    <a:lstStyle/>
                    <a:p>
                      <a:pPr marL="71120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Functional Testing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8445">
                <a:tc>
                  <a:txBody>
                    <a:bodyPr/>
                    <a:lstStyle/>
                    <a:p>
                      <a:pPr marL="71120">
                        <a:lnSpc>
                          <a:spcPts val="138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Sl.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No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8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8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Test Procedure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614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57150">
                        <a:lnSpc>
                          <a:spcPts val="1380"/>
                        </a:lnSpc>
                        <a:tabLst>
                          <a:tab pos="888365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rac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ki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	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tion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8419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 test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 conducted on VTL to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determine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proper functioning 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VLT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 Emergency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Button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testing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its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connectivity to Backend Control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Centre  (Government authorized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server).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1120" marR="55880">
                        <a:lnSpc>
                          <a:spcPct val="959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Procedure: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VLT with Emergency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Button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shall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connected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vehicle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  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switch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it on.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VLT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Emergency  Button shall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 the connectivity  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server and its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capability to send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two  location messages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0260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Location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Accuracy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8419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This test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shall be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conducted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on VLT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Emergency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Button.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410"/>
                        </a:lnSpc>
                        <a:spcBef>
                          <a:spcPts val="111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receiver is placed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into 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cold start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1120" marR="5651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usually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command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sent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receiver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connection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then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fairly  strong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navigation signal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simulating in L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and/or S band is sent.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time it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takes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 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receiver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determine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its first good  location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fix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recorded. Test 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done many  times</a:t>
                      </a:r>
                      <a:r>
                        <a:rPr dirty="0" sz="12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(&gt;15</a:t>
                      </a:r>
                      <a:r>
                        <a:rPr dirty="0" sz="12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times)</a:t>
                      </a:r>
                      <a:r>
                        <a:rPr dirty="0" sz="12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over</a:t>
                      </a:r>
                      <a:r>
                        <a:rPr dirty="0" sz="12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many</a:t>
                      </a:r>
                      <a:r>
                        <a:rPr dirty="0" sz="12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conditions</a:t>
                      </a:r>
                      <a:r>
                        <a:rPr dirty="0" sz="12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results are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averaged.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1120" marR="58419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Acceptance Criteria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2.5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 CEP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6 m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2DRMS.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4269698" y="6491765"/>
            <a:ext cx="2145988" cy="7173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566286" y="9871794"/>
            <a:ext cx="86741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Page </a:t>
            </a:r>
            <a:r>
              <a:rPr dirty="0" sz="1200" b="1">
                <a:latin typeface="Times New Roman"/>
                <a:cs typeface="Times New Roman"/>
              </a:rPr>
              <a:t>9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566286" y="9871794"/>
            <a:ext cx="86741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Page </a:t>
            </a:r>
            <a:r>
              <a:rPr dirty="0" sz="1200" b="1">
                <a:latin typeface="Times New Roman"/>
                <a:cs typeface="Times New Roman"/>
              </a:rPr>
              <a:t>10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803145" y="457199"/>
          <a:ext cx="5086985" cy="8249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8060"/>
                <a:gridCol w="1350644"/>
                <a:gridCol w="2739390"/>
              </a:tblGrid>
              <a:tr h="37655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3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120" marR="36004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Acquisition  Sensitivity</a:t>
                      </a:r>
                      <a:r>
                        <a:rPr dirty="0" sz="115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120" marR="6032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This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 shall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conducted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VLT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with  Emergency</a:t>
                      </a:r>
                      <a:r>
                        <a:rPr dirty="0" sz="115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Button.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586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71120" marR="59055">
                        <a:lnSpc>
                          <a:spcPct val="95800"/>
                        </a:lnSpc>
                        <a:spcBef>
                          <a:spcPts val="260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Procedure: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Set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simulator to output  navigation</a:t>
                      </a:r>
                      <a:r>
                        <a:rPr dirty="0" sz="115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signal</a:t>
                      </a:r>
                      <a:r>
                        <a:rPr dirty="0" sz="115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simulating</a:t>
                      </a:r>
                      <a:r>
                        <a:rPr dirty="0" sz="115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5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and/or</a:t>
                      </a:r>
                      <a:r>
                        <a:rPr dirty="0" sz="115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5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band  to a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particular location with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very level so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that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the tracking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not possible. Gradually  increase the signal level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that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allows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receiver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successfully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perform a cold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start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TTFF.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minimum signal level that</a:t>
                      </a:r>
                      <a:r>
                        <a:rPr dirty="0" sz="1150" spc="-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allows  acquisition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referred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as to 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acquisition  sensitivity.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7689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8419">
                        <a:lnSpc>
                          <a:spcPct val="97000"/>
                        </a:lnSpc>
                        <a:spcBef>
                          <a:spcPts val="240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Acceptance Criteria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acquisition  sensitivity</a:t>
                      </a:r>
                      <a:r>
                        <a:rPr dirty="0" sz="115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shall</a:t>
                      </a:r>
                      <a:r>
                        <a:rPr dirty="0" sz="11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1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minimum</a:t>
                      </a:r>
                      <a:r>
                        <a:rPr dirty="0" sz="11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(-)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145</a:t>
                      </a:r>
                      <a:r>
                        <a:rPr dirty="0" sz="10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dBm</a:t>
                      </a:r>
                      <a:r>
                        <a:rPr dirty="0" sz="10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with  GNSS/ (-) 140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dBm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with IRNSS (NAVIC</a:t>
                      </a:r>
                      <a:r>
                        <a:rPr dirty="0" sz="10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just" marL="71120">
                        <a:lnSpc>
                          <a:spcPts val="1305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applicable.)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8139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120" marR="32067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Tracking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Sensitivity</a:t>
                      </a:r>
                      <a:r>
                        <a:rPr dirty="0" sz="1200" spc="-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This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 shall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conducted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VLT.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1120" marR="59055">
                        <a:lnSpc>
                          <a:spcPct val="95900"/>
                        </a:lnSpc>
                        <a:spcBef>
                          <a:spcPts val="595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Procedure: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The device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under this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locked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on to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the simulator’s output  frequency (navigation signal simulating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L  and/or S band) and 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simulator power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output is lowered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until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lock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lost.  Multiple repetition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 with different  satellite geometries ensures that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accurate  average measure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recorded.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454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7150">
                        <a:lnSpc>
                          <a:spcPct val="96400"/>
                        </a:lnSpc>
                        <a:spcBef>
                          <a:spcPts val="245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Acceptance Criteria: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tracking  sensitivity shall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equal to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better than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(-)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160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dBm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with GNSS / (-)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153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dBm with</a:t>
                      </a:r>
                      <a:r>
                        <a:rPr dirty="0" sz="1000" spc="-1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IRNSS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(NAVIC as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applicable).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718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5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778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Cold-Start Time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First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Fix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(TTFF)  Test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6032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 in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this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placed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into a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cold  start state. The time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it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takes for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determine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its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first good location fix</a:t>
                      </a:r>
                      <a:r>
                        <a:rPr dirty="0" sz="115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1120" marR="6032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recorded.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cold start test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performed  several times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the results </a:t>
                      </a:r>
                      <a:r>
                        <a:rPr dirty="0" sz="1150" spc="5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averaged.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1120" marR="57150">
                        <a:lnSpc>
                          <a:spcPct val="96100"/>
                        </a:lnSpc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Acceptance Criteria</a:t>
                      </a:r>
                      <a:r>
                        <a:rPr dirty="0" sz="1150" spc="-5" b="1" i="1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The cold start TTFF  shall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less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than 120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seconds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at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Open Sky  condition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or (-) 130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dBm.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717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6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7785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Warm-Start Time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First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Fix</a:t>
                      </a:r>
                      <a:r>
                        <a:rPr dirty="0" sz="115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60325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this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 the device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started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warm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start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mode and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time taken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by device to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determine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5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first</a:t>
                      </a:r>
                      <a:r>
                        <a:rPr dirty="0" sz="115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valid</a:t>
                      </a:r>
                      <a:r>
                        <a:rPr dirty="0" sz="115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location</a:t>
                      </a:r>
                      <a:r>
                        <a:rPr dirty="0" sz="115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fix</a:t>
                      </a:r>
                      <a:r>
                        <a:rPr dirty="0" sz="115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15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recorded.</a:t>
                      </a:r>
                      <a:r>
                        <a:rPr dirty="0" sz="115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This</a:t>
                      </a:r>
                      <a:r>
                        <a:rPr dirty="0" sz="115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  done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several times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results are</a:t>
                      </a:r>
                      <a:r>
                        <a:rPr dirty="0" sz="115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averaged.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1120" marR="57150">
                        <a:lnSpc>
                          <a:spcPts val="1320"/>
                        </a:lnSpc>
                        <a:spcBef>
                          <a:spcPts val="610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Acceptance Criteria: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The warm start TTFF  shall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less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than 60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seconds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at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Open Sky  condition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or (-) 130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dBm.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566286" y="9871794"/>
            <a:ext cx="86741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Page </a:t>
            </a:r>
            <a:r>
              <a:rPr dirty="0" sz="1200" b="1">
                <a:latin typeface="Times New Roman"/>
                <a:cs typeface="Times New Roman"/>
              </a:rPr>
              <a:t>11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803145" y="457199"/>
          <a:ext cx="5086985" cy="9229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8060"/>
                <a:gridCol w="1350644"/>
                <a:gridCol w="2739390"/>
              </a:tblGrid>
              <a:tr h="152717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7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778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Hot-Start Time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First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Fix</a:t>
                      </a:r>
                      <a:r>
                        <a:rPr dirty="0" sz="115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60325">
                        <a:lnSpc>
                          <a:spcPct val="95700"/>
                        </a:lnSpc>
                        <a:spcBef>
                          <a:spcPts val="95"/>
                        </a:spcBef>
                      </a:pP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this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started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Hot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start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mode and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time taken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by device to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determine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first valid location fix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recorded. This  test</a:t>
                      </a:r>
                      <a:r>
                        <a:rPr dirty="0" sz="115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15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performed</a:t>
                      </a:r>
                      <a:r>
                        <a:rPr dirty="0" sz="115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several</a:t>
                      </a:r>
                      <a:r>
                        <a:rPr dirty="0" sz="115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times</a:t>
                      </a:r>
                      <a:r>
                        <a:rPr dirty="0" sz="115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15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results</a:t>
                      </a:r>
                      <a:r>
                        <a:rPr dirty="0" sz="115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are  averaged.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just" marL="71120" marR="57785">
                        <a:lnSpc>
                          <a:spcPts val="1320"/>
                        </a:lnSpc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Acceptance Criteria: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hot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start TTFF  shall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less than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z="115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seconds.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0977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8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31051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Embedded</a:t>
                      </a:r>
                      <a:r>
                        <a:rPr dirty="0" sz="115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SIM/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UICC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Test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9690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This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 to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check the suitability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the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embedded 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SIM/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UICC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150" spc="-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communication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1120" marR="57150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module.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 shall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conducted to  determine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effectiveness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operation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 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Cellular module with OTA network  switching capabilities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on demand as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well </a:t>
                      </a:r>
                      <a:r>
                        <a:rPr dirty="0" sz="115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265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automatically</a:t>
                      </a:r>
                      <a:r>
                        <a:rPr dirty="0" sz="115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15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real-time.</a:t>
                      </a:r>
                      <a:r>
                        <a:rPr dirty="0" sz="115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5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dirty="0" sz="11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consist</a:t>
                      </a:r>
                      <a:r>
                        <a:rPr dirty="0" sz="115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two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type </a:t>
                      </a:r>
                      <a:r>
                        <a:rPr dirty="0" sz="1150" spc="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testing as</a:t>
                      </a:r>
                      <a:r>
                        <a:rPr dirty="0" sz="115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below: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272415" marR="57785" indent="-228600">
                        <a:lnSpc>
                          <a:spcPts val="1320"/>
                        </a:lnSpc>
                        <a:spcBef>
                          <a:spcPts val="630"/>
                        </a:spcBef>
                        <a:buFont typeface="Times New Roman"/>
                        <a:buAutoNum type="arabicPeriod"/>
                        <a:tabLst>
                          <a:tab pos="273050" algn="l"/>
                        </a:tabLst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 would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perform</a:t>
                      </a:r>
                      <a:r>
                        <a:rPr dirty="0" sz="1150" spc="-1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as  per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the protocol using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embedded  SIM/UICC.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72415" marR="59055" indent="-228600">
                        <a:lnSpc>
                          <a:spcPts val="1330"/>
                        </a:lnSpc>
                        <a:spcBef>
                          <a:spcPts val="595"/>
                        </a:spcBef>
                        <a:buFont typeface="Times New Roman"/>
                        <a:buAutoNum type="arabicPeriod"/>
                        <a:tabLst>
                          <a:tab pos="273050" algn="l"/>
                          <a:tab pos="637540" algn="l"/>
                          <a:tab pos="1245235" algn="l"/>
                          <a:tab pos="1820545" algn="l"/>
                          <a:tab pos="2072005" algn="l"/>
                        </a:tabLst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Ce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lu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ar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modu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embe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d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SIM/UICC, shall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 support: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lvl="1" marL="452120" indent="-170815">
                        <a:lnSpc>
                          <a:spcPts val="1255"/>
                        </a:lnSpc>
                        <a:buFont typeface="Courier New"/>
                        <a:buChar char="o"/>
                        <a:tabLst>
                          <a:tab pos="452755" algn="l"/>
                        </a:tabLst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SMS, Data (Cellular, TCP/IP)</a:t>
                      </a:r>
                      <a:r>
                        <a:rPr dirty="0" sz="115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and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lvl="1" marL="452120" marR="56515" indent="-170815">
                        <a:lnSpc>
                          <a:spcPct val="95900"/>
                        </a:lnSpc>
                        <a:spcBef>
                          <a:spcPts val="25"/>
                        </a:spcBef>
                        <a:buFont typeface="Courier New"/>
                        <a:buChar char="o"/>
                        <a:tabLst>
                          <a:tab pos="452755" algn="l"/>
                        </a:tabLst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Support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multiple network OTA  switching capabilities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(On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Demand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as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well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Automatic Switching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on real-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time basis)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1120" marR="57785">
                        <a:lnSpc>
                          <a:spcPct val="95800"/>
                        </a:lnSpc>
                        <a:spcBef>
                          <a:spcPts val="600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Acceptance Criteria: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the testing,</a:t>
                      </a:r>
                      <a:r>
                        <a:rPr dirty="0" sz="1150" spc="-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vendors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1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15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demonstrate</a:t>
                      </a:r>
                      <a:r>
                        <a:rPr dirty="0" sz="115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embedded</a:t>
                      </a:r>
                      <a:r>
                        <a:rPr dirty="0" sz="115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SIM/UICC  based tracking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multiple network OTA  switching capabilities (On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Demand as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well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Automatic Switching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on real-time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basis)  for effective network management and  transmission.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9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358140">
                        <a:lnSpc>
                          <a:spcPts val="1330"/>
                        </a:lnSpc>
                        <a:spcBef>
                          <a:spcPts val="5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Functional  Endurance</a:t>
                      </a:r>
                      <a:r>
                        <a:rPr dirty="0" sz="115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1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VLT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operated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for 96</a:t>
                      </a:r>
                      <a:r>
                        <a:rPr dirty="0" sz="1100" spc="-1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hours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1120" marR="93980">
                        <a:lnSpc>
                          <a:spcPct val="95900"/>
                        </a:lnSpc>
                        <a:spcBef>
                          <a:spcPts val="3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with external power supply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internal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battery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connected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device.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PVT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data  monitoring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will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done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complete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duration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test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data frequency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defined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after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IGN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switch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ON mode. VLT device shall function  successfully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during and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test.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1660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3525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On Vehicle  Dynamic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Location  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1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VLT devices will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 mounted</a:t>
                      </a:r>
                      <a:r>
                        <a:rPr dirty="0" sz="11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on any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target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1120" marR="93980">
                        <a:lnSpc>
                          <a:spcPct val="95900"/>
                        </a:lnSpc>
                        <a:spcBef>
                          <a:spcPts val="3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vehicle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connected with vehicle battery.</a:t>
                      </a:r>
                      <a:r>
                        <a:rPr dirty="0" sz="1100" spc="-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Target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vehicle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with VLT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devices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will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 run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10  km on pre-defined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track/route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verify  dynamic location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test.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VLT device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PVT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data  shall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within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12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meter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more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than 90%</a:t>
                      </a:r>
                      <a:r>
                        <a:rPr dirty="0" sz="1100" spc="-1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fixed location data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(as arrived using  DGPS device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on the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same route).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VLT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PVT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data shall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 super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imposed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on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followed route map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check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its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correctness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followed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route.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566286" y="9871794"/>
            <a:ext cx="86741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Page </a:t>
            </a:r>
            <a:r>
              <a:rPr dirty="0" sz="1200" b="1">
                <a:latin typeface="Times New Roman"/>
                <a:cs typeface="Times New Roman"/>
              </a:rPr>
              <a:t>12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86586" y="432307"/>
            <a:ext cx="4982845" cy="5607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38.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Table 6 </a:t>
            </a:r>
            <a:r>
              <a:rPr dirty="0" sz="1200" spc="-5">
                <a:latin typeface="Times New Roman"/>
                <a:cs typeface="Times New Roman"/>
              </a:rPr>
              <a:t>B, </a:t>
            </a:r>
            <a:r>
              <a:rPr dirty="0" sz="1200">
                <a:latin typeface="Times New Roman"/>
                <a:cs typeface="Times New Roman"/>
              </a:rPr>
              <a:t>for the </a:t>
            </a:r>
            <a:r>
              <a:rPr dirty="0" sz="1200" spc="-5">
                <a:latin typeface="Times New Roman"/>
                <a:cs typeface="Times New Roman"/>
              </a:rPr>
              <a:t>Sl. No. </a:t>
            </a:r>
            <a:r>
              <a:rPr dirty="0" sz="1200">
                <a:latin typeface="Times New Roman"/>
                <a:cs typeface="Times New Roman"/>
              </a:rPr>
              <a:t>5 </a:t>
            </a:r>
            <a:r>
              <a:rPr dirty="0" sz="1200" spc="-5">
                <a:latin typeface="Times New Roman"/>
                <a:cs typeface="Times New Roman"/>
              </a:rPr>
              <a:t>and entries thereof, </a:t>
            </a:r>
            <a:r>
              <a:rPr dirty="0" sz="1200">
                <a:latin typeface="Times New Roman"/>
                <a:cs typeface="Times New Roman"/>
              </a:rPr>
              <a:t>substitute the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following: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03145" y="1169161"/>
          <a:ext cx="5086985" cy="3144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1105"/>
                <a:gridCol w="1350645"/>
                <a:gridCol w="2505710"/>
              </a:tblGrid>
              <a:tr h="3138170">
                <a:tc>
                  <a:txBody>
                    <a:bodyPr/>
                    <a:lstStyle/>
                    <a:p>
                      <a:pPr algn="ctr" marL="444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31940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Battery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Backup  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778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Battery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backup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amount of time  that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support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sending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data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without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being  connected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the power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source.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This  test will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performed 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by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disconnecting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input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charging  voltage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device.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disconnecting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external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supply, battery would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use  its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charge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capacity</a:t>
                      </a:r>
                      <a:r>
                        <a:rPr dirty="0" sz="12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send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through  Cellular.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duration between  external</a:t>
                      </a:r>
                      <a:r>
                        <a:rPr dirty="0" sz="1200" spc="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power</a:t>
                      </a:r>
                      <a:r>
                        <a:rPr dirty="0" sz="12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disconnect</a:t>
                      </a:r>
                      <a:r>
                        <a:rPr dirty="0" sz="1200" spc="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last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1120" marR="5778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data packet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 denotes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battery  backup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1120" marR="59055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Acceptance Criteria: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Device shall be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able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work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active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mode for a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period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4 hours or more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polling/ transmission rate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60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386586" y="4303902"/>
            <a:ext cx="3951604" cy="52260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39.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19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15"/>
              </a:spcBef>
            </a:pPr>
            <a:r>
              <a:rPr dirty="0" sz="1200">
                <a:latin typeface="Times New Roman"/>
                <a:cs typeface="Times New Roman"/>
              </a:rPr>
              <a:t>Substitute the following </a:t>
            </a:r>
            <a:r>
              <a:rPr dirty="0" sz="1200" spc="-5">
                <a:latin typeface="Times New Roman"/>
                <a:cs typeface="Times New Roman"/>
              </a:rPr>
              <a:t>Table </a:t>
            </a:r>
            <a:r>
              <a:rPr dirty="0" sz="1200">
                <a:latin typeface="Times New Roman"/>
                <a:cs typeface="Times New Roman"/>
              </a:rPr>
              <a:t>6 C for existing Table 6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C: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803145" y="4897246"/>
          <a:ext cx="5086985" cy="3328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7765"/>
                <a:gridCol w="1350645"/>
                <a:gridCol w="2559050"/>
              </a:tblGrid>
              <a:tr h="250825">
                <a:tc gridSpan="3">
                  <a:txBody>
                    <a:bodyPr/>
                    <a:lstStyle/>
                    <a:p>
                      <a:pPr algn="ctr" marL="4445">
                        <a:lnSpc>
                          <a:spcPts val="1320"/>
                        </a:lnSpc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Table 6C: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0190">
                <a:tc gridSpan="3">
                  <a:txBody>
                    <a:bodyPr/>
                    <a:lstStyle/>
                    <a:p>
                      <a:pPr marL="1504315">
                        <a:lnSpc>
                          <a:spcPts val="1325"/>
                        </a:lnSpc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Device Level Environmental</a:t>
                      </a:r>
                      <a:r>
                        <a:rPr dirty="0" sz="115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Test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9554">
                <a:tc>
                  <a:txBody>
                    <a:bodyPr/>
                    <a:lstStyle/>
                    <a:p>
                      <a:pPr algn="ctr" marL="3810">
                        <a:lnSpc>
                          <a:spcPts val="1320"/>
                        </a:lnSpc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Sl.</a:t>
                      </a:r>
                      <a:r>
                        <a:rPr dirty="0" sz="115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No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320"/>
                        </a:lnSpc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Test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5815">
                        <a:lnSpc>
                          <a:spcPts val="1320"/>
                        </a:lnSpc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Test Procedure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9210">
                <a:tc>
                  <a:txBody>
                    <a:bodyPr/>
                    <a:lstStyle/>
                    <a:p>
                      <a:pPr algn="ctr" marL="635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81305">
                        <a:lnSpc>
                          <a:spcPts val="126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Dry Heat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High  Temperature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Test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6515">
                        <a:lnSpc>
                          <a:spcPts val="126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high temperature test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used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evaluate effects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high temperature  conditions   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on   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safety,     integrity, 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and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1120" marR="5715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performance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the device.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test shall</a:t>
                      </a:r>
                      <a:r>
                        <a:rPr dirty="0" sz="110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be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carried   out 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 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accordance   with </a:t>
                      </a:r>
                      <a:r>
                        <a:rPr dirty="0" sz="1100" spc="2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Indian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1120" marR="5778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Standard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IS: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9000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(Part 3/Sec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5)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device  shall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subjected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temperature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70 ±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2°C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for 16 h in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high temperature.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with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1120" marR="57150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device in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working condition.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The recovery  period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 2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1120" marR="55244">
                        <a:lnSpc>
                          <a:spcPct val="95700"/>
                        </a:lnSpc>
                        <a:spcBef>
                          <a:spcPts val="580"/>
                        </a:spcBef>
                      </a:pP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Acceptance Criteria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: Device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during and  after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high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temperature test the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device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required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meet the provisions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Functional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listed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Table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6A.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566286" y="9871794"/>
            <a:ext cx="86741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Page </a:t>
            </a:r>
            <a:r>
              <a:rPr dirty="0" sz="1200" b="1">
                <a:latin typeface="Times New Roman"/>
                <a:cs typeface="Times New Roman"/>
              </a:rPr>
              <a:t>13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803145" y="457199"/>
          <a:ext cx="5086985" cy="91306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7765"/>
                <a:gridCol w="1350645"/>
                <a:gridCol w="2559050"/>
              </a:tblGrid>
              <a:tr h="1976755">
                <a:tc>
                  <a:txBody>
                    <a:bodyPr/>
                    <a:lstStyle/>
                    <a:p>
                      <a:pPr marL="55181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Cold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Test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5244">
                        <a:lnSpc>
                          <a:spcPct val="95800"/>
                        </a:lnSpc>
                        <a:spcBef>
                          <a:spcPts val="18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test shall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carried out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accordance  with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9000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(Part 2/Sec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4 –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1977).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The  device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under test shall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subjected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temperature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–10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±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2°C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for 2 h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with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device in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working condition.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The recovery  period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 2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1120" marR="55880">
                        <a:lnSpc>
                          <a:spcPct val="95700"/>
                        </a:lnSpc>
                        <a:spcBef>
                          <a:spcPts val="605"/>
                        </a:spcBef>
                      </a:pP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Acceptance Criteria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: Device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during and  after the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cold test, the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required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meet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provisions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Functional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listed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Table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6A.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87880">
                <a:tc>
                  <a:txBody>
                    <a:bodyPr/>
                    <a:lstStyle/>
                    <a:p>
                      <a:pPr marL="55181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Damp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Heat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Test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6515">
                        <a:lnSpc>
                          <a:spcPts val="126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device under test shall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tested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according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9000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(Part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5/Sec 2 –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1981).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carried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out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+25°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+55°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1120" marR="57785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Humidity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95%. Six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cycles (each test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cycle  of  24  h)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shall 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be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run 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with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device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100" spc="-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off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1120" marR="57150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condition. Functional test shall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carried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out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power in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‘On condition’ at start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31746" sz="1050" spc="-7">
                          <a:latin typeface="Times New Roman"/>
                          <a:cs typeface="Times New Roman"/>
                        </a:rPr>
                        <a:t>nd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baseline="31746" sz="1050">
                          <a:latin typeface="Times New Roman"/>
                          <a:cs typeface="Times New Roman"/>
                        </a:rPr>
                        <a:t>th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and 6</a:t>
                      </a:r>
                      <a:r>
                        <a:rPr dirty="0" baseline="31746" sz="1050">
                          <a:latin typeface="Times New Roman"/>
                          <a:cs typeface="Times New Roman"/>
                        </a:rPr>
                        <a:t>th</a:t>
                      </a:r>
                      <a:r>
                        <a:rPr dirty="0" baseline="31746" sz="10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cycle.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1120" marR="55880">
                        <a:lnSpc>
                          <a:spcPct val="95800"/>
                        </a:lnSpc>
                        <a:spcBef>
                          <a:spcPts val="595"/>
                        </a:spcBef>
                      </a:pP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Acceptance Criteria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: Device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during and  after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the test the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required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meet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provisions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Functional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Test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Number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1 as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listed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 Table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6A.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7940">
                <a:tc>
                  <a:txBody>
                    <a:bodyPr/>
                    <a:lstStyle/>
                    <a:p>
                      <a:pPr marL="55181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Temperature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Shock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715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Temperature shock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test is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carried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out to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determine 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if 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the   device 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can </a:t>
                      </a:r>
                      <a:r>
                        <a:rPr dirty="0" sz="1100" spc="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withstand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1120" marR="57150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sudden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changes in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temperature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the  surrounding          atmosphere        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without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205"/>
                        </a:lnSpc>
                        <a:tabLst>
                          <a:tab pos="1021715" algn="l"/>
                          <a:tab pos="1714500" algn="l"/>
                          <a:tab pos="237553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experiencing	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physical	damage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1120" marR="55244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deterioration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performance. The device  shall</a:t>
                      </a:r>
                      <a:r>
                        <a:rPr dirty="0" sz="11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1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tested</a:t>
                      </a:r>
                      <a:r>
                        <a:rPr dirty="0" sz="11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1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1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9000</a:t>
                      </a:r>
                      <a:r>
                        <a:rPr dirty="0" sz="11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(Part</a:t>
                      </a:r>
                      <a:r>
                        <a:rPr dirty="0" sz="11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14/Sec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1120" marR="55244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2) – 1978. Exposure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time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at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temperature  extremes -10ºC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and 70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ºC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would be 3  hours/cycle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and number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of cycles would</a:t>
                      </a:r>
                      <a:r>
                        <a:rPr dirty="0" sz="110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two.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1120" marR="55880">
                        <a:lnSpc>
                          <a:spcPct val="95800"/>
                        </a:lnSpc>
                        <a:spcBef>
                          <a:spcPts val="600"/>
                        </a:spcBef>
                      </a:pP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Acceptance Criteria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: Device after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test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the device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required to meet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provisions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Functional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Test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Number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1 as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listed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6A.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3355">
                <a:tc>
                  <a:txBody>
                    <a:bodyPr/>
                    <a:lstStyle/>
                    <a:p>
                      <a:pPr marL="55181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Salt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Spray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Test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715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salt spray test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is conducted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to check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corrosion</a:t>
                      </a:r>
                      <a:r>
                        <a:rPr dirty="0" sz="11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resistance</a:t>
                      </a:r>
                      <a:r>
                        <a:rPr dirty="0" sz="1100" spc="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100" spc="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device.</a:t>
                      </a:r>
                      <a:r>
                        <a:rPr dirty="0" sz="11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device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1120" marR="59055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shall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tested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according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Clause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4.8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IS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10250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96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1120" marR="48260">
                        <a:lnSpc>
                          <a:spcPct val="95800"/>
                        </a:lnSpc>
                        <a:spcBef>
                          <a:spcPts val="575"/>
                        </a:spcBef>
                      </a:pP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Acceptance Criteria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be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required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meet the provisions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Functional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listed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Table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6A.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7115">
                <a:tc>
                  <a:txBody>
                    <a:bodyPr/>
                    <a:lstStyle/>
                    <a:p>
                      <a:pPr marL="55181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High Voltage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Test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1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test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conducted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 ensure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service</a:t>
                      </a:r>
                      <a:r>
                        <a:rPr dirty="0" sz="1100" spc="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life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1120" marR="45720">
                        <a:lnSpc>
                          <a:spcPct val="95700"/>
                        </a:lnSpc>
                        <a:spcBef>
                          <a:spcPts val="3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requirements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functionality. The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device  under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test shall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operated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for 60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minutes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at 18 V for 12 V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systems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&amp; 36 V for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24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systems.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This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test is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as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per ISO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16750-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2:2010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566286" y="9871794"/>
            <a:ext cx="86741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Page </a:t>
            </a:r>
            <a:r>
              <a:rPr dirty="0" sz="1200" b="1">
                <a:latin typeface="Times New Roman"/>
                <a:cs typeface="Times New Roman"/>
              </a:rPr>
              <a:t>14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803145" y="457199"/>
          <a:ext cx="5086985" cy="732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7765"/>
                <a:gridCol w="1350645"/>
                <a:gridCol w="2559050"/>
              </a:tblGrid>
              <a:tr h="7251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15"/>
                        </a:lnSpc>
                      </a:pP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Acceptance Criteria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: Device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and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1120" marR="47625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after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the test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device shall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required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meet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provisions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Functional Test  Number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1 as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listed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 Table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6A.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386586" y="1098549"/>
            <a:ext cx="5429885" cy="6978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40.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27</a:t>
            </a:r>
            <a:endParaRPr sz="1200">
              <a:latin typeface="Times New Roman"/>
              <a:cs typeface="Times New Roman"/>
            </a:endParaRPr>
          </a:p>
          <a:p>
            <a:pPr marL="415925" marR="5080">
              <a:lnSpc>
                <a:spcPts val="1380"/>
              </a:lnSpc>
              <a:spcBef>
                <a:spcPts val="610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Table 6 </a:t>
            </a:r>
            <a:r>
              <a:rPr dirty="0" sz="1200" spc="-5">
                <a:latin typeface="Times New Roman"/>
                <a:cs typeface="Times New Roman"/>
              </a:rPr>
              <a:t>D;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item Packet Type and Alert </a:t>
            </a:r>
            <a:r>
              <a:rPr dirty="0" sz="1200" spc="-15">
                <a:latin typeface="Times New Roman"/>
                <a:cs typeface="Times New Roman"/>
              </a:rPr>
              <a:t>ID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entries </a:t>
            </a:r>
            <a:r>
              <a:rPr dirty="0" sz="1200">
                <a:latin typeface="Times New Roman"/>
                <a:cs typeface="Times New Roman"/>
              </a:rPr>
              <a:t>thereof, substitute the  following text for </a:t>
            </a:r>
            <a:r>
              <a:rPr dirty="0" sz="1200" spc="-5">
                <a:latin typeface="Times New Roman"/>
                <a:cs typeface="Times New Roman"/>
              </a:rPr>
              <a:t>existing </a:t>
            </a:r>
            <a:r>
              <a:rPr dirty="0" sz="1200">
                <a:latin typeface="Times New Roman"/>
                <a:cs typeface="Times New Roman"/>
              </a:rPr>
              <a:t>text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06194" y="2022601"/>
          <a:ext cx="5086985" cy="3539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2545"/>
                <a:gridCol w="3764914"/>
              </a:tblGrid>
              <a:tr h="3275329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Packet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Type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Specify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packet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type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Normal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EA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= Emergency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Alert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Tamper Alert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(Optional)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2480945">
                        <a:lnSpc>
                          <a:spcPct val="1375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HP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Health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Packet  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Ignition On  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Ignition Off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1630680">
                        <a:lnSpc>
                          <a:spcPct val="13750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BD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Vehicle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Disconnect  BR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Vehicle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Reconnect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BL =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Internal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2163445">
                        <a:lnSpc>
                          <a:spcPct val="13750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HB=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Harsh Braking  HA= Harsh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Acceleration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RT=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Rash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Turning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ID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02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Character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86586" y="5512993"/>
            <a:ext cx="5518150" cy="1941830"/>
          </a:xfrm>
          <a:prstGeom prst="rect">
            <a:avLst/>
          </a:prstGeom>
        </p:spPr>
        <p:txBody>
          <a:bodyPr wrap="square" lIns="0" tIns="73025" rIns="0" bIns="0" rtlCol="0" vert="horz">
            <a:spAutoFit/>
          </a:bodyPr>
          <a:lstStyle/>
          <a:p>
            <a:pPr marL="416559" indent="-403860">
              <a:lnSpc>
                <a:spcPct val="100000"/>
              </a:lnSpc>
              <a:spcBef>
                <a:spcPts val="575"/>
              </a:spcBef>
              <a:buSzPct val="104347"/>
              <a:buAutoNum type="arabicPeriod" startAt="41"/>
              <a:tabLst>
                <a:tab pos="415925" algn="l"/>
                <a:tab pos="416559" algn="l"/>
              </a:tabLst>
            </a:pPr>
            <a:r>
              <a:rPr dirty="0" sz="1150" b="1">
                <a:latin typeface="Times New Roman"/>
                <a:cs typeface="Times New Roman"/>
              </a:rPr>
              <a:t>Page</a:t>
            </a:r>
            <a:r>
              <a:rPr dirty="0" sz="1150" spc="-5" b="1">
                <a:latin typeface="Times New Roman"/>
                <a:cs typeface="Times New Roman"/>
              </a:rPr>
              <a:t> </a:t>
            </a:r>
            <a:r>
              <a:rPr dirty="0" sz="1150" b="1">
                <a:latin typeface="Times New Roman"/>
                <a:cs typeface="Times New Roman"/>
              </a:rPr>
              <a:t>29</a:t>
            </a:r>
            <a:endParaRPr sz="115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20"/>
              </a:spcBef>
            </a:pPr>
            <a:r>
              <a:rPr dirty="0" sz="1150" spc="-5" b="1">
                <a:latin typeface="Times New Roman"/>
                <a:cs typeface="Times New Roman"/>
              </a:rPr>
              <a:t>After Table </a:t>
            </a:r>
            <a:r>
              <a:rPr dirty="0" sz="1150" b="1">
                <a:latin typeface="Times New Roman"/>
                <a:cs typeface="Times New Roman"/>
              </a:rPr>
              <a:t>6 </a:t>
            </a:r>
            <a:r>
              <a:rPr dirty="0" sz="1150" spc="-5" b="1">
                <a:latin typeface="Times New Roman"/>
                <a:cs typeface="Times New Roman"/>
              </a:rPr>
              <a:t>D; </a:t>
            </a:r>
            <a:r>
              <a:rPr dirty="0" sz="1150" b="1">
                <a:latin typeface="Times New Roman"/>
                <a:cs typeface="Times New Roman"/>
              </a:rPr>
              <a:t>for </a:t>
            </a:r>
            <a:r>
              <a:rPr dirty="0" sz="1150" spc="-5" b="1">
                <a:latin typeface="Times New Roman"/>
                <a:cs typeface="Times New Roman"/>
              </a:rPr>
              <a:t>paragraph </a:t>
            </a:r>
            <a:r>
              <a:rPr dirty="0" sz="1150" b="1">
                <a:latin typeface="Times New Roman"/>
                <a:cs typeface="Times New Roman"/>
              </a:rPr>
              <a:t>(a), </a:t>
            </a:r>
            <a:r>
              <a:rPr dirty="0" sz="1150" spc="-5" b="1">
                <a:latin typeface="Times New Roman"/>
                <a:cs typeface="Times New Roman"/>
              </a:rPr>
              <a:t>substitute the following </a:t>
            </a:r>
            <a:r>
              <a:rPr dirty="0" sz="1150" b="1">
                <a:latin typeface="Times New Roman"/>
                <a:cs typeface="Times New Roman"/>
              </a:rPr>
              <a:t>text </a:t>
            </a:r>
            <a:r>
              <a:rPr dirty="0" sz="1150" spc="-5" b="1">
                <a:latin typeface="Times New Roman"/>
                <a:cs typeface="Times New Roman"/>
              </a:rPr>
              <a:t>for existing</a:t>
            </a:r>
            <a:r>
              <a:rPr dirty="0" sz="1150" spc="80" b="1">
                <a:latin typeface="Times New Roman"/>
                <a:cs typeface="Times New Roman"/>
              </a:rPr>
              <a:t> </a:t>
            </a:r>
            <a:r>
              <a:rPr dirty="0" sz="1150" b="1">
                <a:latin typeface="Times New Roman"/>
                <a:cs typeface="Times New Roman"/>
              </a:rPr>
              <a:t>text</a:t>
            </a:r>
            <a:endParaRPr sz="1150">
              <a:latin typeface="Times New Roman"/>
              <a:cs typeface="Times New Roman"/>
            </a:endParaRPr>
          </a:p>
          <a:p>
            <a:pPr algn="just" lvl="1" marL="866140" marR="5080" indent="-396240">
              <a:lnSpc>
                <a:spcPts val="1380"/>
              </a:lnSpc>
              <a:spcBef>
                <a:spcPts val="595"/>
              </a:spcBef>
              <a:buAutoNum type="alphaLcParenR"/>
              <a:tabLst>
                <a:tab pos="866140" algn="l"/>
              </a:tabLst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support 40000 or more </a:t>
            </a:r>
            <a:r>
              <a:rPr dirty="0" sz="1200" spc="-5">
                <a:latin typeface="Times New Roman"/>
                <a:cs typeface="Times New Roman"/>
              </a:rPr>
              <a:t>positional logs/packets.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functional </a:t>
            </a:r>
            <a:r>
              <a:rPr dirty="0" sz="1200">
                <a:latin typeface="Times New Roman"/>
                <a:cs typeface="Times New Roman"/>
              </a:rPr>
              <a:t>test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device will </a:t>
            </a:r>
            <a:r>
              <a:rPr dirty="0" sz="1200">
                <a:latin typeface="Times New Roman"/>
                <a:cs typeface="Times New Roman"/>
              </a:rPr>
              <a:t>be simulated to be in non – </a:t>
            </a:r>
            <a:r>
              <a:rPr dirty="0" sz="1200" spc="-5">
                <a:latin typeface="Times New Roman"/>
                <a:cs typeface="Times New Roman"/>
              </a:rPr>
              <a:t>Cellular  coverage area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logs will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maintained. The </a:t>
            </a:r>
            <a:r>
              <a:rPr dirty="0" sz="1200">
                <a:latin typeface="Times New Roman"/>
                <a:cs typeface="Times New Roman"/>
              </a:rPr>
              <a:t>capacity of logging will  be </a:t>
            </a:r>
            <a:r>
              <a:rPr dirty="0" sz="1200" spc="-5">
                <a:latin typeface="Times New Roman"/>
                <a:cs typeface="Times New Roman"/>
              </a:rPr>
              <a:t>checked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monitoring the </a:t>
            </a:r>
            <a:r>
              <a:rPr dirty="0" sz="1200" spc="-5">
                <a:latin typeface="Times New Roman"/>
                <a:cs typeface="Times New Roman"/>
              </a:rPr>
              <a:t>logs </a:t>
            </a:r>
            <a:r>
              <a:rPr dirty="0" sz="1200">
                <a:latin typeface="Times New Roman"/>
                <a:cs typeface="Times New Roman"/>
              </a:rPr>
              <a:t>on the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device.</a:t>
            </a:r>
            <a:endParaRPr sz="1200">
              <a:latin typeface="Times New Roman"/>
              <a:cs typeface="Times New Roman"/>
            </a:endParaRPr>
          </a:p>
          <a:p>
            <a:pPr marL="416559" indent="-403860">
              <a:lnSpc>
                <a:spcPct val="100000"/>
              </a:lnSpc>
              <a:spcBef>
                <a:spcPts val="505"/>
              </a:spcBef>
              <a:buSzPct val="104347"/>
              <a:buAutoNum type="arabicPeriod" startAt="42"/>
              <a:tabLst>
                <a:tab pos="415925" algn="l"/>
                <a:tab pos="416559" algn="l"/>
              </a:tabLst>
            </a:pPr>
            <a:r>
              <a:rPr dirty="0" sz="1150" b="1">
                <a:latin typeface="Times New Roman"/>
                <a:cs typeface="Times New Roman"/>
              </a:rPr>
              <a:t>Page</a:t>
            </a:r>
            <a:r>
              <a:rPr dirty="0" sz="1150" spc="-95" b="1">
                <a:latin typeface="Times New Roman"/>
                <a:cs typeface="Times New Roman"/>
              </a:rPr>
              <a:t> </a:t>
            </a:r>
            <a:r>
              <a:rPr dirty="0" sz="1150" b="1">
                <a:latin typeface="Times New Roman"/>
                <a:cs typeface="Times New Roman"/>
              </a:rPr>
              <a:t>29</a:t>
            </a:r>
            <a:endParaRPr sz="1150">
              <a:latin typeface="Times New Roman"/>
              <a:cs typeface="Times New Roman"/>
            </a:endParaRPr>
          </a:p>
          <a:p>
            <a:pPr marL="415925" marR="449580">
              <a:lnSpc>
                <a:spcPts val="1340"/>
              </a:lnSpc>
              <a:spcBef>
                <a:spcPts val="575"/>
              </a:spcBef>
            </a:pPr>
            <a:r>
              <a:rPr dirty="0" sz="1150" spc="-10">
                <a:latin typeface="Times New Roman"/>
                <a:cs typeface="Times New Roman"/>
              </a:rPr>
              <a:t>In </a:t>
            </a:r>
            <a:r>
              <a:rPr dirty="0" sz="1150">
                <a:latin typeface="Times New Roman"/>
                <a:cs typeface="Times New Roman"/>
              </a:rPr>
              <a:t>Table 6 E; </a:t>
            </a:r>
            <a:r>
              <a:rPr dirty="0" sz="1150" spc="-5">
                <a:latin typeface="Times New Roman"/>
                <a:cs typeface="Times New Roman"/>
              </a:rPr>
              <a:t>for </a:t>
            </a:r>
            <a:r>
              <a:rPr dirty="0" sz="1150">
                <a:latin typeface="Times New Roman"/>
                <a:cs typeface="Times New Roman"/>
              </a:rPr>
              <a:t>Alert </a:t>
            </a:r>
            <a:r>
              <a:rPr dirty="0" sz="1150" spc="-10">
                <a:latin typeface="Times New Roman"/>
                <a:cs typeface="Times New Roman"/>
              </a:rPr>
              <a:t>ID </a:t>
            </a:r>
            <a:r>
              <a:rPr dirty="0" sz="1150">
                <a:latin typeface="Times New Roman"/>
                <a:cs typeface="Times New Roman"/>
              </a:rPr>
              <a:t>2 and </a:t>
            </a:r>
            <a:r>
              <a:rPr dirty="0" sz="1150" spc="-5">
                <a:latin typeface="Times New Roman"/>
                <a:cs typeface="Times New Roman"/>
              </a:rPr>
              <a:t>entries thereof, substitute the following text for  </a:t>
            </a:r>
            <a:r>
              <a:rPr dirty="0" sz="1150">
                <a:latin typeface="Times New Roman"/>
                <a:cs typeface="Times New Roman"/>
              </a:rPr>
              <a:t>existing </a:t>
            </a:r>
            <a:r>
              <a:rPr dirty="0" sz="1150" spc="-5">
                <a:latin typeface="Times New Roman"/>
                <a:cs typeface="Times New Roman"/>
              </a:rPr>
              <a:t>text </a:t>
            </a:r>
            <a:r>
              <a:rPr dirty="0" sz="1150">
                <a:latin typeface="Times New Roman"/>
                <a:cs typeface="Times New Roman"/>
              </a:rPr>
              <a:t>:</a:t>
            </a:r>
            <a:endParaRPr sz="115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803145" y="7523733"/>
          <a:ext cx="5086985" cy="614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1525"/>
                <a:gridCol w="1981200"/>
                <a:gridCol w="2324100"/>
              </a:tblGrid>
              <a:tr h="607695">
                <a:tc>
                  <a:txBody>
                    <a:bodyPr/>
                    <a:lstStyle/>
                    <a:p>
                      <a:pPr algn="ctr" marL="381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Location Update (history)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1430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Would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sent,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Cellular 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available at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time of sending</a:t>
                      </a:r>
                      <a:r>
                        <a:rPr dirty="0" sz="12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message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386586" y="8143493"/>
            <a:ext cx="3916679" cy="52260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415925" algn="l"/>
              </a:tabLst>
            </a:pPr>
            <a:r>
              <a:rPr dirty="0" sz="1200" b="1">
                <a:latin typeface="Times New Roman"/>
                <a:cs typeface="Times New Roman"/>
              </a:rPr>
              <a:t>43.	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30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515"/>
              </a:spcBef>
            </a:pPr>
            <a:r>
              <a:rPr dirty="0" sz="1200">
                <a:latin typeface="Times New Roman"/>
                <a:cs typeface="Times New Roman"/>
              </a:rPr>
              <a:t>Substitute the following </a:t>
            </a:r>
            <a:r>
              <a:rPr dirty="0" sz="1200" spc="-5">
                <a:latin typeface="Times New Roman"/>
                <a:cs typeface="Times New Roman"/>
              </a:rPr>
              <a:t>Table </a:t>
            </a:r>
            <a:r>
              <a:rPr dirty="0" sz="1200">
                <a:latin typeface="Times New Roman"/>
                <a:cs typeface="Times New Roman"/>
              </a:rPr>
              <a:t>6 </a:t>
            </a:r>
            <a:r>
              <a:rPr dirty="0" sz="1200" spc="-5">
                <a:latin typeface="Times New Roman"/>
                <a:cs typeface="Times New Roman"/>
              </a:rPr>
              <a:t>F </a:t>
            </a:r>
            <a:r>
              <a:rPr dirty="0" sz="1200">
                <a:latin typeface="Times New Roman"/>
                <a:cs typeface="Times New Roman"/>
              </a:rPr>
              <a:t>for existing Table 6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545840" y="9329322"/>
            <a:ext cx="68262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75"/>
              </a:lnSpc>
            </a:pPr>
            <a:r>
              <a:rPr dirty="0" sz="1000" spc="-30">
                <a:latin typeface="Trebuchet MS"/>
                <a:cs typeface="Trebuchet MS"/>
              </a:rPr>
              <a:t>Page </a:t>
            </a:r>
            <a:fld id="{81D60167-4931-47E6-BA6A-407CBD079E47}" type="slidenum">
              <a:rPr dirty="0" sz="1000" spc="-35" b="1">
                <a:latin typeface="Arial"/>
                <a:cs typeface="Arial"/>
              </a:rPr>
              <a:t>1</a:t>
            </a:fld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spc="-25">
                <a:latin typeface="Trebuchet MS"/>
                <a:cs typeface="Trebuchet MS"/>
              </a:rPr>
              <a:t>of</a:t>
            </a:r>
            <a:r>
              <a:rPr dirty="0" sz="1000" spc="-195">
                <a:latin typeface="Trebuchet MS"/>
                <a:cs typeface="Trebuchet MS"/>
              </a:rPr>
              <a:t> </a:t>
            </a:r>
            <a:r>
              <a:rPr dirty="0" sz="1000" spc="-35" b="1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42149" y="836805"/>
            <a:ext cx="5184140" cy="611505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just" marL="447675" marR="5080">
              <a:lnSpc>
                <a:spcPct val="98400"/>
              </a:lnSpc>
              <a:spcBef>
                <a:spcPts val="150"/>
              </a:spcBef>
            </a:pPr>
            <a:r>
              <a:rPr dirty="0" sz="1100" spc="5">
                <a:latin typeface="Times New Roman"/>
                <a:cs typeface="Times New Roman"/>
              </a:rPr>
              <a:t>It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shall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be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permissible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to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have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single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emergency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button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for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two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successive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ladies’  rows on both </a:t>
            </a:r>
            <a:r>
              <a:rPr dirty="0" sz="1100" spc="5">
                <a:latin typeface="Times New Roman"/>
                <a:cs typeface="Times New Roman"/>
              </a:rPr>
              <a:t>sides </a:t>
            </a:r>
            <a:r>
              <a:rPr dirty="0" sz="1100" spc="10">
                <a:latin typeface="Times New Roman"/>
                <a:cs typeface="Times New Roman"/>
              </a:rPr>
              <a:t>of the vehicle </a:t>
            </a:r>
            <a:r>
              <a:rPr dirty="0" sz="1100" spc="5">
                <a:latin typeface="Times New Roman"/>
                <a:cs typeface="Times New Roman"/>
              </a:rPr>
              <a:t>provided each lady passenger in either </a:t>
            </a:r>
            <a:r>
              <a:rPr dirty="0" sz="1100" spc="10">
                <a:latin typeface="Times New Roman"/>
                <a:cs typeface="Times New Roman"/>
              </a:rPr>
              <a:t>rows are  </a:t>
            </a:r>
            <a:r>
              <a:rPr dirty="0" sz="1100" spc="5">
                <a:latin typeface="Times New Roman"/>
                <a:cs typeface="Times New Roman"/>
              </a:rPr>
              <a:t>able to reach </a:t>
            </a:r>
            <a:r>
              <a:rPr dirty="0" sz="1100" spc="10">
                <a:latin typeface="Times New Roman"/>
                <a:cs typeface="Times New Roman"/>
              </a:rPr>
              <a:t>and </a:t>
            </a:r>
            <a:r>
              <a:rPr dirty="0" sz="1100" spc="5">
                <a:latin typeface="Times New Roman"/>
                <a:cs typeface="Times New Roman"/>
              </a:rPr>
              <a:t>operate the </a:t>
            </a:r>
            <a:r>
              <a:rPr dirty="0" sz="1100" spc="10">
                <a:latin typeface="Times New Roman"/>
                <a:cs typeface="Times New Roman"/>
              </a:rPr>
              <a:t>emergency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button.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447675" marR="5715">
              <a:lnSpc>
                <a:spcPts val="1300"/>
              </a:lnSpc>
            </a:pPr>
            <a:r>
              <a:rPr dirty="0" sz="1100" spc="5">
                <a:latin typeface="Times New Roman"/>
                <a:cs typeface="Times New Roman"/>
              </a:rPr>
              <a:t>In case of </a:t>
            </a:r>
            <a:r>
              <a:rPr dirty="0" sz="1100" spc="10">
                <a:latin typeface="Times New Roman"/>
                <a:cs typeface="Times New Roman"/>
              </a:rPr>
              <a:t>passenger </a:t>
            </a:r>
            <a:r>
              <a:rPr dirty="0" sz="1100" spc="5">
                <a:latin typeface="Times New Roman"/>
                <a:cs typeface="Times New Roman"/>
              </a:rPr>
              <a:t>transport </a:t>
            </a:r>
            <a:r>
              <a:rPr dirty="0" sz="1100" spc="10">
                <a:latin typeface="Times New Roman"/>
                <a:cs typeface="Times New Roman"/>
              </a:rPr>
              <a:t>bus which </a:t>
            </a:r>
            <a:r>
              <a:rPr dirty="0" sz="1100" spc="5">
                <a:latin typeface="Times New Roman"/>
                <a:cs typeface="Times New Roman"/>
              </a:rPr>
              <a:t>has </a:t>
            </a:r>
            <a:r>
              <a:rPr dirty="0" sz="1100" spc="10">
                <a:latin typeface="Times New Roman"/>
                <a:cs typeface="Times New Roman"/>
              </a:rPr>
              <a:t>a </a:t>
            </a:r>
            <a:r>
              <a:rPr dirty="0" sz="1100" spc="5">
                <a:latin typeface="Times New Roman"/>
                <a:cs typeface="Times New Roman"/>
              </a:rPr>
              <a:t>glass </a:t>
            </a:r>
            <a:r>
              <a:rPr dirty="0" sz="1100" spc="10">
                <a:latin typeface="Times New Roman"/>
                <a:cs typeface="Times New Roman"/>
              </a:rPr>
              <a:t>window </a:t>
            </a:r>
            <a:r>
              <a:rPr dirty="0" sz="1100" spc="5">
                <a:latin typeface="Times New Roman"/>
                <a:cs typeface="Times New Roman"/>
              </a:rPr>
              <a:t>covered </a:t>
            </a:r>
            <a:r>
              <a:rPr dirty="0" sz="1100" spc="10">
                <a:latin typeface="Times New Roman"/>
                <a:cs typeface="Times New Roman"/>
              </a:rPr>
              <a:t>between  two </a:t>
            </a:r>
            <a:r>
              <a:rPr dirty="0" sz="1100" spc="5">
                <a:latin typeface="Times New Roman"/>
                <a:cs typeface="Times New Roman"/>
              </a:rPr>
              <a:t>pillars having </a:t>
            </a:r>
            <a:r>
              <a:rPr dirty="0" sz="1100" spc="10">
                <a:latin typeface="Times New Roman"/>
                <a:cs typeface="Times New Roman"/>
              </a:rPr>
              <a:t>pitch </a:t>
            </a:r>
            <a:r>
              <a:rPr dirty="0" sz="1100" spc="20">
                <a:latin typeface="Times New Roman"/>
                <a:cs typeface="Times New Roman"/>
              </a:rPr>
              <a:t>2m </a:t>
            </a:r>
            <a:r>
              <a:rPr dirty="0" sz="1100" spc="5">
                <a:latin typeface="Times New Roman"/>
                <a:cs typeface="Times New Roman"/>
              </a:rPr>
              <a:t>or more, the </a:t>
            </a:r>
            <a:r>
              <a:rPr dirty="0" sz="1100" spc="10">
                <a:latin typeface="Times New Roman"/>
                <a:cs typeface="Times New Roman"/>
              </a:rPr>
              <a:t>emergency </a:t>
            </a:r>
            <a:r>
              <a:rPr dirty="0" sz="1100" spc="5">
                <a:latin typeface="Times New Roman"/>
                <a:cs typeface="Times New Roman"/>
              </a:rPr>
              <a:t>buttons shall </a:t>
            </a:r>
            <a:r>
              <a:rPr dirty="0" sz="1100" spc="10">
                <a:latin typeface="Times New Roman"/>
                <a:cs typeface="Times New Roman"/>
              </a:rPr>
              <a:t>be </a:t>
            </a:r>
            <a:r>
              <a:rPr dirty="0" sz="1100" spc="5">
                <a:latin typeface="Times New Roman"/>
                <a:cs typeface="Times New Roman"/>
              </a:rPr>
              <a:t>provided on  each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pillar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447675" marR="6350">
              <a:lnSpc>
                <a:spcPts val="1300"/>
              </a:lnSpc>
            </a:pPr>
            <a:r>
              <a:rPr dirty="0" sz="1100" spc="5">
                <a:latin typeface="Times New Roman"/>
                <a:cs typeface="Times New Roman"/>
              </a:rPr>
              <a:t>National Permit </a:t>
            </a:r>
            <a:r>
              <a:rPr dirty="0" sz="1100" spc="10">
                <a:latin typeface="Times New Roman"/>
                <a:cs typeface="Times New Roman"/>
              </a:rPr>
              <a:t>Trucks, </a:t>
            </a:r>
            <a:r>
              <a:rPr dirty="0" sz="1100" spc="5">
                <a:latin typeface="Times New Roman"/>
                <a:cs typeface="Times New Roman"/>
              </a:rPr>
              <a:t>shall </a:t>
            </a:r>
            <a:r>
              <a:rPr dirty="0" sz="1100" spc="10">
                <a:latin typeface="Times New Roman"/>
                <a:cs typeface="Times New Roman"/>
              </a:rPr>
              <a:t>have one </a:t>
            </a:r>
            <a:r>
              <a:rPr dirty="0" sz="1100" spc="5">
                <a:latin typeface="Times New Roman"/>
                <a:cs typeface="Times New Roman"/>
              </a:rPr>
              <a:t>dedicated </a:t>
            </a:r>
            <a:r>
              <a:rPr dirty="0" sz="1100" spc="10">
                <a:latin typeface="Times New Roman"/>
                <a:cs typeface="Times New Roman"/>
              </a:rPr>
              <a:t>emergency </a:t>
            </a:r>
            <a:r>
              <a:rPr dirty="0" sz="1100" spc="5">
                <a:latin typeface="Times New Roman"/>
                <a:cs typeface="Times New Roman"/>
              </a:rPr>
              <a:t>button for </a:t>
            </a:r>
            <a:r>
              <a:rPr dirty="0" sz="1100" spc="10">
                <a:latin typeface="Times New Roman"/>
                <a:cs typeface="Times New Roman"/>
              </a:rPr>
              <a:t>the driver  row.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350520" indent="-337820">
              <a:lnSpc>
                <a:spcPct val="100000"/>
              </a:lnSpc>
              <a:buAutoNum type="arabicPeriod" startAt="8"/>
              <a:tabLst>
                <a:tab pos="350520" algn="l"/>
                <a:tab pos="351155" algn="l"/>
              </a:tabLst>
            </a:pPr>
            <a:r>
              <a:rPr dirty="0" sz="1100" spc="10" b="1">
                <a:latin typeface="Times New Roman"/>
                <a:cs typeface="Times New Roman"/>
              </a:rPr>
              <a:t>Page 17, Clause</a:t>
            </a:r>
            <a:r>
              <a:rPr dirty="0" sz="1100" spc="-20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5.4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eriod" startAt="8"/>
            </a:pPr>
            <a:endParaRPr sz="1100">
              <a:latin typeface="Times New Roman"/>
              <a:cs typeface="Times New Roman"/>
            </a:endParaRPr>
          </a:p>
          <a:p>
            <a:pPr marL="350520">
              <a:lnSpc>
                <a:spcPct val="100000"/>
              </a:lnSpc>
            </a:pPr>
            <a:r>
              <a:rPr dirty="0" sz="1100" spc="5">
                <a:latin typeface="Times New Roman"/>
                <a:cs typeface="Times New Roman"/>
              </a:rPr>
              <a:t>Substitute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following test for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existing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text: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350520">
              <a:lnSpc>
                <a:spcPct val="100000"/>
              </a:lnSpc>
            </a:pPr>
            <a:r>
              <a:rPr dirty="0" sz="1100" spc="10" b="1">
                <a:latin typeface="Times New Roman"/>
                <a:cs typeface="Times New Roman"/>
              </a:rPr>
              <a:t>Power</a:t>
            </a:r>
            <a:r>
              <a:rPr dirty="0" sz="1100" spc="-10" b="1">
                <a:latin typeface="Times New Roman"/>
                <a:cs typeface="Times New Roman"/>
              </a:rPr>
              <a:t> </a:t>
            </a:r>
            <a:r>
              <a:rPr dirty="0" sz="1100" spc="15" b="1">
                <a:latin typeface="Times New Roman"/>
                <a:cs typeface="Times New Roman"/>
              </a:rPr>
              <a:t>Supply</a:t>
            </a:r>
            <a:endParaRPr sz="1100">
              <a:latin typeface="Times New Roman"/>
              <a:cs typeface="Times New Roman"/>
            </a:endParaRPr>
          </a:p>
          <a:p>
            <a:pPr marL="350520" marR="53340">
              <a:lnSpc>
                <a:spcPts val="1500"/>
              </a:lnSpc>
              <a:spcBef>
                <a:spcPts val="60"/>
              </a:spcBef>
            </a:pPr>
            <a:r>
              <a:rPr dirty="0" sz="1100" spc="10">
                <a:latin typeface="Times New Roman"/>
                <a:cs typeface="Times New Roman"/>
              </a:rPr>
              <a:t>(The requirements related to </a:t>
            </a:r>
            <a:r>
              <a:rPr dirty="0" sz="1100" spc="5">
                <a:latin typeface="Times New Roman"/>
                <a:cs typeface="Times New Roman"/>
              </a:rPr>
              <a:t>vehicle </a:t>
            </a:r>
            <a:r>
              <a:rPr dirty="0" sz="1100" spc="10">
                <a:latin typeface="Times New Roman"/>
                <a:cs typeface="Times New Roman"/>
              </a:rPr>
              <a:t>are only a guideline for fitment and </a:t>
            </a:r>
            <a:r>
              <a:rPr dirty="0" sz="1100" spc="5">
                <a:latin typeface="Times New Roman"/>
                <a:cs typeface="Times New Roman"/>
              </a:rPr>
              <a:t>shall not 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be checked </a:t>
            </a:r>
            <a:r>
              <a:rPr dirty="0" sz="1100" spc="5">
                <a:latin typeface="Times New Roman"/>
                <a:cs typeface="Times New Roman"/>
              </a:rPr>
              <a:t>during </a:t>
            </a:r>
            <a:r>
              <a:rPr dirty="0" sz="1100" spc="10">
                <a:latin typeface="Times New Roman"/>
                <a:cs typeface="Times New Roman"/>
              </a:rPr>
              <a:t>component </a:t>
            </a:r>
            <a:r>
              <a:rPr dirty="0" sz="1100" spc="5">
                <a:latin typeface="Times New Roman"/>
                <a:cs typeface="Times New Roman"/>
              </a:rPr>
              <a:t>approval or </a:t>
            </a:r>
            <a:r>
              <a:rPr dirty="0" sz="1100" spc="10">
                <a:latin typeface="Times New Roman"/>
                <a:cs typeface="Times New Roman"/>
              </a:rPr>
              <a:t>on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vehicle)</a:t>
            </a:r>
            <a:endParaRPr sz="1100">
              <a:latin typeface="Times New Roman"/>
              <a:cs typeface="Times New Roman"/>
            </a:endParaRPr>
          </a:p>
          <a:p>
            <a:pPr marL="350520">
              <a:lnSpc>
                <a:spcPct val="100000"/>
              </a:lnSpc>
              <a:spcBef>
                <a:spcPts val="90"/>
              </a:spcBef>
            </a:pP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vehicle tracking </a:t>
            </a:r>
            <a:r>
              <a:rPr dirty="0" sz="1100" spc="10">
                <a:latin typeface="Times New Roman"/>
                <a:cs typeface="Times New Roman"/>
              </a:rPr>
              <a:t>device </a:t>
            </a:r>
            <a:r>
              <a:rPr dirty="0" sz="1100" spc="5">
                <a:latin typeface="Times New Roman"/>
                <a:cs typeface="Times New Roman"/>
              </a:rPr>
              <a:t>will </a:t>
            </a:r>
            <a:r>
              <a:rPr dirty="0" sz="1100" spc="15">
                <a:latin typeface="Times New Roman"/>
                <a:cs typeface="Times New Roman"/>
              </a:rPr>
              <a:t>be </a:t>
            </a:r>
            <a:r>
              <a:rPr dirty="0" sz="1100" spc="5">
                <a:latin typeface="Times New Roman"/>
                <a:cs typeface="Times New Roman"/>
              </a:rPr>
              <a:t>installed </a:t>
            </a:r>
            <a:r>
              <a:rPr dirty="0" sz="1100" spc="15">
                <a:latin typeface="Times New Roman"/>
                <a:cs typeface="Times New Roman"/>
              </a:rPr>
              <a:t>on </a:t>
            </a:r>
            <a:r>
              <a:rPr dirty="0" sz="1100" spc="5">
                <a:latin typeface="Times New Roman"/>
                <a:cs typeface="Times New Roman"/>
              </a:rPr>
              <a:t>vehicles in </a:t>
            </a:r>
            <a:r>
              <a:rPr dirty="0" sz="1100" spc="10">
                <a:latin typeface="Times New Roman"/>
                <a:cs typeface="Times New Roman"/>
              </a:rPr>
              <a:t>which the power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supply</a:t>
            </a:r>
            <a:endParaRPr sz="1100">
              <a:latin typeface="Times New Roman"/>
              <a:cs typeface="Times New Roman"/>
            </a:endParaRPr>
          </a:p>
          <a:p>
            <a:pPr algn="just" marL="350520" marR="52705">
              <a:lnSpc>
                <a:spcPct val="113100"/>
              </a:lnSpc>
            </a:pPr>
            <a:r>
              <a:rPr dirty="0" sz="1100" spc="10">
                <a:latin typeface="Times New Roman"/>
                <a:cs typeface="Times New Roman"/>
              </a:rPr>
              <a:t>voltage from </a:t>
            </a:r>
            <a:r>
              <a:rPr dirty="0" sz="1100" spc="5">
                <a:latin typeface="Times New Roman"/>
                <a:cs typeface="Times New Roman"/>
              </a:rPr>
              <a:t>vehicle battery is </a:t>
            </a:r>
            <a:r>
              <a:rPr dirty="0" sz="1100" spc="10">
                <a:latin typeface="Times New Roman"/>
                <a:cs typeface="Times New Roman"/>
              </a:rPr>
              <a:t>widely varying </a:t>
            </a:r>
            <a:r>
              <a:rPr dirty="0" sz="1100" spc="5">
                <a:latin typeface="Times New Roman"/>
                <a:cs typeface="Times New Roman"/>
              </a:rPr>
              <a:t>(12V, </a:t>
            </a:r>
            <a:r>
              <a:rPr dirty="0" sz="1100" spc="10">
                <a:latin typeface="Times New Roman"/>
                <a:cs typeface="Times New Roman"/>
              </a:rPr>
              <a:t>24V </a:t>
            </a:r>
            <a:r>
              <a:rPr dirty="0" sz="1100" spc="5">
                <a:latin typeface="Times New Roman"/>
                <a:cs typeface="Times New Roman"/>
              </a:rPr>
              <a:t>etc.) </a:t>
            </a:r>
            <a:r>
              <a:rPr dirty="0" sz="1100" spc="10">
                <a:latin typeface="Times New Roman"/>
                <a:cs typeface="Times New Roman"/>
              </a:rPr>
              <a:t>and </a:t>
            </a:r>
            <a:r>
              <a:rPr dirty="0" sz="1100" spc="5">
                <a:latin typeface="Times New Roman"/>
                <a:cs typeface="Times New Roman"/>
              </a:rPr>
              <a:t>also </a:t>
            </a:r>
            <a:r>
              <a:rPr dirty="0" sz="1100" spc="10">
                <a:latin typeface="Times New Roman"/>
                <a:cs typeface="Times New Roman"/>
              </a:rPr>
              <a:t>the power  </a:t>
            </a:r>
            <a:r>
              <a:rPr dirty="0" sz="1100" spc="5">
                <a:latin typeface="Times New Roman"/>
                <a:cs typeface="Times New Roman"/>
              </a:rPr>
              <a:t>supply is </a:t>
            </a:r>
            <a:r>
              <a:rPr dirty="0" sz="1100" spc="10">
                <a:latin typeface="Times New Roman"/>
                <a:cs typeface="Times New Roman"/>
              </a:rPr>
              <a:t>not </a:t>
            </a:r>
            <a:r>
              <a:rPr dirty="0" sz="1100" spc="5">
                <a:latin typeface="Times New Roman"/>
                <a:cs typeface="Times New Roman"/>
              </a:rPr>
              <a:t>as stable </a:t>
            </a:r>
            <a:r>
              <a:rPr dirty="0" sz="1100" spc="10">
                <a:latin typeface="Times New Roman"/>
                <a:cs typeface="Times New Roman"/>
              </a:rPr>
              <a:t>as </a:t>
            </a:r>
            <a:r>
              <a:rPr dirty="0" sz="1100" spc="5">
                <a:latin typeface="Times New Roman"/>
                <a:cs typeface="Times New Roman"/>
              </a:rPr>
              <a:t>that in case of fixed locations, especially during engine  start-up </a:t>
            </a:r>
            <a:r>
              <a:rPr dirty="0" sz="1100" spc="10">
                <a:latin typeface="Times New Roman"/>
                <a:cs typeface="Times New Roman"/>
              </a:rPr>
              <a:t>and </a:t>
            </a:r>
            <a:r>
              <a:rPr dirty="0" sz="1100" spc="5">
                <a:latin typeface="Times New Roman"/>
                <a:cs typeface="Times New Roman"/>
              </a:rPr>
              <a:t>braking </a:t>
            </a:r>
            <a:r>
              <a:rPr dirty="0" sz="1100" spc="10">
                <a:latin typeface="Times New Roman"/>
                <a:cs typeface="Times New Roman"/>
              </a:rPr>
              <a:t>when the voltage can </a:t>
            </a:r>
            <a:r>
              <a:rPr dirty="0" sz="1100" spc="5">
                <a:latin typeface="Times New Roman"/>
                <a:cs typeface="Times New Roman"/>
              </a:rPr>
              <a:t>fall to as low as </a:t>
            </a:r>
            <a:r>
              <a:rPr dirty="0" sz="1100" spc="15">
                <a:latin typeface="Times New Roman"/>
                <a:cs typeface="Times New Roman"/>
              </a:rPr>
              <a:t>9V. </a:t>
            </a:r>
            <a:r>
              <a:rPr dirty="0" sz="1100" spc="5">
                <a:latin typeface="Times New Roman"/>
                <a:cs typeface="Times New Roman"/>
              </a:rPr>
              <a:t>Typically electronic  devices are very sensitive to </a:t>
            </a:r>
            <a:r>
              <a:rPr dirty="0" sz="1100" spc="10">
                <a:latin typeface="Times New Roman"/>
                <a:cs typeface="Times New Roman"/>
              </a:rPr>
              <a:t>power </a:t>
            </a:r>
            <a:r>
              <a:rPr dirty="0" sz="1100" spc="5">
                <a:latin typeface="Times New Roman"/>
                <a:cs typeface="Times New Roman"/>
              </a:rPr>
              <a:t>surges </a:t>
            </a:r>
            <a:r>
              <a:rPr dirty="0" sz="1100" spc="10">
                <a:latin typeface="Times New Roman"/>
                <a:cs typeface="Times New Roman"/>
              </a:rPr>
              <a:t>and </a:t>
            </a:r>
            <a:r>
              <a:rPr dirty="0" sz="1100" spc="5">
                <a:latin typeface="Times New Roman"/>
                <a:cs typeface="Times New Roman"/>
              </a:rPr>
              <a:t>spikes, </a:t>
            </a:r>
            <a:r>
              <a:rPr dirty="0" sz="1100" spc="10">
                <a:latin typeface="Times New Roman"/>
                <a:cs typeface="Times New Roman"/>
              </a:rPr>
              <a:t>and equipment may </a:t>
            </a:r>
            <a:r>
              <a:rPr dirty="0" sz="1100" spc="5">
                <a:latin typeface="Times New Roman"/>
                <a:cs typeface="Times New Roman"/>
              </a:rPr>
              <a:t>fail </a:t>
            </a:r>
            <a:r>
              <a:rPr dirty="0" sz="1100">
                <a:latin typeface="Times New Roman"/>
                <a:cs typeface="Times New Roman"/>
              </a:rPr>
              <a:t>if  </a:t>
            </a:r>
            <a:r>
              <a:rPr dirty="0" sz="1100" spc="5">
                <a:latin typeface="Times New Roman"/>
                <a:cs typeface="Times New Roman"/>
              </a:rPr>
              <a:t>they </a:t>
            </a:r>
            <a:r>
              <a:rPr dirty="0" sz="1100" spc="15">
                <a:latin typeface="Times New Roman"/>
                <a:cs typeface="Times New Roman"/>
              </a:rPr>
              <a:t>do </a:t>
            </a:r>
            <a:r>
              <a:rPr dirty="0" sz="1100" spc="5">
                <a:latin typeface="Times New Roman"/>
                <a:cs typeface="Times New Roman"/>
              </a:rPr>
              <a:t>not receive stable </a:t>
            </a:r>
            <a:r>
              <a:rPr dirty="0" sz="1100" spc="10">
                <a:latin typeface="Times New Roman"/>
                <a:cs typeface="Times New Roman"/>
              </a:rPr>
              <a:t>power supply. The </a:t>
            </a:r>
            <a:r>
              <a:rPr dirty="0" sz="1100" spc="5">
                <a:latin typeface="Times New Roman"/>
                <a:cs typeface="Times New Roman"/>
              </a:rPr>
              <a:t>devices will need to </a:t>
            </a:r>
            <a:r>
              <a:rPr dirty="0" sz="1100" spc="10">
                <a:latin typeface="Times New Roman"/>
                <a:cs typeface="Times New Roman"/>
              </a:rPr>
              <a:t>have a </a:t>
            </a:r>
            <a:r>
              <a:rPr dirty="0" sz="1100" spc="5">
                <a:latin typeface="Times New Roman"/>
                <a:cs typeface="Times New Roman"/>
              </a:rPr>
              <a:t>resilient  </a:t>
            </a:r>
            <a:r>
              <a:rPr dirty="0" sz="1100" spc="10">
                <a:latin typeface="Times New Roman"/>
                <a:cs typeface="Times New Roman"/>
              </a:rPr>
              <a:t>power </a:t>
            </a:r>
            <a:r>
              <a:rPr dirty="0" sz="1100" spc="5">
                <a:latin typeface="Times New Roman"/>
                <a:cs typeface="Times New Roman"/>
              </a:rPr>
              <a:t>supply unit that </a:t>
            </a:r>
            <a:r>
              <a:rPr dirty="0" sz="1100" spc="10">
                <a:latin typeface="Times New Roman"/>
                <a:cs typeface="Times New Roman"/>
              </a:rPr>
              <a:t>can </a:t>
            </a:r>
            <a:r>
              <a:rPr dirty="0" sz="1100" spc="5">
                <a:latin typeface="Times New Roman"/>
                <a:cs typeface="Times New Roman"/>
              </a:rPr>
              <a:t>withstand such fluctuations </a:t>
            </a:r>
            <a:r>
              <a:rPr dirty="0" sz="1100" spc="10">
                <a:latin typeface="Times New Roman"/>
                <a:cs typeface="Times New Roman"/>
              </a:rPr>
              <a:t>and the </a:t>
            </a:r>
            <a:r>
              <a:rPr dirty="0" sz="1100" spc="5">
                <a:latin typeface="Times New Roman"/>
                <a:cs typeface="Times New Roman"/>
              </a:rPr>
              <a:t>devices also need </a:t>
            </a:r>
            <a:r>
              <a:rPr dirty="0" sz="1100" spc="10">
                <a:latin typeface="Times New Roman"/>
                <a:cs typeface="Times New Roman"/>
              </a:rPr>
              <a:t>to  have power </a:t>
            </a:r>
            <a:r>
              <a:rPr dirty="0" sz="1100" spc="5">
                <a:latin typeface="Times New Roman"/>
                <a:cs typeface="Times New Roman"/>
              </a:rPr>
              <a:t>backup </a:t>
            </a:r>
            <a:r>
              <a:rPr dirty="0" sz="1100" spc="10">
                <a:latin typeface="Times New Roman"/>
                <a:cs typeface="Times New Roman"/>
              </a:rPr>
              <a:t>so that </a:t>
            </a:r>
            <a:r>
              <a:rPr dirty="0" sz="1100" spc="5">
                <a:latin typeface="Times New Roman"/>
                <a:cs typeface="Times New Roman"/>
              </a:rPr>
              <a:t>they </a:t>
            </a:r>
            <a:r>
              <a:rPr dirty="0" sz="1100" spc="10">
                <a:latin typeface="Times New Roman"/>
                <a:cs typeface="Times New Roman"/>
              </a:rPr>
              <a:t>continue </a:t>
            </a:r>
            <a:r>
              <a:rPr dirty="0" sz="1100" spc="5">
                <a:latin typeface="Times New Roman"/>
                <a:cs typeface="Times New Roman"/>
              </a:rPr>
              <a:t>to </a:t>
            </a:r>
            <a:r>
              <a:rPr dirty="0" sz="1100" spc="10">
                <a:latin typeface="Times New Roman"/>
                <a:cs typeface="Times New Roman"/>
              </a:rPr>
              <a:t>function </a:t>
            </a:r>
            <a:r>
              <a:rPr dirty="0" sz="1100" spc="5">
                <a:latin typeface="Times New Roman"/>
                <a:cs typeface="Times New Roman"/>
              </a:rPr>
              <a:t>for </a:t>
            </a:r>
            <a:r>
              <a:rPr dirty="0" sz="1100" spc="10">
                <a:latin typeface="Times New Roman"/>
                <a:cs typeface="Times New Roman"/>
              </a:rPr>
              <a:t>some </a:t>
            </a:r>
            <a:r>
              <a:rPr dirty="0" sz="1100" spc="5">
                <a:latin typeface="Times New Roman"/>
                <a:cs typeface="Times New Roman"/>
              </a:rPr>
              <a:t>duration </a:t>
            </a:r>
            <a:r>
              <a:rPr dirty="0" sz="1100" spc="10">
                <a:latin typeface="Times New Roman"/>
                <a:cs typeface="Times New Roman"/>
              </a:rPr>
              <a:t>when </a:t>
            </a:r>
            <a:r>
              <a:rPr dirty="0" sz="1100" spc="5">
                <a:latin typeface="Times New Roman"/>
                <a:cs typeface="Times New Roman"/>
              </a:rPr>
              <a:t>the  vehicle battery </a:t>
            </a:r>
            <a:r>
              <a:rPr dirty="0" sz="1100">
                <a:latin typeface="Times New Roman"/>
                <a:cs typeface="Times New Roman"/>
              </a:rPr>
              <a:t>is </a:t>
            </a:r>
            <a:r>
              <a:rPr dirty="0" sz="1100" spc="5">
                <a:latin typeface="Times New Roman"/>
                <a:cs typeface="Times New Roman"/>
              </a:rPr>
              <a:t>not functional or is </a:t>
            </a:r>
            <a:r>
              <a:rPr dirty="0" sz="1100" spc="10">
                <a:latin typeface="Times New Roman"/>
                <a:cs typeface="Times New Roman"/>
              </a:rPr>
              <a:t>disconnected from the </a:t>
            </a:r>
            <a:r>
              <a:rPr dirty="0" sz="1100" spc="5">
                <a:latin typeface="Times New Roman"/>
                <a:cs typeface="Times New Roman"/>
              </a:rPr>
              <a:t>devices.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350520">
              <a:lnSpc>
                <a:spcPct val="100000"/>
              </a:lnSpc>
            </a:pPr>
            <a:r>
              <a:rPr dirty="0" sz="1100" spc="5">
                <a:latin typeface="Times New Roman"/>
                <a:cs typeface="Times New Roman"/>
              </a:rPr>
              <a:t>Vehicle </a:t>
            </a:r>
            <a:r>
              <a:rPr dirty="0" sz="1100" spc="10">
                <a:latin typeface="Times New Roman"/>
                <a:cs typeface="Times New Roman"/>
              </a:rPr>
              <a:t>power </a:t>
            </a:r>
            <a:r>
              <a:rPr dirty="0" sz="1100" spc="5">
                <a:latin typeface="Times New Roman"/>
                <a:cs typeface="Times New Roman"/>
              </a:rPr>
              <a:t>interface shall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have</a:t>
            </a:r>
            <a:endParaRPr sz="1100">
              <a:latin typeface="Times New Roman"/>
              <a:cs typeface="Times New Roman"/>
            </a:endParaRPr>
          </a:p>
          <a:p>
            <a:pPr lvl="1" marL="565785" indent="-215265">
              <a:lnSpc>
                <a:spcPct val="100000"/>
              </a:lnSpc>
              <a:spcBef>
                <a:spcPts val="254"/>
              </a:spcBef>
              <a:buFont typeface="Symbol"/>
              <a:buChar char=""/>
              <a:tabLst>
                <a:tab pos="565785" algn="l"/>
                <a:tab pos="566420" algn="l"/>
              </a:tabLst>
            </a:pPr>
            <a:r>
              <a:rPr dirty="0" sz="1100" spc="10">
                <a:latin typeface="Times New Roman"/>
                <a:cs typeface="Times New Roman"/>
              </a:rPr>
              <a:t>One </a:t>
            </a:r>
            <a:r>
              <a:rPr dirty="0" sz="1100" spc="15">
                <a:latin typeface="Times New Roman"/>
                <a:cs typeface="Times New Roman"/>
              </a:rPr>
              <a:t>common </a:t>
            </a:r>
            <a:r>
              <a:rPr dirty="0" sz="1100" spc="5">
                <a:latin typeface="Times New Roman"/>
                <a:cs typeface="Times New Roman"/>
              </a:rPr>
              <a:t>ground linked to vehicle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chassis</a:t>
            </a:r>
            <a:endParaRPr sz="1100">
              <a:latin typeface="Times New Roman"/>
              <a:cs typeface="Times New Roman"/>
            </a:endParaRPr>
          </a:p>
          <a:p>
            <a:pPr lvl="1" marL="565785" marR="55880" indent="-215265">
              <a:lnSpc>
                <a:spcPct val="113199"/>
              </a:lnSpc>
              <a:spcBef>
                <a:spcPts val="85"/>
              </a:spcBef>
              <a:buFont typeface="Symbol"/>
              <a:buChar char=""/>
              <a:tabLst>
                <a:tab pos="565785" algn="l"/>
                <a:tab pos="566420" algn="l"/>
              </a:tabLst>
            </a:pPr>
            <a:r>
              <a:rPr dirty="0" sz="1100" spc="10">
                <a:latin typeface="Times New Roman"/>
                <a:cs typeface="Times New Roman"/>
              </a:rPr>
              <a:t>One permanent power Supply </a:t>
            </a:r>
            <a:r>
              <a:rPr dirty="0" sz="1100" spc="5">
                <a:latin typeface="Times New Roman"/>
                <a:cs typeface="Times New Roman"/>
              </a:rPr>
              <a:t>(12/24V) connected to the vehicle battery 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(+Vbat).</a:t>
            </a:r>
            <a:endParaRPr sz="1100">
              <a:latin typeface="Times New Roman"/>
              <a:cs typeface="Times New Roman"/>
            </a:endParaRPr>
          </a:p>
          <a:p>
            <a:pPr lvl="1" marL="565785" marR="53975" indent="-215265">
              <a:lnSpc>
                <a:spcPct val="113199"/>
              </a:lnSpc>
              <a:spcBef>
                <a:spcPts val="75"/>
              </a:spcBef>
              <a:buFont typeface="Symbol"/>
              <a:buChar char=""/>
              <a:tabLst>
                <a:tab pos="565785" algn="l"/>
                <a:tab pos="566420" algn="l"/>
              </a:tabLst>
            </a:pPr>
            <a:r>
              <a:rPr dirty="0" sz="1100" spc="10">
                <a:latin typeface="Times New Roman"/>
                <a:cs typeface="Times New Roman"/>
              </a:rPr>
              <a:t>One </a:t>
            </a:r>
            <a:r>
              <a:rPr dirty="0" sz="1100" spc="5">
                <a:latin typeface="Times New Roman"/>
                <a:cs typeface="Times New Roman"/>
              </a:rPr>
              <a:t>non-permanent </a:t>
            </a:r>
            <a:r>
              <a:rPr dirty="0" sz="1100" spc="10">
                <a:latin typeface="Times New Roman"/>
                <a:cs typeface="Times New Roman"/>
              </a:rPr>
              <a:t>power </a:t>
            </a:r>
            <a:r>
              <a:rPr dirty="0" sz="1100" spc="5">
                <a:latin typeface="Times New Roman"/>
                <a:cs typeface="Times New Roman"/>
              </a:rPr>
              <a:t>line </a:t>
            </a:r>
            <a:r>
              <a:rPr dirty="0" sz="1100" spc="10">
                <a:latin typeface="Times New Roman"/>
                <a:cs typeface="Times New Roman"/>
              </a:rPr>
              <a:t>(12/24V) </a:t>
            </a:r>
            <a:r>
              <a:rPr dirty="0" sz="1100" spc="5">
                <a:latin typeface="Times New Roman"/>
                <a:cs typeface="Times New Roman"/>
              </a:rPr>
              <a:t>connect to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battery after ignition  </a:t>
            </a:r>
            <a:r>
              <a:rPr dirty="0" sz="1100" spc="10">
                <a:latin typeface="Times New Roman"/>
                <a:cs typeface="Times New Roman"/>
              </a:rPr>
              <a:t>(IGN).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2106" y="7108725"/>
            <a:ext cx="13462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5" b="1">
                <a:latin typeface="Times New Roman"/>
                <a:cs typeface="Times New Roman"/>
              </a:rPr>
              <a:t>9.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0427" y="7107965"/>
            <a:ext cx="212852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0" b="1">
                <a:latin typeface="Times New Roman"/>
                <a:cs typeface="Times New Roman"/>
              </a:rPr>
              <a:t>Page 17</a:t>
            </a:r>
            <a:r>
              <a:rPr dirty="0" sz="1100" spc="10">
                <a:latin typeface="Times New Roman"/>
                <a:cs typeface="Times New Roman"/>
              </a:rPr>
              <a:t>, </a:t>
            </a:r>
            <a:r>
              <a:rPr dirty="0" sz="1100" spc="10" b="1">
                <a:latin typeface="Times New Roman"/>
                <a:cs typeface="Times New Roman"/>
              </a:rPr>
              <a:t>Clause </a:t>
            </a:r>
            <a:r>
              <a:rPr dirty="0" sz="1100" spc="20" b="1">
                <a:latin typeface="Times New Roman"/>
                <a:cs typeface="Times New Roman"/>
              </a:rPr>
              <a:t>No </a:t>
            </a:r>
            <a:r>
              <a:rPr dirty="0" sz="1100" spc="10" b="1">
                <a:latin typeface="Times New Roman"/>
                <a:cs typeface="Times New Roman"/>
              </a:rPr>
              <a:t>6.1, 6.1.1,</a:t>
            </a:r>
            <a:r>
              <a:rPr dirty="0" sz="1100" spc="-95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6.1.2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06290" y="7437898"/>
            <a:ext cx="5060950" cy="184721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6715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Delete </a:t>
            </a:r>
            <a:r>
              <a:rPr dirty="0" sz="1100" spc="10">
                <a:latin typeface="Times New Roman"/>
                <a:cs typeface="Times New Roman"/>
              </a:rPr>
              <a:t>these </a:t>
            </a:r>
            <a:r>
              <a:rPr dirty="0" sz="1100" spc="5">
                <a:latin typeface="Times New Roman"/>
                <a:cs typeface="Times New Roman"/>
              </a:rPr>
              <a:t>clauses </a:t>
            </a:r>
            <a:r>
              <a:rPr dirty="0" sz="1100" spc="10">
                <a:latin typeface="Times New Roman"/>
                <a:cs typeface="Times New Roman"/>
              </a:rPr>
              <a:t>and renumber subsequent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clauses.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386715" indent="-374015">
              <a:lnSpc>
                <a:spcPct val="100000"/>
              </a:lnSpc>
              <a:buAutoNum type="arabicPeriod" startAt="10"/>
              <a:tabLst>
                <a:tab pos="386715" algn="l"/>
                <a:tab pos="387350" algn="l"/>
              </a:tabLst>
            </a:pPr>
            <a:r>
              <a:rPr dirty="0" sz="1100" spc="10" b="1">
                <a:latin typeface="Times New Roman"/>
                <a:cs typeface="Times New Roman"/>
              </a:rPr>
              <a:t>Page 18, </a:t>
            </a:r>
            <a:r>
              <a:rPr dirty="0" sz="1100" spc="5" b="1">
                <a:latin typeface="Times New Roman"/>
                <a:cs typeface="Times New Roman"/>
              </a:rPr>
              <a:t>Clause </a:t>
            </a:r>
            <a:r>
              <a:rPr dirty="0" sz="1100" spc="20" b="1">
                <a:latin typeface="Times New Roman"/>
                <a:cs typeface="Times New Roman"/>
              </a:rPr>
              <a:t>No</a:t>
            </a:r>
            <a:r>
              <a:rPr dirty="0" sz="1100" spc="-20" b="1">
                <a:latin typeface="Times New Roman"/>
                <a:cs typeface="Times New Roman"/>
              </a:rPr>
              <a:t> </a:t>
            </a:r>
            <a:r>
              <a:rPr dirty="0" sz="1100" spc="5" b="1">
                <a:latin typeface="Times New Roman"/>
                <a:cs typeface="Times New Roman"/>
              </a:rPr>
              <a:t>6.2.1.3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eriod" startAt="10"/>
            </a:pPr>
            <a:endParaRPr sz="1100">
              <a:latin typeface="Times New Roman"/>
              <a:cs typeface="Times New Roman"/>
            </a:endParaRPr>
          </a:p>
          <a:p>
            <a:pPr marL="386715">
              <a:lnSpc>
                <a:spcPct val="100000"/>
              </a:lnSpc>
            </a:pPr>
            <a:r>
              <a:rPr dirty="0" sz="1100" spc="5">
                <a:latin typeface="Times New Roman"/>
                <a:cs typeface="Times New Roman"/>
              </a:rPr>
              <a:t>Substitute following text for existing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text: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marL="386715" marR="5080">
              <a:lnSpc>
                <a:spcPts val="1300"/>
              </a:lnSpc>
            </a:pPr>
            <a:r>
              <a:rPr dirty="0" sz="1100" spc="10">
                <a:latin typeface="Times New Roman"/>
                <a:cs typeface="Times New Roman"/>
              </a:rPr>
              <a:t>The system </a:t>
            </a:r>
            <a:r>
              <a:rPr dirty="0" sz="1100" spc="5">
                <a:latin typeface="Times New Roman"/>
                <a:cs typeface="Times New Roman"/>
              </a:rPr>
              <a:t>shall </a:t>
            </a:r>
            <a:r>
              <a:rPr dirty="0" sz="1100" spc="10">
                <a:latin typeface="Times New Roman"/>
                <a:cs typeface="Times New Roman"/>
              </a:rPr>
              <a:t>transmit Emergency </a:t>
            </a:r>
            <a:r>
              <a:rPr dirty="0" sz="1100" spc="5">
                <a:latin typeface="Times New Roman"/>
                <a:cs typeface="Times New Roman"/>
              </a:rPr>
              <a:t>request information to </a:t>
            </a:r>
            <a:r>
              <a:rPr dirty="0" sz="1100" spc="10">
                <a:latin typeface="Times New Roman"/>
                <a:cs typeface="Times New Roman"/>
              </a:rPr>
              <a:t>one IP and </a:t>
            </a:r>
            <a:r>
              <a:rPr dirty="0" sz="1100" spc="15">
                <a:latin typeface="Times New Roman"/>
                <a:cs typeface="Times New Roman"/>
              </a:rPr>
              <a:t>PVT  </a:t>
            </a:r>
            <a:r>
              <a:rPr dirty="0" sz="1100" spc="10">
                <a:latin typeface="Times New Roman"/>
                <a:cs typeface="Times New Roman"/>
              </a:rPr>
              <a:t>information </a:t>
            </a:r>
            <a:r>
              <a:rPr dirty="0" sz="1100" spc="5">
                <a:latin typeface="Times New Roman"/>
                <a:cs typeface="Times New Roman"/>
              </a:rPr>
              <a:t>to </a:t>
            </a:r>
            <a:r>
              <a:rPr dirty="0" sz="1100" spc="10">
                <a:latin typeface="Times New Roman"/>
                <a:cs typeface="Times New Roman"/>
              </a:rPr>
              <a:t>other IP </a:t>
            </a:r>
            <a:r>
              <a:rPr dirty="0" sz="1100" spc="5">
                <a:latin typeface="Times New Roman"/>
                <a:cs typeface="Times New Roman"/>
              </a:rPr>
              <a:t>of </a:t>
            </a:r>
            <a:r>
              <a:rPr dirty="0" sz="1100" spc="10">
                <a:latin typeface="Times New Roman"/>
                <a:cs typeface="Times New Roman"/>
              </a:rPr>
              <a:t>backend Control Center at user </a:t>
            </a:r>
            <a:r>
              <a:rPr dirty="0" sz="1100" spc="5">
                <a:latin typeface="Times New Roman"/>
                <a:cs typeface="Times New Roman"/>
              </a:rPr>
              <a:t>configurable frequency  </a:t>
            </a:r>
            <a:r>
              <a:rPr dirty="0" sz="1100" spc="10">
                <a:latin typeface="Times New Roman"/>
                <a:cs typeface="Times New Roman"/>
              </a:rPr>
              <a:t>(minimum 5 </a:t>
            </a:r>
            <a:r>
              <a:rPr dirty="0" sz="1100" spc="5">
                <a:latin typeface="Times New Roman"/>
                <a:cs typeface="Times New Roman"/>
              </a:rPr>
              <a:t>seconds) </a:t>
            </a:r>
            <a:r>
              <a:rPr dirty="0" sz="1100" spc="10">
                <a:latin typeface="Times New Roman"/>
                <a:cs typeface="Times New Roman"/>
              </a:rPr>
              <a:t>via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GSM/Cellular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386080" indent="-373380">
              <a:lnSpc>
                <a:spcPct val="100000"/>
              </a:lnSpc>
              <a:spcBef>
                <a:spcPts val="5"/>
              </a:spcBef>
              <a:buAutoNum type="arabicPeriod" startAt="11"/>
              <a:tabLst>
                <a:tab pos="386080" algn="l"/>
                <a:tab pos="386715" algn="l"/>
              </a:tabLst>
            </a:pPr>
            <a:r>
              <a:rPr dirty="0" sz="1100" spc="10" b="1">
                <a:latin typeface="Times New Roman"/>
                <a:cs typeface="Times New Roman"/>
              </a:rPr>
              <a:t>Page</a:t>
            </a:r>
            <a:r>
              <a:rPr dirty="0" sz="1100" b="1">
                <a:latin typeface="Times New Roman"/>
                <a:cs typeface="Times New Roman"/>
              </a:rPr>
              <a:t> </a:t>
            </a:r>
            <a:r>
              <a:rPr dirty="0" sz="1100" spc="5" b="1">
                <a:latin typeface="Times New Roman"/>
                <a:cs typeface="Times New Roman"/>
              </a:rPr>
              <a:t>18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566286" y="9871794"/>
            <a:ext cx="86741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Page </a:t>
            </a:r>
            <a:r>
              <a:rPr dirty="0" sz="1200" b="1">
                <a:latin typeface="Times New Roman"/>
                <a:cs typeface="Times New Roman"/>
              </a:rPr>
              <a:t>15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803145" y="457199"/>
          <a:ext cx="5086985" cy="9185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0980"/>
                <a:gridCol w="1894840"/>
                <a:gridCol w="1692275"/>
              </a:tblGrid>
              <a:tr h="257175">
                <a:tc gridSpan="3">
                  <a:txBody>
                    <a:bodyPr/>
                    <a:lstStyle/>
                    <a:p>
                      <a:pPr algn="ctr" marL="2540">
                        <a:lnSpc>
                          <a:spcPts val="137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6F: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 gridSpan="3">
                  <a:txBody>
                    <a:bodyPr/>
                    <a:lstStyle/>
                    <a:p>
                      <a:pPr algn="ctr" marL="1905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Message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Format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>
                  <a:txBody>
                    <a:bodyPr/>
                    <a:lstStyle/>
                    <a:p>
                      <a:pPr marL="28765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Start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Character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$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byte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71120">
                        <a:lnSpc>
                          <a:spcPts val="131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Packet Header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233679">
                        <a:lnSpc>
                          <a:spcPts val="1320"/>
                        </a:lnSpc>
                        <a:spcBef>
                          <a:spcPts val="2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EPB,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unique identifier  for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all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messages from</a:t>
                      </a:r>
                      <a:r>
                        <a:rPr dirty="0" sz="115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VLT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1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610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Packet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Type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15303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Message Types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supported.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Emergency Message</a:t>
                      </a:r>
                      <a:r>
                        <a:rPr dirty="0" sz="115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(EMR)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Stop Message (SEM)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719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IMEI</a:t>
                      </a: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Number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32956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Unique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the</a:t>
                      </a:r>
                      <a:r>
                        <a:rPr dirty="0" sz="115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Vehicle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(IMEI</a:t>
                      </a:r>
                      <a:r>
                        <a:rPr dirty="0" sz="115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Number)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Character,15 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71120">
                        <a:lnSpc>
                          <a:spcPts val="131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Packet Status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178435">
                        <a:lnSpc>
                          <a:spcPts val="1320"/>
                        </a:lnSpc>
                        <a:spcBef>
                          <a:spcPts val="2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NM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– Normal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Packet, SP</a:t>
                      </a:r>
                      <a:r>
                        <a:rPr dirty="0" sz="11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–  Stored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Packet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1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5438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Date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11620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Date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time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the</a:t>
                      </a:r>
                      <a:r>
                        <a:rPr dirty="0" sz="115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location  obtained from the location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data in</a:t>
                      </a:r>
                      <a:r>
                        <a:rPr dirty="0" sz="115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DDMMYYYY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hhmmss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format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Character,14 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Validity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Valid, V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Invalid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Latitude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5778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Latitude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decimal degrees</a:t>
                      </a:r>
                      <a:r>
                        <a:rPr dirty="0" sz="1200" spc="-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  dd.mmmmmm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format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Double,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Latitude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Direction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North, 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South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83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Longitude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25"/>
                        </a:lnSpc>
                        <a:tabLst>
                          <a:tab pos="962025" algn="l"/>
                          <a:tab pos="1346200" algn="l"/>
                        </a:tabLst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Longitude	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	decimal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57785">
                        <a:lnSpc>
                          <a:spcPts val="1370"/>
                        </a:lnSpc>
                        <a:spcBef>
                          <a:spcPts val="70"/>
                        </a:spcBef>
                        <a:tabLst>
                          <a:tab pos="706755" algn="l"/>
                          <a:tab pos="926465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	-	dd.mmmmmm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format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Double,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8445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Longitude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Direction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 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East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 –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Altitude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04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5715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Altitude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meters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(above sea  level)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Double,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3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Speed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6731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Speed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of Vehicle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as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Calculated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GPS module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 VLT.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(in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km/hrs.)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Float,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6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Distance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04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57150">
                        <a:lnSpc>
                          <a:spcPts val="1270"/>
                        </a:lnSpc>
                        <a:tabLst>
                          <a:tab pos="775970" algn="l"/>
                          <a:tab pos="1557655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nce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rom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previous GPS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data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Float,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6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Provider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G - Fine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GPS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3025" marR="57150">
                        <a:lnSpc>
                          <a:spcPts val="1260"/>
                        </a:lnSpc>
                        <a:spcBef>
                          <a:spcPts val="64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N – Coarse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GPS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data from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network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byte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Vehicle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RegnNo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04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56515">
                        <a:lnSpc>
                          <a:spcPts val="1260"/>
                        </a:lnSpc>
                        <a:spcBef>
                          <a:spcPts val="2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Registration Number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of the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Vehicle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16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6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Reply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Number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3025" marR="56515">
                        <a:lnSpc>
                          <a:spcPts val="126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mobile number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which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Test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response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need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sent.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(Emergency 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Mobile 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No.  </a:t>
                      </a:r>
                      <a:r>
                        <a:rPr dirty="0" sz="1100" spc="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3025">
                        <a:lnSpc>
                          <a:spcPts val="1210"/>
                        </a:lnSpc>
                        <a:tabLst>
                          <a:tab pos="1689735" algn="l"/>
                        </a:tabLst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specified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302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MHA/MoRTH/States.)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End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Character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*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Check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sum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9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57785">
                        <a:lnSpc>
                          <a:spcPts val="1380"/>
                        </a:lnSpc>
                        <a:tabLst>
                          <a:tab pos="750570" algn="l"/>
                          <a:tab pos="1158875" algn="l"/>
                          <a:tab pos="1710055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Ensu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	no	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	in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transmission.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9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566286" y="9871794"/>
            <a:ext cx="86741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Page </a:t>
            </a:r>
            <a:r>
              <a:rPr dirty="0" sz="1200" b="1">
                <a:latin typeface="Times New Roman"/>
                <a:cs typeface="Times New Roman"/>
              </a:rPr>
              <a:t>16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86586" y="350011"/>
            <a:ext cx="5518150" cy="424942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416559" indent="-403860">
              <a:lnSpc>
                <a:spcPct val="100000"/>
              </a:lnSpc>
              <a:spcBef>
                <a:spcPts val="745"/>
              </a:spcBef>
              <a:buAutoNum type="arabicPeriod" startAt="44"/>
              <a:tabLst>
                <a:tab pos="415925" algn="l"/>
                <a:tab pos="416559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31</a:t>
            </a:r>
            <a:endParaRPr sz="12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650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Clause no. 7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first </a:t>
            </a:r>
            <a:r>
              <a:rPr dirty="0" sz="1200" spc="-5">
                <a:latin typeface="Times New Roman"/>
                <a:cs typeface="Times New Roman"/>
              </a:rPr>
              <a:t>paragraph </a:t>
            </a:r>
            <a:r>
              <a:rPr dirty="0" sz="1200">
                <a:latin typeface="Times New Roman"/>
                <a:cs typeface="Times New Roman"/>
              </a:rPr>
              <a:t>substitute the existing text with </a:t>
            </a:r>
            <a:r>
              <a:rPr dirty="0" sz="1200" spc="-5">
                <a:latin typeface="Times New Roman"/>
                <a:cs typeface="Times New Roman"/>
              </a:rPr>
              <a:t>following </a:t>
            </a:r>
            <a:r>
              <a:rPr dirty="0" sz="1200">
                <a:latin typeface="Times New Roman"/>
                <a:cs typeface="Times New Roman"/>
              </a:rPr>
              <a:t>text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algn="just" marL="415925" marR="5080">
              <a:lnSpc>
                <a:spcPts val="1380"/>
              </a:lnSpc>
              <a:spcBef>
                <a:spcPts val="77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VLT </a:t>
            </a:r>
            <a:r>
              <a:rPr dirty="0" sz="1200">
                <a:latin typeface="Times New Roman"/>
                <a:cs typeface="Times New Roman"/>
              </a:rPr>
              <a:t>device would </a:t>
            </a:r>
            <a:r>
              <a:rPr dirty="0" sz="1200" spc="-5">
                <a:latin typeface="Times New Roman"/>
                <a:cs typeface="Times New Roman"/>
              </a:rPr>
              <a:t>transmit data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 </a:t>
            </a:r>
            <a:r>
              <a:rPr dirty="0" sz="1200">
                <a:latin typeface="Times New Roman"/>
                <a:cs typeface="Times New Roman"/>
              </a:rPr>
              <a:t>using </a:t>
            </a:r>
            <a:r>
              <a:rPr dirty="0" sz="1200" spc="-5">
                <a:latin typeface="Times New Roman"/>
                <a:cs typeface="Times New Roman"/>
              </a:rPr>
              <a:t>Cellular  wireless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connectivity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(with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SMS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fall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back)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per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protocol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provided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respective  sections (Sub-section 6.3.4).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data 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devices </a:t>
            </a:r>
            <a:r>
              <a:rPr dirty="0" sz="1200">
                <a:latin typeface="Times New Roman"/>
                <a:cs typeface="Times New Roman"/>
              </a:rPr>
              <a:t>would </a:t>
            </a:r>
            <a:r>
              <a:rPr dirty="0" sz="1200" spc="-5">
                <a:latin typeface="Times New Roman"/>
                <a:cs typeface="Times New Roman"/>
              </a:rPr>
              <a:t>travel </a:t>
            </a:r>
            <a:r>
              <a:rPr dirty="0" sz="1200">
                <a:latin typeface="Times New Roman"/>
                <a:cs typeface="Times New Roman"/>
              </a:rPr>
              <a:t>over the  </a:t>
            </a:r>
            <a:r>
              <a:rPr dirty="0" sz="1200" spc="-5">
                <a:latin typeface="Times New Roman"/>
                <a:cs typeface="Times New Roman"/>
              </a:rPr>
              <a:t>wireless </a:t>
            </a:r>
            <a:r>
              <a:rPr dirty="0" sz="1200">
                <a:latin typeface="Times New Roman"/>
                <a:cs typeface="Times New Roman"/>
              </a:rPr>
              <a:t>telecom </a:t>
            </a:r>
            <a:r>
              <a:rPr dirty="0" sz="1200" spc="-5">
                <a:latin typeface="Times New Roman"/>
                <a:cs typeface="Times New Roman"/>
              </a:rPr>
              <a:t>service provider </a:t>
            </a:r>
            <a:r>
              <a:rPr dirty="0" sz="1200">
                <a:latin typeface="Times New Roman"/>
                <a:cs typeface="Times New Roman"/>
              </a:rPr>
              <a:t>network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finally </a:t>
            </a:r>
            <a:r>
              <a:rPr dirty="0" sz="1200" spc="-5">
                <a:latin typeface="Times New Roman"/>
                <a:cs typeface="Times New Roman"/>
              </a:rPr>
              <a:t>get delivered 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Backend 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Centre. </a:t>
            </a:r>
            <a:r>
              <a:rPr dirty="0" sz="1200">
                <a:latin typeface="Times New Roman"/>
                <a:cs typeface="Times New Roman"/>
              </a:rPr>
              <a:t>Since </a:t>
            </a:r>
            <a:r>
              <a:rPr dirty="0" sz="1200" spc="-5">
                <a:latin typeface="Times New Roman"/>
                <a:cs typeface="Times New Roman"/>
              </a:rPr>
              <a:t>the permit holders/Device suppliers </a:t>
            </a:r>
            <a:r>
              <a:rPr dirty="0" sz="1200">
                <a:latin typeface="Times New Roman"/>
                <a:cs typeface="Times New Roman"/>
              </a:rPr>
              <a:t>would </a:t>
            </a:r>
            <a:r>
              <a:rPr dirty="0" sz="1200" spc="-5">
                <a:latin typeface="Times New Roman"/>
                <a:cs typeface="Times New Roman"/>
              </a:rPr>
              <a:t>require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valid communication </a:t>
            </a:r>
            <a:r>
              <a:rPr dirty="0" sz="1200">
                <a:latin typeface="Times New Roman"/>
                <a:cs typeface="Times New Roman"/>
              </a:rPr>
              <a:t>plan on </a:t>
            </a:r>
            <a:r>
              <a:rPr dirty="0" sz="1200" spc="-5">
                <a:latin typeface="Times New Roman"/>
                <a:cs typeface="Times New Roman"/>
              </a:rPr>
              <a:t>embedded SIM/UICC cards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devices </a:t>
            </a:r>
            <a:r>
              <a:rPr dirty="0" sz="1200">
                <a:latin typeface="Times New Roman"/>
                <a:cs typeface="Times New Roman"/>
              </a:rPr>
              <a:t>and would  </a:t>
            </a:r>
            <a:r>
              <a:rPr dirty="0" sz="1200" spc="-5">
                <a:latin typeface="Times New Roman"/>
                <a:cs typeface="Times New Roman"/>
              </a:rPr>
              <a:t>avail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services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from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multiple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telecom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service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providers,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data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would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be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transmitted 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 </a:t>
            </a:r>
            <a:r>
              <a:rPr dirty="0" sz="1200">
                <a:latin typeface="Times New Roman"/>
                <a:cs typeface="Times New Roman"/>
              </a:rPr>
              <a:t>using the networks of multiple </a:t>
            </a:r>
            <a:r>
              <a:rPr dirty="0" sz="1200" spc="-5">
                <a:latin typeface="Times New Roman"/>
                <a:cs typeface="Times New Roman"/>
              </a:rPr>
              <a:t>telecom service  providers.</a:t>
            </a:r>
            <a:endParaRPr sz="1200">
              <a:latin typeface="Times New Roman"/>
              <a:cs typeface="Times New Roman"/>
            </a:endParaRPr>
          </a:p>
          <a:p>
            <a:pPr marL="416559" indent="-403860">
              <a:lnSpc>
                <a:spcPct val="100000"/>
              </a:lnSpc>
              <a:spcBef>
                <a:spcPts val="815"/>
              </a:spcBef>
              <a:buAutoNum type="arabicPeriod" startAt="45"/>
              <a:tabLst>
                <a:tab pos="415925" algn="l"/>
                <a:tab pos="416559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31</a:t>
            </a:r>
            <a:endParaRPr sz="1200">
              <a:latin typeface="Times New Roman"/>
              <a:cs typeface="Times New Roman"/>
            </a:endParaRPr>
          </a:p>
          <a:p>
            <a:pPr marL="415925" marR="273685">
              <a:lnSpc>
                <a:spcPts val="1380"/>
              </a:lnSpc>
              <a:spcBef>
                <a:spcPts val="750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Clause no. 7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second </a:t>
            </a:r>
            <a:r>
              <a:rPr dirty="0" sz="1200" spc="-5">
                <a:latin typeface="Times New Roman"/>
                <a:cs typeface="Times New Roman"/>
              </a:rPr>
              <a:t>paragraph </a:t>
            </a:r>
            <a:r>
              <a:rPr dirty="0" sz="1200">
                <a:latin typeface="Times New Roman"/>
                <a:cs typeface="Times New Roman"/>
              </a:rPr>
              <a:t>substitute the existing text with </a:t>
            </a:r>
            <a:r>
              <a:rPr dirty="0" sz="1200" spc="-5">
                <a:latin typeface="Times New Roman"/>
                <a:cs typeface="Times New Roman"/>
              </a:rPr>
              <a:t>following  </a:t>
            </a:r>
            <a:r>
              <a:rPr dirty="0" sz="1200">
                <a:latin typeface="Times New Roman"/>
                <a:cs typeface="Times New Roman"/>
              </a:rPr>
              <a:t>text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algn="just" marL="415925" marR="6350">
              <a:lnSpc>
                <a:spcPts val="1380"/>
              </a:lnSpc>
              <a:spcBef>
                <a:spcPts val="600"/>
              </a:spcBef>
            </a:pPr>
            <a:r>
              <a:rPr dirty="0" sz="1200" spc="-5">
                <a:latin typeface="Times New Roman"/>
                <a:cs typeface="Times New Roman"/>
              </a:rPr>
              <a:t>A suitable control mechanism </a:t>
            </a:r>
            <a:r>
              <a:rPr dirty="0" sz="1200">
                <a:latin typeface="Times New Roman"/>
                <a:cs typeface="Times New Roman"/>
              </a:rPr>
              <a:t>would be established for the </a:t>
            </a:r>
            <a:r>
              <a:rPr dirty="0" sz="1200" spc="-5">
                <a:latin typeface="Times New Roman"/>
                <a:cs typeface="Times New Roman"/>
              </a:rPr>
              <a:t>data transfer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VLT 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Backend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Control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Centre,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only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authorized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devices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should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able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5">
                <a:latin typeface="Times New Roman"/>
                <a:cs typeface="Times New Roman"/>
              </a:rPr>
              <a:t> transfer  data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 and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mechanism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authenticating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devices/  embedded SIM/UICC shall also </a:t>
            </a:r>
            <a:r>
              <a:rPr dirty="0" sz="1200">
                <a:latin typeface="Times New Roman"/>
                <a:cs typeface="Times New Roman"/>
              </a:rPr>
              <a:t>be put into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place.</a:t>
            </a:r>
            <a:endParaRPr sz="1200">
              <a:latin typeface="Times New Roman"/>
              <a:cs typeface="Times New Roman"/>
            </a:endParaRPr>
          </a:p>
          <a:p>
            <a:pPr marL="416559" indent="-403860">
              <a:lnSpc>
                <a:spcPct val="100000"/>
              </a:lnSpc>
              <a:spcBef>
                <a:spcPts val="525"/>
              </a:spcBef>
              <a:buAutoNum type="arabicPeriod" startAt="46"/>
              <a:tabLst>
                <a:tab pos="415925" algn="l"/>
                <a:tab pos="416559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36</a:t>
            </a:r>
            <a:endParaRPr sz="1200">
              <a:latin typeface="Times New Roman"/>
              <a:cs typeface="Times New Roman"/>
            </a:endParaRPr>
          </a:p>
          <a:p>
            <a:pPr algn="just" marL="415925">
              <a:lnSpc>
                <a:spcPct val="100000"/>
              </a:lnSpc>
              <a:spcBef>
                <a:spcPts val="665"/>
              </a:spcBef>
            </a:pPr>
            <a:r>
              <a:rPr dirty="0" sz="1150" spc="-5">
                <a:latin typeface="Times New Roman"/>
                <a:cs typeface="Times New Roman"/>
              </a:rPr>
              <a:t>Delete Annexure </a:t>
            </a:r>
            <a:r>
              <a:rPr dirty="0" sz="1150">
                <a:latin typeface="Times New Roman"/>
                <a:cs typeface="Times New Roman"/>
              </a:rPr>
              <a:t>C :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3014" y="6276213"/>
            <a:ext cx="4474210" cy="24987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PRINTED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  <a:p>
            <a:pPr algn="ctr" marL="594995" marR="589280">
              <a:lnSpc>
                <a:spcPts val="1150"/>
              </a:lnSpc>
              <a:spcBef>
                <a:spcPts val="945"/>
              </a:spcBef>
            </a:pPr>
            <a:r>
              <a:rPr dirty="0" sz="1000">
                <a:latin typeface="Times New Roman"/>
                <a:cs typeface="Times New Roman"/>
              </a:rPr>
              <a:t>THE </a:t>
            </a:r>
            <a:r>
              <a:rPr dirty="0" sz="1000" spc="-5">
                <a:latin typeface="Times New Roman"/>
                <a:cs typeface="Times New Roman"/>
              </a:rPr>
              <a:t>AUTOMOTIVE RESEARCH ASSOCIATION OF INDIA  </a:t>
            </a:r>
            <a:r>
              <a:rPr dirty="0" sz="1000">
                <a:latin typeface="Times New Roman"/>
                <a:cs typeface="Times New Roman"/>
              </a:rPr>
              <a:t>P. </a:t>
            </a:r>
            <a:r>
              <a:rPr dirty="0" sz="1000" spc="-5">
                <a:latin typeface="Times New Roman"/>
                <a:cs typeface="Times New Roman"/>
              </a:rPr>
              <a:t>B. NO. 832, PUNE 411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004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ts val="1125"/>
              </a:lnSpc>
            </a:pPr>
            <a:r>
              <a:rPr dirty="0" sz="1000" spc="-5">
                <a:latin typeface="Times New Roman"/>
                <a:cs typeface="Times New Roman"/>
              </a:rPr>
              <a:t>ON BEHALF </a:t>
            </a:r>
            <a:r>
              <a:rPr dirty="0" sz="1000">
                <a:latin typeface="Times New Roman"/>
                <a:cs typeface="Times New Roman"/>
              </a:rPr>
              <a:t>OF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686435" marR="679450">
              <a:lnSpc>
                <a:spcPts val="1150"/>
              </a:lnSpc>
            </a:pPr>
            <a:r>
              <a:rPr dirty="0" sz="1000" spc="-5">
                <a:latin typeface="Times New Roman"/>
                <a:cs typeface="Times New Roman"/>
              </a:rPr>
              <a:t>AUTOMOTIVE INDUSTRY STANDARDS COMMITTEE  UNDER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12700" marR="5080">
              <a:lnSpc>
                <a:spcPts val="1150"/>
              </a:lnSpc>
            </a:pPr>
            <a:r>
              <a:rPr dirty="0" sz="1000" spc="-5">
                <a:latin typeface="Times New Roman"/>
                <a:cs typeface="Times New Roman"/>
              </a:rPr>
              <a:t>CENTRAL </a:t>
            </a:r>
            <a:r>
              <a:rPr dirty="0" sz="1000">
                <a:latin typeface="Times New Roman"/>
                <a:cs typeface="Times New Roman"/>
              </a:rPr>
              <a:t>MOTOR </a:t>
            </a:r>
            <a:r>
              <a:rPr dirty="0" sz="1000" spc="-5">
                <a:latin typeface="Times New Roman"/>
                <a:cs typeface="Times New Roman"/>
              </a:rPr>
              <a:t>VEHICLES RULES - TECHNICAL STANDING </a:t>
            </a:r>
            <a:r>
              <a:rPr dirty="0" sz="1000">
                <a:latin typeface="Times New Roman"/>
                <a:cs typeface="Times New Roman"/>
              </a:rPr>
              <a:t>COMMITTEE  </a:t>
            </a:r>
            <a:r>
              <a:rPr dirty="0" sz="1000" spc="-5">
                <a:latin typeface="Times New Roman"/>
                <a:cs typeface="Times New Roman"/>
              </a:rPr>
              <a:t>SET-UP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Times New Roman"/>
              <a:cs typeface="Times New Roman"/>
            </a:endParaRPr>
          </a:p>
          <a:p>
            <a:pPr algn="ctr" marL="662305" marR="655955" indent="-1270">
              <a:lnSpc>
                <a:spcPts val="1150"/>
              </a:lnSpc>
            </a:pPr>
            <a:r>
              <a:rPr dirty="0" sz="1000" spc="-5">
                <a:latin typeface="Times New Roman"/>
                <a:cs typeface="Times New Roman"/>
              </a:rPr>
              <a:t>MINISTRY OF ROAD TRANSPORT &amp; HIGHWAYS  (DEPARTMENT OF </a:t>
            </a:r>
            <a:r>
              <a:rPr dirty="0" sz="1000" spc="-10">
                <a:latin typeface="Times New Roman"/>
                <a:cs typeface="Times New Roman"/>
              </a:rPr>
              <a:t>ROAD </a:t>
            </a:r>
            <a:r>
              <a:rPr dirty="0" sz="1000" spc="-5">
                <a:latin typeface="Times New Roman"/>
                <a:cs typeface="Times New Roman"/>
              </a:rPr>
              <a:t>TRANSPORT &amp; HIGHWAYS)  GOVERNMENT OF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INDIA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381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11</a:t>
            </a:r>
            <a:r>
              <a:rPr dirty="0" baseline="29914" sz="975" spc="-7">
                <a:latin typeface="Times New Roman"/>
                <a:cs typeface="Times New Roman"/>
              </a:rPr>
              <a:t>th  </a:t>
            </a:r>
            <a:r>
              <a:rPr dirty="0" sz="1000" spc="-5">
                <a:latin typeface="Times New Roman"/>
                <a:cs typeface="Times New Roman"/>
              </a:rPr>
              <a:t>December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2017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755009" y="10062185"/>
            <a:ext cx="97790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 sz="110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956553" y="426211"/>
            <a:ext cx="91503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Times New Roman"/>
                <a:cs typeface="Times New Roman"/>
              </a:rPr>
              <a:t>AIS-140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8130" y="1936749"/>
            <a:ext cx="451231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Times New Roman"/>
                <a:cs typeface="Times New Roman"/>
              </a:rPr>
              <a:t>AUTOMOTIVE INDUSTRY STANDARD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78610" y="3281298"/>
            <a:ext cx="4566920" cy="1092200"/>
          </a:xfrm>
          <a:prstGeom prst="rect"/>
        </p:spPr>
        <p:txBody>
          <a:bodyPr wrap="square" lIns="0" tIns="36830" rIns="0" bIns="0" rtlCol="0" vert="horz">
            <a:spAutoFit/>
          </a:bodyPr>
          <a:lstStyle/>
          <a:p>
            <a:pPr algn="ctr" marL="12700" marR="5080">
              <a:lnSpc>
                <a:spcPts val="2760"/>
              </a:lnSpc>
              <a:spcBef>
                <a:spcPts val="290"/>
              </a:spcBef>
            </a:pPr>
            <a:r>
              <a:rPr dirty="0" spc="-5"/>
              <a:t>Intelligent </a:t>
            </a:r>
            <a:r>
              <a:rPr dirty="0"/>
              <a:t>Transportation </a:t>
            </a:r>
            <a:r>
              <a:rPr dirty="0" spc="-5"/>
              <a:t>Systems  (ITS) </a:t>
            </a:r>
            <a:r>
              <a:rPr dirty="0"/>
              <a:t>- </a:t>
            </a:r>
            <a:r>
              <a:rPr dirty="0" spc="-5"/>
              <a:t>Requirements </a:t>
            </a:r>
            <a:r>
              <a:rPr dirty="0"/>
              <a:t>for </a:t>
            </a:r>
            <a:r>
              <a:rPr dirty="0" spc="-5"/>
              <a:t>Public  Transport Vehicle</a:t>
            </a:r>
            <a:r>
              <a:rPr dirty="0" spc="20"/>
              <a:t> </a:t>
            </a:r>
            <a:r>
              <a:rPr dirty="0" spc="-5"/>
              <a:t>Operation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95957" y="5218303"/>
            <a:ext cx="4425315" cy="23679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2540">
              <a:lnSpc>
                <a:spcPts val="1175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PRINTED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  <a:p>
            <a:pPr algn="ctr" marL="635">
              <a:lnSpc>
                <a:spcPts val="1150"/>
              </a:lnSpc>
            </a:pPr>
            <a:r>
              <a:rPr dirty="0" sz="1000">
                <a:latin typeface="Times New Roman"/>
                <a:cs typeface="Times New Roman"/>
              </a:rPr>
              <a:t>THE </a:t>
            </a:r>
            <a:r>
              <a:rPr dirty="0" sz="1000" spc="-5">
                <a:latin typeface="Times New Roman"/>
                <a:cs typeface="Times New Roman"/>
              </a:rPr>
              <a:t>AUTOMOTIVE RESEARCH ASSOCIATION OF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INDIA</a:t>
            </a:r>
            <a:endParaRPr sz="1000">
              <a:latin typeface="Times New Roman"/>
              <a:cs typeface="Times New Roman"/>
            </a:endParaRPr>
          </a:p>
          <a:p>
            <a:pPr marL="1449705">
              <a:lnSpc>
                <a:spcPts val="1175"/>
              </a:lnSpc>
            </a:pPr>
            <a:r>
              <a:rPr dirty="0" sz="1000">
                <a:latin typeface="Times New Roman"/>
                <a:cs typeface="Times New Roman"/>
              </a:rPr>
              <a:t>P.B. </a:t>
            </a:r>
            <a:r>
              <a:rPr dirty="0" sz="1000" spc="-5">
                <a:latin typeface="Times New Roman"/>
                <a:cs typeface="Times New Roman"/>
              </a:rPr>
              <a:t>NO. 832, PUNE </a:t>
            </a:r>
            <a:r>
              <a:rPr dirty="0" sz="1000">
                <a:latin typeface="Times New Roman"/>
                <a:cs typeface="Times New Roman"/>
              </a:rPr>
              <a:t>411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004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algn="ctr">
              <a:lnSpc>
                <a:spcPts val="1175"/>
              </a:lnSpc>
            </a:pPr>
            <a:r>
              <a:rPr dirty="0" sz="1000" spc="-5">
                <a:latin typeface="Times New Roman"/>
                <a:cs typeface="Times New Roman"/>
              </a:rPr>
              <a:t>ON BEHALF </a:t>
            </a:r>
            <a:r>
              <a:rPr dirty="0" sz="1000">
                <a:latin typeface="Times New Roman"/>
                <a:cs typeface="Times New Roman"/>
              </a:rPr>
              <a:t>OF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ts val="1175"/>
              </a:lnSpc>
            </a:pPr>
            <a:r>
              <a:rPr dirty="0" sz="1000" spc="-5">
                <a:latin typeface="Times New Roman"/>
                <a:cs typeface="Times New Roman"/>
              </a:rPr>
              <a:t>AUTOMOTIVE INDUSTRY STANDARDS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COMMITTEE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Times New Roman"/>
              <a:cs typeface="Times New Roman"/>
            </a:endParaRPr>
          </a:p>
          <a:p>
            <a:pPr algn="ctr">
              <a:lnSpc>
                <a:spcPts val="1175"/>
              </a:lnSpc>
              <a:spcBef>
                <a:spcPts val="5"/>
              </a:spcBef>
            </a:pPr>
            <a:r>
              <a:rPr dirty="0" sz="1000" spc="-5">
                <a:latin typeface="Times New Roman"/>
                <a:cs typeface="Times New Roman"/>
              </a:rPr>
              <a:t>UNDER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ts val="1175"/>
              </a:lnSpc>
            </a:pPr>
            <a:r>
              <a:rPr dirty="0" sz="1000" spc="-5">
                <a:latin typeface="Times New Roman"/>
                <a:cs typeface="Times New Roman"/>
              </a:rPr>
              <a:t>CENTRAL </a:t>
            </a:r>
            <a:r>
              <a:rPr dirty="0" sz="1000">
                <a:latin typeface="Times New Roman"/>
                <a:cs typeface="Times New Roman"/>
              </a:rPr>
              <a:t>MOTOR </a:t>
            </a:r>
            <a:r>
              <a:rPr dirty="0" sz="1000" spc="-5">
                <a:latin typeface="Times New Roman"/>
                <a:cs typeface="Times New Roman"/>
              </a:rPr>
              <a:t>VEHICLE RULES – TECHNICAL STANDING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COMMITTEE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00">
              <a:latin typeface="Times New Roman"/>
              <a:cs typeface="Times New Roman"/>
            </a:endParaRPr>
          </a:p>
          <a:p>
            <a:pPr algn="ctr" marL="1905">
              <a:lnSpc>
                <a:spcPts val="1175"/>
              </a:lnSpc>
            </a:pPr>
            <a:r>
              <a:rPr dirty="0" sz="1000" spc="-5">
                <a:latin typeface="Times New Roman"/>
                <a:cs typeface="Times New Roman"/>
              </a:rPr>
              <a:t>SET-UP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  <a:p>
            <a:pPr algn="ctr" marL="596265" marR="589280" indent="-635">
              <a:lnSpc>
                <a:spcPts val="1150"/>
              </a:lnSpc>
              <a:spcBef>
                <a:spcPts val="55"/>
              </a:spcBef>
            </a:pPr>
            <a:r>
              <a:rPr dirty="0" sz="1000" spc="-5">
                <a:latin typeface="Times New Roman"/>
                <a:cs typeface="Times New Roman"/>
              </a:rPr>
              <a:t>MINISTRY OF ROAD TRANSPORT and HIGHWAYS  (DEPARTMENT OF </a:t>
            </a:r>
            <a:r>
              <a:rPr dirty="0" sz="1000" spc="-10">
                <a:latin typeface="Times New Roman"/>
                <a:cs typeface="Times New Roman"/>
              </a:rPr>
              <a:t>ROAD </a:t>
            </a:r>
            <a:r>
              <a:rPr dirty="0" sz="1000" spc="-5">
                <a:latin typeface="Times New Roman"/>
                <a:cs typeface="Times New Roman"/>
              </a:rPr>
              <a:t>TRANSPORT and HIGHWAYS)  GOVERNMENT OF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INDIA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algn="ctr" marL="1905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October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2016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755009" y="10062185"/>
            <a:ext cx="97790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 sz="110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59153" y="432307"/>
            <a:ext cx="5678170" cy="556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r>
              <a:rPr dirty="0" sz="1200" spc="-5" b="1">
                <a:latin typeface="Times New Roman"/>
                <a:cs typeface="Times New Roman"/>
              </a:rPr>
              <a:t>-</a:t>
            </a:r>
            <a:r>
              <a:rPr dirty="0" sz="1200" b="1">
                <a:latin typeface="Times New Roman"/>
                <a:cs typeface="Times New Roman"/>
              </a:rPr>
              <a:t>140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Status chart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the Standard to be used by the purchaser </a:t>
            </a:r>
            <a:r>
              <a:rPr dirty="0" sz="1200" b="1">
                <a:latin typeface="Times New Roman"/>
                <a:cs typeface="Times New Roman"/>
              </a:rPr>
              <a:t>for </a:t>
            </a:r>
            <a:r>
              <a:rPr dirty="0" sz="1200" spc="-5" b="1">
                <a:latin typeface="Times New Roman"/>
                <a:cs typeface="Times New Roman"/>
              </a:rPr>
              <a:t>updating the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record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15466" y="1130807"/>
          <a:ext cx="5375275" cy="1687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409"/>
                <a:gridCol w="1056640"/>
                <a:gridCol w="1076325"/>
                <a:gridCol w="824864"/>
                <a:gridCol w="508000"/>
                <a:gridCol w="822960"/>
                <a:gridCol w="591820"/>
              </a:tblGrid>
              <a:tr h="409575">
                <a:tc>
                  <a:txBody>
                    <a:bodyPr/>
                    <a:lstStyle/>
                    <a:p>
                      <a:pPr marL="162560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Sl.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398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No.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Corrigenda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Amendment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Revision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Remark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Misc.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495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495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359153" y="3123945"/>
            <a:ext cx="11880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General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remarks: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905884" y="9891497"/>
            <a:ext cx="190500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 sz="110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153" y="769111"/>
            <a:ext cx="5286375" cy="8259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320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INTRODUCTION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8255">
              <a:lnSpc>
                <a:spcPct val="1102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Government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India felt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need </a:t>
            </a:r>
            <a:r>
              <a:rPr dirty="0" sz="1200">
                <a:latin typeface="Times New Roman"/>
                <a:cs typeface="Times New Roman"/>
              </a:rPr>
              <a:t>for a </a:t>
            </a:r>
            <a:r>
              <a:rPr dirty="0" sz="1200" spc="-5">
                <a:latin typeface="Times New Roman"/>
                <a:cs typeface="Times New Roman"/>
              </a:rPr>
              <a:t>permanent </a:t>
            </a:r>
            <a:r>
              <a:rPr dirty="0" sz="1200">
                <a:latin typeface="Times New Roman"/>
                <a:cs typeface="Times New Roman"/>
              </a:rPr>
              <a:t>agency to expedite the  </a:t>
            </a:r>
            <a:r>
              <a:rPr dirty="0" sz="1200" spc="-5">
                <a:latin typeface="Times New Roman"/>
                <a:cs typeface="Times New Roman"/>
              </a:rPr>
              <a:t>publication </a:t>
            </a:r>
            <a:r>
              <a:rPr dirty="0" sz="1200">
                <a:latin typeface="Times New Roman"/>
                <a:cs typeface="Times New Roman"/>
              </a:rPr>
              <a:t>of standards </a:t>
            </a:r>
            <a:r>
              <a:rPr dirty="0" sz="1200" spc="-5">
                <a:latin typeface="Times New Roman"/>
                <a:cs typeface="Times New Roman"/>
              </a:rPr>
              <a:t>and development </a:t>
            </a:r>
            <a:r>
              <a:rPr dirty="0" sz="1200">
                <a:latin typeface="Times New Roman"/>
                <a:cs typeface="Times New Roman"/>
              </a:rPr>
              <a:t>of test </a:t>
            </a:r>
            <a:r>
              <a:rPr dirty="0" sz="1200" spc="-5">
                <a:latin typeface="Times New Roman"/>
                <a:cs typeface="Times New Roman"/>
              </a:rPr>
              <a:t>facilities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parallel </a:t>
            </a:r>
            <a:r>
              <a:rPr dirty="0" sz="1200">
                <a:latin typeface="Times New Roman"/>
                <a:cs typeface="Times New Roman"/>
              </a:rPr>
              <a:t>when the work  on the </a:t>
            </a:r>
            <a:r>
              <a:rPr dirty="0" sz="1200" spc="-5">
                <a:latin typeface="Times New Roman"/>
                <a:cs typeface="Times New Roman"/>
              </a:rPr>
              <a:t>preparation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standards is going </a:t>
            </a:r>
            <a:r>
              <a:rPr dirty="0" sz="1200">
                <a:latin typeface="Times New Roman"/>
                <a:cs typeface="Times New Roman"/>
              </a:rPr>
              <a:t>on,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development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improved  </a:t>
            </a:r>
            <a:r>
              <a:rPr dirty="0" sz="1200">
                <a:latin typeface="Times New Roman"/>
                <a:cs typeface="Times New Roman"/>
              </a:rPr>
              <a:t>safety </a:t>
            </a:r>
            <a:r>
              <a:rPr dirty="0" sz="1200" spc="-5">
                <a:latin typeface="Times New Roman"/>
                <a:cs typeface="Times New Roman"/>
              </a:rPr>
              <a:t>critical </a:t>
            </a:r>
            <a:r>
              <a:rPr dirty="0" sz="1200">
                <a:latin typeface="Times New Roman"/>
                <a:cs typeface="Times New Roman"/>
              </a:rPr>
              <a:t>parts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undertaken </a:t>
            </a:r>
            <a:r>
              <a:rPr dirty="0" sz="1200">
                <a:latin typeface="Times New Roman"/>
                <a:cs typeface="Times New Roman"/>
              </a:rPr>
              <a:t>only </a:t>
            </a:r>
            <a:r>
              <a:rPr dirty="0" sz="1200" spc="-5">
                <a:latin typeface="Times New Roman"/>
                <a:cs typeface="Times New Roman"/>
              </a:rPr>
              <a:t>after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publication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standard and  commissioning </a:t>
            </a:r>
            <a:r>
              <a:rPr dirty="0" sz="1200">
                <a:latin typeface="Times New Roman"/>
                <a:cs typeface="Times New Roman"/>
              </a:rPr>
              <a:t>of test </a:t>
            </a:r>
            <a:r>
              <a:rPr dirty="0" sz="1200" spc="-5">
                <a:latin typeface="Times New Roman"/>
                <a:cs typeface="Times New Roman"/>
              </a:rPr>
              <a:t>facilities. </a:t>
            </a:r>
            <a:r>
              <a:rPr dirty="0" sz="1200">
                <a:latin typeface="Times New Roman"/>
                <a:cs typeface="Times New Roman"/>
              </a:rPr>
              <a:t>To this </a:t>
            </a:r>
            <a:r>
              <a:rPr dirty="0" sz="1200" spc="-5">
                <a:latin typeface="Times New Roman"/>
                <a:cs typeface="Times New Roman"/>
              </a:rPr>
              <a:t>end,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erstwhile </a:t>
            </a:r>
            <a:r>
              <a:rPr dirty="0" sz="1200">
                <a:latin typeface="Times New Roman"/>
                <a:cs typeface="Times New Roman"/>
              </a:rPr>
              <a:t>Ministry of </a:t>
            </a:r>
            <a:r>
              <a:rPr dirty="0" sz="1200" spc="-5">
                <a:latin typeface="Times New Roman"/>
                <a:cs typeface="Times New Roman"/>
              </a:rPr>
              <a:t>Surface  Transport </a:t>
            </a:r>
            <a:r>
              <a:rPr dirty="0" sz="1200">
                <a:latin typeface="Times New Roman"/>
                <a:cs typeface="Times New Roman"/>
              </a:rPr>
              <a:t>(MoST) </a:t>
            </a:r>
            <a:r>
              <a:rPr dirty="0" sz="1200" spc="-5">
                <a:latin typeface="Times New Roman"/>
                <a:cs typeface="Times New Roman"/>
              </a:rPr>
              <a:t>has constituted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permanent </a:t>
            </a:r>
            <a:r>
              <a:rPr dirty="0" sz="1200">
                <a:latin typeface="Times New Roman"/>
                <a:cs typeface="Times New Roman"/>
              </a:rPr>
              <a:t>Automotive </a:t>
            </a:r>
            <a:r>
              <a:rPr dirty="0" sz="1200" spc="-5">
                <a:latin typeface="Times New Roman"/>
                <a:cs typeface="Times New Roman"/>
              </a:rPr>
              <a:t>Industry Standards  </a:t>
            </a:r>
            <a:r>
              <a:rPr dirty="0" sz="1200">
                <a:latin typeface="Times New Roman"/>
                <a:cs typeface="Times New Roman"/>
              </a:rPr>
              <a:t>Committee </a:t>
            </a:r>
            <a:r>
              <a:rPr dirty="0" sz="1200" spc="-10">
                <a:latin typeface="Times New Roman"/>
                <a:cs typeface="Times New Roman"/>
              </a:rPr>
              <a:t>(AISC) </a:t>
            </a:r>
            <a:r>
              <a:rPr dirty="0" sz="1200">
                <a:latin typeface="Times New Roman"/>
                <a:cs typeface="Times New Roman"/>
              </a:rPr>
              <a:t>vide </a:t>
            </a:r>
            <a:r>
              <a:rPr dirty="0" sz="1200" spc="-5">
                <a:latin typeface="Times New Roman"/>
                <a:cs typeface="Times New Roman"/>
              </a:rPr>
              <a:t>order No. </a:t>
            </a:r>
            <a:r>
              <a:rPr dirty="0" sz="1200">
                <a:latin typeface="Times New Roman"/>
                <a:cs typeface="Times New Roman"/>
              </a:rPr>
              <a:t>RT-11028/11/97-MVL dated September 15, 1997.  The </a:t>
            </a:r>
            <a:r>
              <a:rPr dirty="0" sz="1200" spc="-5">
                <a:latin typeface="Times New Roman"/>
                <a:cs typeface="Times New Roman"/>
              </a:rPr>
              <a:t>standards prepared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AISC will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approved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permanent </a:t>
            </a:r>
            <a:r>
              <a:rPr dirty="0" sz="1200" spc="-5">
                <a:latin typeface="Times New Roman"/>
                <a:cs typeface="Times New Roman"/>
              </a:rPr>
              <a:t>CMVR  Technical </a:t>
            </a:r>
            <a:r>
              <a:rPr dirty="0" sz="1200">
                <a:latin typeface="Times New Roman"/>
                <a:cs typeface="Times New Roman"/>
              </a:rPr>
              <a:t>Standing Committee (CTSC). </a:t>
            </a:r>
            <a:r>
              <a:rPr dirty="0" sz="1200" spc="-5">
                <a:latin typeface="Times New Roman"/>
                <a:cs typeface="Times New Roman"/>
              </a:rPr>
              <a:t>After </a:t>
            </a:r>
            <a:r>
              <a:rPr dirty="0" sz="1200">
                <a:latin typeface="Times New Roman"/>
                <a:cs typeface="Times New Roman"/>
              </a:rPr>
              <a:t>approval, the Automotive </a:t>
            </a:r>
            <a:r>
              <a:rPr dirty="0" sz="1200" spc="-5">
                <a:latin typeface="Times New Roman"/>
                <a:cs typeface="Times New Roman"/>
              </a:rPr>
              <a:t>Research  Association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India (ARAI), Pune, being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secretariat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10">
                <a:latin typeface="Times New Roman"/>
                <a:cs typeface="Times New Roman"/>
              </a:rPr>
              <a:t>AIS </a:t>
            </a:r>
            <a:r>
              <a:rPr dirty="0" sz="1200">
                <a:latin typeface="Times New Roman"/>
                <a:cs typeface="Times New Roman"/>
              </a:rPr>
              <a:t>Committee, </a:t>
            </a:r>
            <a:r>
              <a:rPr dirty="0" sz="1200" spc="-5">
                <a:latin typeface="Times New Roman"/>
                <a:cs typeface="Times New Roman"/>
              </a:rPr>
              <a:t>will  </a:t>
            </a:r>
            <a:r>
              <a:rPr dirty="0" sz="1200">
                <a:latin typeface="Times New Roman"/>
                <a:cs typeface="Times New Roman"/>
              </a:rPr>
              <a:t>publish this</a:t>
            </a:r>
            <a:r>
              <a:rPr dirty="0" sz="1200" spc="-5">
                <a:latin typeface="Times New Roman"/>
                <a:cs typeface="Times New Roman"/>
              </a:rPr>
              <a:t> standard.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10200"/>
              </a:lnSpc>
              <a:spcBef>
                <a:spcPts val="994"/>
              </a:spcBef>
            </a:pPr>
            <a:r>
              <a:rPr dirty="0" sz="1200" spc="-5">
                <a:latin typeface="Times New Roman"/>
                <a:cs typeface="Times New Roman"/>
              </a:rPr>
              <a:t>Intelligent </a:t>
            </a:r>
            <a:r>
              <a:rPr dirty="0" sz="1200">
                <a:latin typeface="Times New Roman"/>
                <a:cs typeface="Times New Roman"/>
              </a:rPr>
              <a:t>Transport </a:t>
            </a:r>
            <a:r>
              <a:rPr dirty="0" sz="1200" spc="-5">
                <a:latin typeface="Times New Roman"/>
                <a:cs typeface="Times New Roman"/>
              </a:rPr>
              <a:t>Systems (ITS)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globally proven systems </a:t>
            </a:r>
            <a:r>
              <a:rPr dirty="0" sz="1200">
                <a:latin typeface="Times New Roman"/>
                <a:cs typeface="Times New Roman"/>
              </a:rPr>
              <a:t>to optimize the  </a:t>
            </a:r>
            <a:r>
              <a:rPr dirty="0" sz="1200" spc="-5">
                <a:latin typeface="Times New Roman"/>
                <a:cs typeface="Times New Roman"/>
              </a:rPr>
              <a:t>utilization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existing </a:t>
            </a:r>
            <a:r>
              <a:rPr dirty="0" sz="1200">
                <a:latin typeface="Times New Roman"/>
                <a:cs typeface="Times New Roman"/>
              </a:rPr>
              <a:t>transport </a:t>
            </a:r>
            <a:r>
              <a:rPr dirty="0" sz="1200" spc="-5">
                <a:latin typeface="Times New Roman"/>
                <a:cs typeface="Times New Roman"/>
              </a:rPr>
              <a:t>infrastructure and improve transportation systems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terms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efficiency, quality, comfort and safety. </a:t>
            </a:r>
            <a:r>
              <a:rPr dirty="0" sz="1200">
                <a:latin typeface="Times New Roman"/>
                <a:cs typeface="Times New Roman"/>
              </a:rPr>
              <a:t>Having </a:t>
            </a:r>
            <a:r>
              <a:rPr dirty="0" sz="1200" spc="-5">
                <a:latin typeface="Times New Roman"/>
                <a:cs typeface="Times New Roman"/>
              </a:rPr>
              <a:t>realized </a:t>
            </a:r>
            <a:r>
              <a:rPr dirty="0" sz="1200">
                <a:latin typeface="Times New Roman"/>
                <a:cs typeface="Times New Roman"/>
              </a:rPr>
              <a:t>the potential of </a:t>
            </a:r>
            <a:r>
              <a:rPr dirty="0" sz="1200" spc="-5">
                <a:latin typeface="Times New Roman"/>
                <a:cs typeface="Times New Roman"/>
              </a:rPr>
              <a:t>ITS,  Government </a:t>
            </a:r>
            <a:r>
              <a:rPr dirty="0" sz="1200">
                <a:latin typeface="Times New Roman"/>
                <a:cs typeface="Times New Roman"/>
              </a:rPr>
              <a:t>bodies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organizations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India are </a:t>
            </a:r>
            <a:r>
              <a:rPr dirty="0" sz="1200">
                <a:latin typeface="Times New Roman"/>
                <a:cs typeface="Times New Roman"/>
              </a:rPr>
              <a:t>presently working towards  </a:t>
            </a:r>
            <a:r>
              <a:rPr dirty="0" sz="1200" spc="-5">
                <a:latin typeface="Times New Roman"/>
                <a:cs typeface="Times New Roman"/>
              </a:rPr>
              <a:t>implementing various </a:t>
            </a:r>
            <a:r>
              <a:rPr dirty="0" sz="1200">
                <a:latin typeface="Times New Roman"/>
                <a:cs typeface="Times New Roman"/>
              </a:rPr>
              <a:t>components of </a:t>
            </a:r>
            <a:r>
              <a:rPr dirty="0" sz="1200" spc="-10">
                <a:latin typeface="Times New Roman"/>
                <a:cs typeface="Times New Roman"/>
              </a:rPr>
              <a:t>ITS </a:t>
            </a:r>
            <a:r>
              <a:rPr dirty="0" sz="1200" spc="-5">
                <a:latin typeface="Times New Roman"/>
                <a:cs typeface="Times New Roman"/>
              </a:rPr>
              <a:t>across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country.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200"/>
              </a:lnSpc>
              <a:spcBef>
                <a:spcPts val="100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step </a:t>
            </a:r>
            <a:r>
              <a:rPr dirty="0" sz="1200" spc="-5">
                <a:latin typeface="Times New Roman"/>
                <a:cs typeface="Times New Roman"/>
              </a:rPr>
              <a:t>taken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creation and </a:t>
            </a:r>
            <a:r>
              <a:rPr dirty="0" sz="1200">
                <a:latin typeface="Times New Roman"/>
                <a:cs typeface="Times New Roman"/>
              </a:rPr>
              <a:t>implementation of </a:t>
            </a:r>
            <a:r>
              <a:rPr dirty="0" sz="1200" spc="-15">
                <a:latin typeface="Times New Roman"/>
                <a:cs typeface="Times New Roman"/>
              </a:rPr>
              <a:t>ITS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holding a </a:t>
            </a:r>
            <a:r>
              <a:rPr dirty="0" sz="1200" spc="-5">
                <a:latin typeface="Times New Roman"/>
                <a:cs typeface="Times New Roman"/>
              </a:rPr>
              <a:t>National  </a:t>
            </a:r>
            <a:r>
              <a:rPr dirty="0" sz="1200">
                <a:latin typeface="Times New Roman"/>
                <a:cs typeface="Times New Roman"/>
              </a:rPr>
              <a:t>Workshop </a:t>
            </a:r>
            <a:r>
              <a:rPr dirty="0" sz="1200" spc="-5">
                <a:latin typeface="Times New Roman"/>
                <a:cs typeface="Times New Roman"/>
              </a:rPr>
              <a:t>titled “User Requirements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Interactive </a:t>
            </a:r>
            <a:r>
              <a:rPr dirty="0" sz="1200" spc="-10">
                <a:latin typeface="Times New Roman"/>
                <a:cs typeface="Times New Roman"/>
              </a:rPr>
              <a:t>ITS </a:t>
            </a:r>
            <a:r>
              <a:rPr dirty="0" sz="1200" spc="-5">
                <a:latin typeface="Times New Roman"/>
                <a:cs typeface="Times New Roman"/>
              </a:rPr>
              <a:t>Architecture”, which was  conducted 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collaboration between SIAM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ASRTU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5">
                <a:latin typeface="Times New Roman"/>
                <a:cs typeface="Times New Roman"/>
              </a:rPr>
              <a:t>26</a:t>
            </a:r>
            <a:r>
              <a:rPr dirty="0" baseline="38194" sz="1200" spc="7">
                <a:latin typeface="Times New Roman"/>
                <a:cs typeface="Times New Roman"/>
              </a:rPr>
              <a:t>th </a:t>
            </a:r>
            <a:r>
              <a:rPr dirty="0" sz="1200">
                <a:latin typeface="Times New Roman"/>
                <a:cs typeface="Times New Roman"/>
              </a:rPr>
              <a:t>&amp; 27</a:t>
            </a:r>
            <a:r>
              <a:rPr dirty="0" baseline="38194" sz="1200">
                <a:latin typeface="Times New Roman"/>
                <a:cs typeface="Times New Roman"/>
              </a:rPr>
              <a:t>th </a:t>
            </a:r>
            <a:r>
              <a:rPr dirty="0" sz="1200" spc="-5">
                <a:latin typeface="Times New Roman"/>
                <a:cs typeface="Times New Roman"/>
              </a:rPr>
              <a:t>February  </a:t>
            </a:r>
            <a:r>
              <a:rPr dirty="0" sz="1200">
                <a:latin typeface="Times New Roman"/>
                <a:cs typeface="Times New Roman"/>
              </a:rPr>
              <a:t>2015. This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primarily focused on </a:t>
            </a:r>
            <a:r>
              <a:rPr dirty="0" sz="1200" spc="-10">
                <a:latin typeface="Times New Roman"/>
                <a:cs typeface="Times New Roman"/>
              </a:rPr>
              <a:t>ITS </a:t>
            </a:r>
            <a:r>
              <a:rPr dirty="0" sz="1200">
                <a:latin typeface="Times New Roman"/>
                <a:cs typeface="Times New Roman"/>
              </a:rPr>
              <a:t>in Public </a:t>
            </a:r>
            <a:r>
              <a:rPr dirty="0" sz="1200" spc="-5">
                <a:latin typeface="Times New Roman"/>
                <a:cs typeface="Times New Roman"/>
              </a:rPr>
              <a:t>Bus Transportation. Nonetheless,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workshop helped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create </a:t>
            </a:r>
            <a:r>
              <a:rPr dirty="0" sz="1200">
                <a:latin typeface="Times New Roman"/>
                <a:cs typeface="Times New Roman"/>
              </a:rPr>
              <a:t>the outline for </a:t>
            </a:r>
            <a:r>
              <a:rPr dirty="0" sz="1200" spc="-5">
                <a:latin typeface="Times New Roman"/>
                <a:cs typeface="Times New Roman"/>
              </a:rPr>
              <a:t>“National Intelligent </a:t>
            </a:r>
            <a:r>
              <a:rPr dirty="0" sz="1200">
                <a:latin typeface="Times New Roman"/>
                <a:cs typeface="Times New Roman"/>
              </a:rPr>
              <a:t>Transport </a:t>
            </a:r>
            <a:r>
              <a:rPr dirty="0" sz="1200" spc="-5">
                <a:latin typeface="Times New Roman"/>
                <a:cs typeface="Times New Roman"/>
              </a:rPr>
              <a:t>System  Architecture and </a:t>
            </a:r>
            <a:r>
              <a:rPr dirty="0" sz="1200">
                <a:latin typeface="Times New Roman"/>
                <a:cs typeface="Times New Roman"/>
              </a:rPr>
              <a:t>Policy for Public </a:t>
            </a:r>
            <a:r>
              <a:rPr dirty="0" sz="1200" spc="-5">
                <a:latin typeface="Times New Roman"/>
                <a:cs typeface="Times New Roman"/>
              </a:rPr>
              <a:t>Transport (Bus)”, which </a:t>
            </a:r>
            <a:r>
              <a:rPr dirty="0" sz="1200">
                <a:latin typeface="Times New Roman"/>
                <a:cs typeface="Times New Roman"/>
              </a:rPr>
              <a:t>was </a:t>
            </a:r>
            <a:r>
              <a:rPr dirty="0" sz="1200" spc="-5">
                <a:latin typeface="Times New Roman"/>
                <a:cs typeface="Times New Roman"/>
              </a:rPr>
              <a:t>submitted </a:t>
            </a:r>
            <a:r>
              <a:rPr dirty="0" sz="120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ASRTU  and SIAM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government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200"/>
              </a:lnSpc>
              <a:spcBef>
                <a:spcPts val="1005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44</a:t>
            </a:r>
            <a:r>
              <a:rPr dirty="0" baseline="38194" sz="1200">
                <a:latin typeface="Times New Roman"/>
                <a:cs typeface="Times New Roman"/>
              </a:rPr>
              <a:t>th </a:t>
            </a:r>
            <a:r>
              <a:rPr dirty="0" sz="1200">
                <a:latin typeface="Times New Roman"/>
                <a:cs typeface="Times New Roman"/>
              </a:rPr>
              <a:t>&amp; 45</a:t>
            </a:r>
            <a:r>
              <a:rPr dirty="0" baseline="38194" sz="1200">
                <a:latin typeface="Times New Roman"/>
                <a:cs typeface="Times New Roman"/>
              </a:rPr>
              <a:t>th </a:t>
            </a:r>
            <a:r>
              <a:rPr dirty="0" sz="1200">
                <a:latin typeface="Times New Roman"/>
                <a:cs typeface="Times New Roman"/>
              </a:rPr>
              <a:t>CMVR-TSC, </a:t>
            </a:r>
            <a:r>
              <a:rPr dirty="0" sz="1200" spc="-5">
                <a:latin typeface="Times New Roman"/>
                <a:cs typeface="Times New Roman"/>
              </a:rPr>
              <a:t>Chairman had directed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standardization activities </a:t>
            </a:r>
            <a:r>
              <a:rPr dirty="0" sz="1200">
                <a:latin typeface="Times New Roman"/>
                <a:cs typeface="Times New Roman"/>
              </a:rPr>
              <a:t>to  be </a:t>
            </a:r>
            <a:r>
              <a:rPr dirty="0" sz="1200" spc="-5">
                <a:latin typeface="Times New Roman"/>
                <a:cs typeface="Times New Roman"/>
              </a:rPr>
              <a:t>initiated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Intelligent Transportation Systems (ITS)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Vehicle Location Tracking,  Camera Surveillance System and </a:t>
            </a:r>
            <a:r>
              <a:rPr dirty="0" sz="1200">
                <a:latin typeface="Times New Roman"/>
                <a:cs typeface="Times New Roman"/>
              </a:rPr>
              <a:t>Emergency </a:t>
            </a:r>
            <a:r>
              <a:rPr dirty="0" sz="1200" spc="-5">
                <a:latin typeface="Times New Roman"/>
                <a:cs typeface="Times New Roman"/>
              </a:rPr>
              <a:t>Request </a:t>
            </a:r>
            <a:r>
              <a:rPr dirty="0" sz="1200">
                <a:latin typeface="Times New Roman"/>
                <a:cs typeface="Times New Roman"/>
              </a:rPr>
              <a:t>Button. The </a:t>
            </a:r>
            <a:r>
              <a:rPr dirty="0" sz="1200" spc="-5">
                <a:latin typeface="Times New Roman"/>
                <a:cs typeface="Times New Roman"/>
              </a:rPr>
              <a:t>committee  intended </a:t>
            </a:r>
            <a:r>
              <a:rPr dirty="0" sz="1200">
                <a:latin typeface="Times New Roman"/>
                <a:cs typeface="Times New Roman"/>
              </a:rPr>
              <a:t>to extend the </a:t>
            </a:r>
            <a:r>
              <a:rPr dirty="0" sz="1200" spc="-5">
                <a:latin typeface="Times New Roman"/>
                <a:cs typeface="Times New Roman"/>
              </a:rPr>
              <a:t>above </a:t>
            </a:r>
            <a:r>
              <a:rPr dirty="0" sz="1200">
                <a:latin typeface="Times New Roman"/>
                <a:cs typeface="Times New Roman"/>
              </a:rPr>
              <a:t>user </a:t>
            </a:r>
            <a:r>
              <a:rPr dirty="0" sz="1200" spc="-5">
                <a:latin typeface="Times New Roman"/>
                <a:cs typeface="Times New Roman"/>
              </a:rPr>
              <a:t>requirements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all </a:t>
            </a:r>
            <a:r>
              <a:rPr dirty="0" sz="1200">
                <a:latin typeface="Times New Roman"/>
                <a:cs typeface="Times New Roman"/>
              </a:rPr>
              <a:t>public </a:t>
            </a:r>
            <a:r>
              <a:rPr dirty="0" sz="1200" spc="-5">
                <a:latin typeface="Times New Roman"/>
                <a:cs typeface="Times New Roman"/>
              </a:rPr>
              <a:t>transportation </a:t>
            </a:r>
            <a:r>
              <a:rPr dirty="0" sz="1200">
                <a:latin typeface="Times New Roman"/>
                <a:cs typeface="Times New Roman"/>
              </a:rPr>
              <a:t>namely –  </a:t>
            </a:r>
            <a:r>
              <a:rPr dirty="0" sz="1200" spc="-5">
                <a:latin typeface="Times New Roman"/>
                <a:cs typeface="Times New Roman"/>
              </a:rPr>
              <a:t>buses, </a:t>
            </a:r>
            <a:r>
              <a:rPr dirty="0" sz="1200">
                <a:latin typeface="Times New Roman"/>
                <a:cs typeface="Times New Roman"/>
              </a:rPr>
              <a:t>taxis, </a:t>
            </a:r>
            <a:r>
              <a:rPr dirty="0" sz="1200" spc="-5">
                <a:latin typeface="Times New Roman"/>
                <a:cs typeface="Times New Roman"/>
              </a:rPr>
              <a:t>etc.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current document covers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requirements </a:t>
            </a:r>
            <a:r>
              <a:rPr dirty="0" sz="1200">
                <a:latin typeface="Times New Roman"/>
                <a:cs typeface="Times New Roman"/>
              </a:rPr>
              <a:t>for Vehicle </a:t>
            </a:r>
            <a:r>
              <a:rPr dirty="0" sz="1200" spc="-5">
                <a:latin typeface="Times New Roman"/>
                <a:cs typeface="Times New Roman"/>
              </a:rPr>
              <a:t>Location  Tracking and </a:t>
            </a:r>
            <a:r>
              <a:rPr dirty="0" sz="1200">
                <a:latin typeface="Times New Roman"/>
                <a:cs typeface="Times New Roman"/>
              </a:rPr>
              <a:t>Emergency </a:t>
            </a:r>
            <a:r>
              <a:rPr dirty="0" sz="1200" spc="-5">
                <a:latin typeface="Times New Roman"/>
                <a:cs typeface="Times New Roman"/>
              </a:rPr>
              <a:t>Button. </a:t>
            </a:r>
            <a:r>
              <a:rPr dirty="0" sz="1200">
                <a:latin typeface="Times New Roman"/>
                <a:cs typeface="Times New Roman"/>
              </a:rPr>
              <a:t>The other </a:t>
            </a:r>
            <a:r>
              <a:rPr dirty="0" sz="1200" spc="-10">
                <a:latin typeface="Times New Roman"/>
                <a:cs typeface="Times New Roman"/>
              </a:rPr>
              <a:t>ITS </a:t>
            </a:r>
            <a:r>
              <a:rPr dirty="0" sz="1200">
                <a:latin typeface="Times New Roman"/>
                <a:cs typeface="Times New Roman"/>
              </a:rPr>
              <a:t>components like </a:t>
            </a:r>
            <a:r>
              <a:rPr dirty="0" sz="1200" spc="-5">
                <a:latin typeface="Times New Roman"/>
                <a:cs typeface="Times New Roman"/>
              </a:rPr>
              <a:t>PIS, CCTV system,  Fare collection etc.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deliberated and </a:t>
            </a:r>
            <a:r>
              <a:rPr dirty="0" sz="1200">
                <a:latin typeface="Times New Roman"/>
                <a:cs typeface="Times New Roman"/>
              </a:rPr>
              <a:t>would be </a:t>
            </a:r>
            <a:r>
              <a:rPr dirty="0" sz="1200" spc="-5">
                <a:latin typeface="Times New Roman"/>
                <a:cs typeface="Times New Roman"/>
              </a:rPr>
              <a:t>addressed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later phase and could 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added as separate </a:t>
            </a:r>
            <a:r>
              <a:rPr dirty="0" sz="1200">
                <a:latin typeface="Times New Roman"/>
                <a:cs typeface="Times New Roman"/>
              </a:rPr>
              <a:t>parts to the </a:t>
            </a:r>
            <a:r>
              <a:rPr dirty="0" sz="1200" spc="-5">
                <a:latin typeface="Times New Roman"/>
                <a:cs typeface="Times New Roman"/>
              </a:rPr>
              <a:t>current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document..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10500"/>
              </a:lnSpc>
              <a:spcBef>
                <a:spcPts val="990"/>
              </a:spcBef>
            </a:pPr>
            <a:r>
              <a:rPr dirty="0" sz="1200" spc="-5">
                <a:latin typeface="Times New Roman"/>
                <a:cs typeface="Times New Roman"/>
              </a:rPr>
              <a:t>Based </a:t>
            </a:r>
            <a:r>
              <a:rPr dirty="0" sz="1200" spc="5">
                <a:latin typeface="Times New Roman"/>
                <a:cs typeface="Times New Roman"/>
              </a:rPr>
              <a:t>on </a:t>
            </a:r>
            <a:r>
              <a:rPr dirty="0" sz="1200">
                <a:latin typeface="Times New Roman"/>
                <a:cs typeface="Times New Roman"/>
              </a:rPr>
              <a:t>these directions, the </a:t>
            </a:r>
            <a:r>
              <a:rPr dirty="0" sz="1200" spc="-10">
                <a:latin typeface="Times New Roman"/>
                <a:cs typeface="Times New Roman"/>
              </a:rPr>
              <a:t>AISC </a:t>
            </a:r>
            <a:r>
              <a:rPr dirty="0" sz="1200">
                <a:latin typeface="Times New Roman"/>
                <a:cs typeface="Times New Roman"/>
              </a:rPr>
              <a:t>Panel on </a:t>
            </a:r>
            <a:r>
              <a:rPr dirty="0" sz="1200" spc="-10">
                <a:latin typeface="Times New Roman"/>
                <a:cs typeface="Times New Roman"/>
              </a:rPr>
              <a:t>ITS </a:t>
            </a:r>
            <a:r>
              <a:rPr dirty="0" sz="1200" spc="-5">
                <a:latin typeface="Times New Roman"/>
                <a:cs typeface="Times New Roman"/>
              </a:rPr>
              <a:t>has prepared </a:t>
            </a:r>
            <a:r>
              <a:rPr dirty="0" sz="1200">
                <a:latin typeface="Times New Roman"/>
                <a:cs typeface="Times New Roman"/>
              </a:rPr>
              <a:t>this AIS-140 </a:t>
            </a:r>
            <a:r>
              <a:rPr dirty="0" sz="1200" spc="-5">
                <a:latin typeface="Times New Roman"/>
                <a:cs typeface="Times New Roman"/>
              </a:rPr>
              <a:t>titled,  “Intelligent Transportation Systems (ITS)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Requirements </a:t>
            </a:r>
            <a:r>
              <a:rPr dirty="0" sz="1200">
                <a:latin typeface="Times New Roman"/>
                <a:cs typeface="Times New Roman"/>
              </a:rPr>
              <a:t>for Public </a:t>
            </a:r>
            <a:r>
              <a:rPr dirty="0" sz="1200" spc="-5">
                <a:latin typeface="Times New Roman"/>
                <a:cs typeface="Times New Roman"/>
              </a:rPr>
              <a:t>Transport  Vehicle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Operation”</a:t>
            </a:r>
            <a:endParaRPr sz="1200">
              <a:latin typeface="Times New Roman"/>
              <a:cs typeface="Times New Roman"/>
            </a:endParaRPr>
          </a:p>
          <a:p>
            <a:pPr algn="just" marL="12700" marR="8255">
              <a:lnSpc>
                <a:spcPct val="110000"/>
              </a:lnSpc>
              <a:spcBef>
                <a:spcPts val="994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panel </a:t>
            </a:r>
            <a:r>
              <a:rPr dirty="0" sz="1200">
                <a:latin typeface="Times New Roman"/>
                <a:cs typeface="Times New Roman"/>
              </a:rPr>
              <a:t>has </a:t>
            </a:r>
            <a:r>
              <a:rPr dirty="0" sz="1200" spc="-5">
                <a:latin typeface="Times New Roman"/>
                <a:cs typeface="Times New Roman"/>
              </a:rPr>
              <a:t>also deliberated and identified </a:t>
            </a:r>
            <a:r>
              <a:rPr dirty="0" sz="1200">
                <a:latin typeface="Times New Roman"/>
                <a:cs typeface="Times New Roman"/>
              </a:rPr>
              <a:t>the necessary elements for an </a:t>
            </a:r>
            <a:r>
              <a:rPr dirty="0" sz="1200" spc="-5">
                <a:latin typeface="Times New Roman"/>
                <a:cs typeface="Times New Roman"/>
              </a:rPr>
              <a:t>effective  implementation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vehicle level </a:t>
            </a:r>
            <a:r>
              <a:rPr dirty="0" sz="1200" spc="-10">
                <a:latin typeface="Times New Roman"/>
                <a:cs typeface="Times New Roman"/>
              </a:rPr>
              <a:t>ITS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system.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901313" y="9891497"/>
            <a:ext cx="194310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 sz="110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59153" y="432307"/>
            <a:ext cx="5513070" cy="90157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966335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  <a:p>
            <a:pPr algn="just" marL="12700" marR="237490">
              <a:lnSpc>
                <a:spcPct val="110800"/>
              </a:lnSpc>
              <a:spcBef>
                <a:spcPts val="1030"/>
              </a:spcBef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standard has </a:t>
            </a:r>
            <a:r>
              <a:rPr dirty="0" sz="1200">
                <a:latin typeface="Times New Roman"/>
                <a:cs typeface="Times New Roman"/>
              </a:rPr>
              <a:t>been </a:t>
            </a:r>
            <a:r>
              <a:rPr dirty="0" sz="1200" spc="-5">
                <a:latin typeface="Times New Roman"/>
                <a:cs typeface="Times New Roman"/>
              </a:rPr>
              <a:t>prepared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considering inputs </a:t>
            </a:r>
            <a:r>
              <a:rPr dirty="0" sz="1200" spc="-5">
                <a:latin typeface="Times New Roman"/>
                <a:cs typeface="Times New Roman"/>
              </a:rPr>
              <a:t>received from all </a:t>
            </a:r>
            <a:r>
              <a:rPr dirty="0" sz="1200">
                <a:latin typeface="Times New Roman"/>
                <a:cs typeface="Times New Roman"/>
              </a:rPr>
              <a:t>stake holders  on </a:t>
            </a:r>
            <a:r>
              <a:rPr dirty="0" sz="1200" spc="-10">
                <a:latin typeface="Times New Roman"/>
                <a:cs typeface="Times New Roman"/>
              </a:rPr>
              <a:t>ITS, </a:t>
            </a:r>
            <a:r>
              <a:rPr dirty="0" sz="1200">
                <a:latin typeface="Times New Roman"/>
                <a:cs typeface="Times New Roman"/>
              </a:rPr>
              <a:t>mainly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  <a:p>
            <a:pPr algn="just" marL="241300" indent="-228600">
              <a:lnSpc>
                <a:spcPts val="1410"/>
              </a:lnSpc>
              <a:spcBef>
                <a:spcPts val="135"/>
              </a:spcBef>
              <a:buAutoNum type="alphaLcPeriod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Directions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CMVR-TSC</a:t>
            </a:r>
            <a:endParaRPr sz="1200">
              <a:latin typeface="Times New Roman"/>
              <a:cs typeface="Times New Roman"/>
            </a:endParaRPr>
          </a:p>
          <a:p>
            <a:pPr algn="just" marL="241300" marR="232410" indent="-228600">
              <a:lnSpc>
                <a:spcPts val="1380"/>
              </a:lnSpc>
              <a:spcBef>
                <a:spcPts val="65"/>
              </a:spcBef>
              <a:buAutoNum type="alphaLcPeriod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Detailed Specification </a:t>
            </a:r>
            <a:r>
              <a:rPr dirty="0" sz="1200">
                <a:latin typeface="Times New Roman"/>
                <a:cs typeface="Times New Roman"/>
              </a:rPr>
              <a:t>Document on </a:t>
            </a:r>
            <a:r>
              <a:rPr dirty="0" sz="1200" spc="-5">
                <a:latin typeface="Times New Roman"/>
                <a:cs typeface="Times New Roman"/>
              </a:rPr>
              <a:t>Vehicle Tracking Devices (dated </a:t>
            </a:r>
            <a:r>
              <a:rPr dirty="0" sz="1200">
                <a:latin typeface="Times New Roman"/>
                <a:cs typeface="Times New Roman"/>
              </a:rPr>
              <a:t>4</a:t>
            </a:r>
            <a:r>
              <a:rPr dirty="0" baseline="38194" sz="1200">
                <a:latin typeface="Times New Roman"/>
                <a:cs typeface="Times New Roman"/>
              </a:rPr>
              <a:t>th </a:t>
            </a:r>
            <a:r>
              <a:rPr dirty="0" sz="1200" spc="-5">
                <a:latin typeface="Times New Roman"/>
                <a:cs typeface="Times New Roman"/>
              </a:rPr>
              <a:t>March  </a:t>
            </a:r>
            <a:r>
              <a:rPr dirty="0" sz="1200">
                <a:latin typeface="Times New Roman"/>
                <a:cs typeface="Times New Roman"/>
              </a:rPr>
              <a:t>2015, published </a:t>
            </a:r>
            <a:r>
              <a:rPr dirty="0" sz="1200" spc="5">
                <a:latin typeface="Times New Roman"/>
                <a:cs typeface="Times New Roman"/>
              </a:rPr>
              <a:t>by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MoRTH)</a:t>
            </a:r>
            <a:endParaRPr sz="1200">
              <a:latin typeface="Times New Roman"/>
              <a:cs typeface="Times New Roman"/>
            </a:endParaRPr>
          </a:p>
          <a:p>
            <a:pPr algn="just" marL="241300" marR="235585" indent="-228600">
              <a:lnSpc>
                <a:spcPts val="1380"/>
              </a:lnSpc>
              <a:buAutoNum type="alphaLcPeriod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Report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Department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Telecom (Telecom Engineering Centre) </a:t>
            </a:r>
            <a:r>
              <a:rPr dirty="0" sz="1200">
                <a:latin typeface="Times New Roman"/>
                <a:cs typeface="Times New Roman"/>
              </a:rPr>
              <a:t>Automotive  Working </a:t>
            </a:r>
            <a:r>
              <a:rPr dirty="0" sz="1200" spc="-5">
                <a:latin typeface="Times New Roman"/>
                <a:cs typeface="Times New Roman"/>
              </a:rPr>
              <a:t>Group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M2M enablement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Intelligent Transport System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(ITS)</a:t>
            </a:r>
            <a:endParaRPr sz="1200">
              <a:latin typeface="Times New Roman"/>
              <a:cs typeface="Times New Roman"/>
            </a:endParaRPr>
          </a:p>
          <a:p>
            <a:pPr algn="just" marL="12700" marR="232410">
              <a:lnSpc>
                <a:spcPct val="110200"/>
              </a:lnSpc>
              <a:spcBef>
                <a:spcPts val="969"/>
              </a:spcBef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10">
                <a:latin typeface="Times New Roman"/>
                <a:cs typeface="Times New Roman"/>
              </a:rPr>
              <a:t>AIS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ITS, has been provisioned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device level </a:t>
            </a:r>
            <a:r>
              <a:rPr dirty="0" sz="1200">
                <a:latin typeface="Times New Roman"/>
                <a:cs typeface="Times New Roman"/>
              </a:rPr>
              <a:t>approval; including  </a:t>
            </a:r>
            <a:r>
              <a:rPr dirty="0" sz="1200" spc="-5">
                <a:latin typeface="Times New Roman"/>
                <a:cs typeface="Times New Roman"/>
              </a:rPr>
              <a:t>construction and target vehicle level approval. Device </a:t>
            </a:r>
            <a:r>
              <a:rPr dirty="0" sz="1200">
                <a:latin typeface="Times New Roman"/>
                <a:cs typeface="Times New Roman"/>
              </a:rPr>
              <a:t>level </a:t>
            </a:r>
            <a:r>
              <a:rPr dirty="0" sz="1200" spc="-5">
                <a:latin typeface="Times New Roman"/>
                <a:cs typeface="Times New Roman"/>
              </a:rPr>
              <a:t>approval is needed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enable retro-fitment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ITS systems </a:t>
            </a:r>
            <a:r>
              <a:rPr dirty="0" sz="1200">
                <a:latin typeface="Times New Roman"/>
                <a:cs typeface="Times New Roman"/>
              </a:rPr>
              <a:t>on in-use vehicles. This </a:t>
            </a:r>
            <a:r>
              <a:rPr dirty="0" sz="1200" spc="-5">
                <a:latin typeface="Times New Roman"/>
                <a:cs typeface="Times New Roman"/>
              </a:rPr>
              <a:t>will ensure ITS Backend 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 infrastructure </a:t>
            </a:r>
            <a:r>
              <a:rPr dirty="0" sz="1200">
                <a:latin typeface="Times New Roman"/>
                <a:cs typeface="Times New Roman"/>
              </a:rPr>
              <a:t>already </a:t>
            </a:r>
            <a:r>
              <a:rPr dirty="0" sz="1200" spc="-5">
                <a:latin typeface="Times New Roman"/>
                <a:cs typeface="Times New Roman"/>
              </a:rPr>
              <a:t>presents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STUs can </a:t>
            </a:r>
            <a:r>
              <a:rPr dirty="0" sz="1200">
                <a:latin typeface="Times New Roman"/>
                <a:cs typeface="Times New Roman"/>
              </a:rPr>
              <a:t>be more fully  utilized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make the </a:t>
            </a:r>
            <a:r>
              <a:rPr dirty="0" sz="1200" spc="-5">
                <a:latin typeface="Times New Roman"/>
                <a:cs typeface="Times New Roman"/>
              </a:rPr>
              <a:t>investment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 infrastructure </a:t>
            </a:r>
            <a:r>
              <a:rPr dirty="0" sz="1200">
                <a:latin typeface="Times New Roman"/>
                <a:cs typeface="Times New Roman"/>
              </a:rPr>
              <a:t>more  </a:t>
            </a:r>
            <a:r>
              <a:rPr dirty="0" sz="1200" spc="-5">
                <a:latin typeface="Times New Roman"/>
                <a:cs typeface="Times New Roman"/>
              </a:rPr>
              <a:t>viable.</a:t>
            </a:r>
            <a:endParaRPr sz="1200">
              <a:latin typeface="Times New Roman"/>
              <a:cs typeface="Times New Roman"/>
            </a:endParaRPr>
          </a:p>
          <a:p>
            <a:pPr algn="just" marL="12700" marR="235585">
              <a:lnSpc>
                <a:spcPct val="110400"/>
              </a:lnSpc>
              <a:spcBef>
                <a:spcPts val="595"/>
              </a:spcBef>
            </a:pPr>
            <a:r>
              <a:rPr dirty="0" sz="1200" spc="-5">
                <a:latin typeface="Times New Roman"/>
                <a:cs typeface="Times New Roman"/>
              </a:rPr>
              <a:t>As per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direction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CMVR-TSC which needed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Communication Protocol and  Backend </a:t>
            </a:r>
            <a:r>
              <a:rPr dirty="0" sz="1200">
                <a:latin typeface="Times New Roman"/>
                <a:cs typeface="Times New Roman"/>
              </a:rPr>
              <a:t>Control Centre </a:t>
            </a:r>
            <a:r>
              <a:rPr dirty="0" sz="1200" spc="-5">
                <a:latin typeface="Times New Roman"/>
                <a:cs typeface="Times New Roman"/>
              </a:rPr>
              <a:t>requirement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tracking and </a:t>
            </a:r>
            <a:r>
              <a:rPr dirty="0" sz="1200">
                <a:latin typeface="Times New Roman"/>
                <a:cs typeface="Times New Roman"/>
              </a:rPr>
              <a:t>handling the </a:t>
            </a:r>
            <a:r>
              <a:rPr dirty="0" sz="1200" spc="-5">
                <a:latin typeface="Times New Roman"/>
                <a:cs typeface="Times New Roman"/>
              </a:rPr>
              <a:t>alerts </a:t>
            </a:r>
            <a:r>
              <a:rPr dirty="0" sz="1200">
                <a:latin typeface="Times New Roman"/>
                <a:cs typeface="Times New Roman"/>
              </a:rPr>
              <a:t>to be  </a:t>
            </a:r>
            <a:r>
              <a:rPr dirty="0" sz="1200" spc="-5">
                <a:latin typeface="Times New Roman"/>
                <a:cs typeface="Times New Roman"/>
              </a:rPr>
              <a:t>detailed, </a:t>
            </a:r>
            <a:r>
              <a:rPr dirty="0" sz="1200">
                <a:latin typeface="Times New Roman"/>
                <a:cs typeface="Times New Roman"/>
              </a:rPr>
              <a:t>the same has been </a:t>
            </a:r>
            <a:r>
              <a:rPr dirty="0" sz="1200" spc="-5">
                <a:latin typeface="Times New Roman"/>
                <a:cs typeface="Times New Roman"/>
              </a:rPr>
              <a:t>addressed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Section </a:t>
            </a:r>
            <a:r>
              <a:rPr dirty="0" sz="1200">
                <a:latin typeface="Times New Roman"/>
                <a:cs typeface="Times New Roman"/>
              </a:rPr>
              <a:t>6 &amp; 7,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detailed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below.</a:t>
            </a:r>
            <a:endParaRPr sz="1200">
              <a:latin typeface="Times New Roman"/>
              <a:cs typeface="Times New Roman"/>
            </a:endParaRPr>
          </a:p>
          <a:p>
            <a:pPr algn="just" marL="241300" marR="233679" indent="-228600">
              <a:lnSpc>
                <a:spcPct val="110400"/>
              </a:lnSpc>
              <a:spcBef>
                <a:spcPts val="1135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devices </a:t>
            </a:r>
            <a:r>
              <a:rPr dirty="0" sz="1200">
                <a:latin typeface="Times New Roman"/>
                <a:cs typeface="Times New Roman"/>
              </a:rPr>
              <a:t>would transmit </a:t>
            </a:r>
            <a:r>
              <a:rPr dirty="0" sz="1200" spc="-5">
                <a:latin typeface="Times New Roman"/>
                <a:cs typeface="Times New Roman"/>
              </a:rPr>
              <a:t>data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 </a:t>
            </a:r>
            <a:r>
              <a:rPr dirty="0" sz="1200">
                <a:latin typeface="Times New Roman"/>
                <a:cs typeface="Times New Roman"/>
              </a:rPr>
              <a:t>using 2G/3G/4G  </a:t>
            </a:r>
            <a:r>
              <a:rPr dirty="0" sz="1200" spc="-5">
                <a:latin typeface="Times New Roman"/>
                <a:cs typeface="Times New Roman"/>
              </a:rPr>
              <a:t>wireless </a:t>
            </a:r>
            <a:r>
              <a:rPr dirty="0" sz="1200">
                <a:latin typeface="Times New Roman"/>
                <a:cs typeface="Times New Roman"/>
              </a:rPr>
              <a:t>connectivity (with </a:t>
            </a:r>
            <a:r>
              <a:rPr dirty="0" sz="1200" spc="-5">
                <a:latin typeface="Times New Roman"/>
                <a:cs typeface="Times New Roman"/>
              </a:rPr>
              <a:t>SMS fall back) as per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protocol provided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respective </a:t>
            </a:r>
            <a:r>
              <a:rPr dirty="0" sz="1200">
                <a:latin typeface="Times New Roman"/>
                <a:cs typeface="Times New Roman"/>
              </a:rPr>
              <a:t>sections (Section</a:t>
            </a:r>
            <a:r>
              <a:rPr dirty="0" sz="1200" spc="-5">
                <a:latin typeface="Times New Roman"/>
                <a:cs typeface="Times New Roman"/>
              </a:rPr>
              <a:t> 6).</a:t>
            </a:r>
            <a:endParaRPr sz="1200">
              <a:latin typeface="Times New Roman"/>
              <a:cs typeface="Times New Roman"/>
            </a:endParaRPr>
          </a:p>
          <a:p>
            <a:pPr algn="just" marL="241300" marR="233045" indent="-228600">
              <a:lnSpc>
                <a:spcPct val="110400"/>
              </a:lnSpc>
              <a:spcBef>
                <a:spcPts val="610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The data from the devices would </a:t>
            </a:r>
            <a:r>
              <a:rPr dirty="0" sz="1200" spc="-5">
                <a:latin typeface="Times New Roman"/>
                <a:cs typeface="Times New Roman"/>
              </a:rPr>
              <a:t>travel </a:t>
            </a:r>
            <a:r>
              <a:rPr dirty="0" sz="1200">
                <a:latin typeface="Times New Roman"/>
                <a:cs typeface="Times New Roman"/>
              </a:rPr>
              <a:t>over the </a:t>
            </a:r>
            <a:r>
              <a:rPr dirty="0" sz="1200" spc="-5">
                <a:latin typeface="Times New Roman"/>
                <a:cs typeface="Times New Roman"/>
              </a:rPr>
              <a:t>wireless </a:t>
            </a:r>
            <a:r>
              <a:rPr dirty="0" sz="1200">
                <a:latin typeface="Times New Roman"/>
                <a:cs typeface="Times New Roman"/>
              </a:rPr>
              <a:t>telecom </a:t>
            </a:r>
            <a:r>
              <a:rPr dirty="0" sz="1200" spc="-5">
                <a:latin typeface="Times New Roman"/>
                <a:cs typeface="Times New Roman"/>
              </a:rPr>
              <a:t>service </a:t>
            </a:r>
            <a:r>
              <a:rPr dirty="0" sz="1200">
                <a:latin typeface="Times New Roman"/>
                <a:cs typeface="Times New Roman"/>
              </a:rPr>
              <a:t>provider  </a:t>
            </a:r>
            <a:r>
              <a:rPr dirty="0" sz="1200" spc="-5">
                <a:latin typeface="Times New Roman"/>
                <a:cs typeface="Times New Roman"/>
              </a:rPr>
              <a:t>network and </a:t>
            </a:r>
            <a:r>
              <a:rPr dirty="0" sz="1200">
                <a:latin typeface="Times New Roman"/>
                <a:cs typeface="Times New Roman"/>
              </a:rPr>
              <a:t>finally </a:t>
            </a:r>
            <a:r>
              <a:rPr dirty="0" sz="1200" spc="-10">
                <a:latin typeface="Times New Roman"/>
                <a:cs typeface="Times New Roman"/>
              </a:rPr>
              <a:t>get </a:t>
            </a:r>
            <a:r>
              <a:rPr dirty="0" sz="1200" spc="-5">
                <a:latin typeface="Times New Roman"/>
                <a:cs typeface="Times New Roman"/>
              </a:rPr>
              <a:t>delivered 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detail about  Device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Backend Communication Mechanism is mentioned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Section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7.</a:t>
            </a:r>
            <a:endParaRPr sz="1200">
              <a:latin typeface="Times New Roman"/>
              <a:cs typeface="Times New Roman"/>
            </a:endParaRPr>
          </a:p>
          <a:p>
            <a:pPr algn="just" marL="12700" marR="231775">
              <a:lnSpc>
                <a:spcPct val="110200"/>
              </a:lnSpc>
              <a:spcBef>
                <a:spcPts val="595"/>
              </a:spcBef>
            </a:pPr>
            <a:r>
              <a:rPr dirty="0" sz="1200" spc="-10">
                <a:latin typeface="Times New Roman"/>
                <a:cs typeface="Times New Roman"/>
              </a:rPr>
              <a:t>BIS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-10">
                <a:latin typeface="Times New Roman"/>
                <a:cs typeface="Times New Roman"/>
              </a:rPr>
              <a:t>AIS </a:t>
            </a:r>
            <a:r>
              <a:rPr dirty="0" sz="1200">
                <a:latin typeface="Times New Roman"/>
                <a:cs typeface="Times New Roman"/>
              </a:rPr>
              <a:t>both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panels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formulating </a:t>
            </a:r>
            <a:r>
              <a:rPr dirty="0" sz="1200">
                <a:latin typeface="Times New Roman"/>
                <a:cs typeface="Times New Roman"/>
              </a:rPr>
              <a:t>standards on </a:t>
            </a:r>
            <a:r>
              <a:rPr dirty="0" sz="1200" spc="-5">
                <a:latin typeface="Times New Roman"/>
                <a:cs typeface="Times New Roman"/>
              </a:rPr>
              <a:t>ITS. </a:t>
            </a:r>
            <a:r>
              <a:rPr dirty="0" sz="1200" spc="-15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our </a:t>
            </a:r>
            <a:r>
              <a:rPr dirty="0" sz="1200" spc="-5">
                <a:latin typeface="Times New Roman"/>
                <a:cs typeface="Times New Roman"/>
              </a:rPr>
              <a:t>belief  </a:t>
            </a:r>
            <a:r>
              <a:rPr dirty="0" sz="1200">
                <a:latin typeface="Times New Roman"/>
                <a:cs typeface="Times New Roman"/>
              </a:rPr>
              <a:t>that taking the </a:t>
            </a:r>
            <a:r>
              <a:rPr dirty="0" sz="1200" spc="-10">
                <a:latin typeface="Times New Roman"/>
                <a:cs typeface="Times New Roman"/>
              </a:rPr>
              <a:t>AIS </a:t>
            </a:r>
            <a:r>
              <a:rPr dirty="0" sz="1200">
                <a:latin typeface="Times New Roman"/>
                <a:cs typeface="Times New Roman"/>
              </a:rPr>
              <a:t>route for the 1</a:t>
            </a:r>
            <a:r>
              <a:rPr dirty="0" baseline="38194" sz="1200">
                <a:latin typeface="Times New Roman"/>
                <a:cs typeface="Times New Roman"/>
              </a:rPr>
              <a:t>st </a:t>
            </a:r>
            <a:r>
              <a:rPr dirty="0" sz="1200" spc="-5">
                <a:latin typeface="Times New Roman"/>
                <a:cs typeface="Times New Roman"/>
              </a:rPr>
              <a:t>implementation </a:t>
            </a:r>
            <a:r>
              <a:rPr dirty="0" sz="1200">
                <a:latin typeface="Times New Roman"/>
                <a:cs typeface="Times New Roman"/>
              </a:rPr>
              <a:t>would </a:t>
            </a:r>
            <a:r>
              <a:rPr dirty="0" sz="1200" spc="-5">
                <a:latin typeface="Times New Roman"/>
                <a:cs typeface="Times New Roman"/>
              </a:rPr>
              <a:t>give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faster </a:t>
            </a:r>
            <a:r>
              <a:rPr dirty="0" sz="1200">
                <a:latin typeface="Times New Roman"/>
                <a:cs typeface="Times New Roman"/>
              </a:rPr>
              <a:t>time for  </a:t>
            </a:r>
            <a:r>
              <a:rPr dirty="0" sz="1200" spc="-5">
                <a:latin typeface="Times New Roman"/>
                <a:cs typeface="Times New Roman"/>
              </a:rPr>
              <a:t>adoption. </a:t>
            </a:r>
            <a:r>
              <a:rPr dirty="0" sz="1200">
                <a:latin typeface="Times New Roman"/>
                <a:cs typeface="Times New Roman"/>
              </a:rPr>
              <a:t>Experts in the </a:t>
            </a:r>
            <a:r>
              <a:rPr dirty="0" sz="1200" spc="-10">
                <a:latin typeface="Times New Roman"/>
                <a:cs typeface="Times New Roman"/>
              </a:rPr>
              <a:t>BIS </a:t>
            </a:r>
            <a:r>
              <a:rPr dirty="0" sz="1200">
                <a:latin typeface="Times New Roman"/>
                <a:cs typeface="Times New Roman"/>
              </a:rPr>
              <a:t>panel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DIMTS </a:t>
            </a:r>
            <a:r>
              <a:rPr dirty="0" sz="1200">
                <a:latin typeface="Times New Roman"/>
                <a:cs typeface="Times New Roman"/>
              </a:rPr>
              <a:t>who are working on these </a:t>
            </a:r>
            <a:r>
              <a:rPr dirty="0" sz="1200" spc="-5">
                <a:latin typeface="Times New Roman"/>
                <a:cs typeface="Times New Roman"/>
              </a:rPr>
              <a:t>subjects  have </a:t>
            </a:r>
            <a:r>
              <a:rPr dirty="0" sz="1200">
                <a:latin typeface="Times New Roman"/>
                <a:cs typeface="Times New Roman"/>
              </a:rPr>
              <a:t>been co-opted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invited to </a:t>
            </a:r>
            <a:r>
              <a:rPr dirty="0" sz="1200" spc="-5">
                <a:latin typeface="Times New Roman"/>
                <a:cs typeface="Times New Roman"/>
              </a:rPr>
              <a:t>work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5">
                <a:latin typeface="Times New Roman"/>
                <a:cs typeface="Times New Roman"/>
              </a:rPr>
              <a:t>AIS </a:t>
            </a:r>
            <a:r>
              <a:rPr dirty="0" sz="1200" spc="-5">
                <a:latin typeface="Times New Roman"/>
                <a:cs typeface="Times New Roman"/>
              </a:rPr>
              <a:t>panel </a:t>
            </a:r>
            <a:r>
              <a:rPr dirty="0" sz="1200">
                <a:latin typeface="Times New Roman"/>
                <a:cs typeface="Times New Roman"/>
              </a:rPr>
              <a:t>to make the </a:t>
            </a:r>
            <a:r>
              <a:rPr dirty="0" sz="1200" spc="-10">
                <a:latin typeface="Times New Roman"/>
                <a:cs typeface="Times New Roman"/>
              </a:rPr>
              <a:t>AIS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robust </a:t>
            </a:r>
            <a:r>
              <a:rPr dirty="0" sz="1200" spc="-5">
                <a:latin typeface="Times New Roman"/>
                <a:cs typeface="Times New Roman"/>
              </a:rPr>
              <a:t>as  </a:t>
            </a:r>
            <a:r>
              <a:rPr dirty="0" sz="1200">
                <a:latin typeface="Times New Roman"/>
                <a:cs typeface="Times New Roman"/>
              </a:rPr>
              <a:t>possible. </a:t>
            </a:r>
            <a:r>
              <a:rPr dirty="0" sz="1200" spc="-5">
                <a:latin typeface="Times New Roman"/>
                <a:cs typeface="Times New Roman"/>
              </a:rPr>
              <a:t>Once implemented and all implementation problems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this emerging  </a:t>
            </a:r>
            <a:r>
              <a:rPr dirty="0" sz="1200">
                <a:latin typeface="Times New Roman"/>
                <a:cs typeface="Times New Roman"/>
              </a:rPr>
              <a:t>technology have </a:t>
            </a:r>
            <a:r>
              <a:rPr dirty="0" sz="1200" spc="-5">
                <a:latin typeface="Times New Roman"/>
                <a:cs typeface="Times New Roman"/>
              </a:rPr>
              <a:t>been </a:t>
            </a:r>
            <a:r>
              <a:rPr dirty="0" sz="1200">
                <a:latin typeface="Times New Roman"/>
                <a:cs typeface="Times New Roman"/>
              </a:rPr>
              <a:t>eliminated, </a:t>
            </a:r>
            <a:r>
              <a:rPr dirty="0" sz="1200" spc="-15">
                <a:latin typeface="Times New Roman"/>
                <a:cs typeface="Times New Roman"/>
              </a:rPr>
              <a:t>BIS </a:t>
            </a:r>
            <a:r>
              <a:rPr dirty="0" sz="1200">
                <a:latin typeface="Times New Roman"/>
                <a:cs typeface="Times New Roman"/>
              </a:rPr>
              <a:t>standard can be made with </a:t>
            </a:r>
            <a:r>
              <a:rPr dirty="0" sz="1200" spc="-5">
                <a:latin typeface="Times New Roman"/>
                <a:cs typeface="Times New Roman"/>
              </a:rPr>
              <a:t>further </a:t>
            </a:r>
            <a:r>
              <a:rPr dirty="0" sz="1200">
                <a:latin typeface="Times New Roman"/>
                <a:cs typeface="Times New Roman"/>
              </a:rPr>
              <a:t>inclusions if  any </a:t>
            </a:r>
            <a:r>
              <a:rPr dirty="0" sz="1200" spc="-5">
                <a:latin typeface="Times New Roman"/>
                <a:cs typeface="Times New Roman"/>
              </a:rPr>
              <a:t>resulting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consultations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wider stakeholder community. Because </a:t>
            </a:r>
            <a:r>
              <a:rPr dirty="0" sz="1200" spc="5">
                <a:latin typeface="Times New Roman"/>
                <a:cs typeface="Times New Roman"/>
              </a:rPr>
              <a:t>of 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reasons, we </a:t>
            </a:r>
            <a:r>
              <a:rPr dirty="0" sz="1200">
                <a:latin typeface="Times New Roman"/>
                <a:cs typeface="Times New Roman"/>
              </a:rPr>
              <a:t>recommend the </a:t>
            </a:r>
            <a:r>
              <a:rPr dirty="0" sz="1200" spc="-10">
                <a:latin typeface="Times New Roman"/>
                <a:cs typeface="Times New Roman"/>
              </a:rPr>
              <a:t>AIS </a:t>
            </a:r>
            <a:r>
              <a:rPr dirty="0" sz="1200">
                <a:latin typeface="Times New Roman"/>
                <a:cs typeface="Times New Roman"/>
              </a:rPr>
              <a:t>route for </a:t>
            </a:r>
            <a:r>
              <a:rPr dirty="0" sz="1200" spc="-5">
                <a:latin typeface="Times New Roman"/>
                <a:cs typeface="Times New Roman"/>
              </a:rPr>
              <a:t>regulation </a:t>
            </a:r>
            <a:r>
              <a:rPr dirty="0" sz="1200">
                <a:latin typeface="Times New Roman"/>
                <a:cs typeface="Times New Roman"/>
              </a:rPr>
              <a:t>creation </a:t>
            </a:r>
            <a:r>
              <a:rPr dirty="0" sz="1200" spc="-5">
                <a:latin typeface="Times New Roman"/>
                <a:cs typeface="Times New Roman"/>
              </a:rPr>
              <a:t>and first  implementation.</a:t>
            </a:r>
            <a:endParaRPr sz="1200">
              <a:latin typeface="Times New Roman"/>
              <a:cs typeface="Times New Roman"/>
            </a:endParaRPr>
          </a:p>
          <a:p>
            <a:pPr algn="just" marL="12700" marR="234950">
              <a:lnSpc>
                <a:spcPct val="95900"/>
              </a:lnSpc>
              <a:spcBef>
                <a:spcPts val="790"/>
              </a:spcBef>
            </a:pPr>
            <a:r>
              <a:rPr dirty="0" sz="1200" spc="-5">
                <a:latin typeface="Times New Roman"/>
                <a:cs typeface="Times New Roman"/>
              </a:rPr>
              <a:t>One </a:t>
            </a:r>
            <a:r>
              <a:rPr dirty="0" sz="1200">
                <a:latin typeface="Times New Roman"/>
                <a:cs typeface="Times New Roman"/>
              </a:rPr>
              <a:t>of the major concerns </a:t>
            </a:r>
            <a:r>
              <a:rPr dirty="0" sz="1200" spc="-5">
                <a:latin typeface="Times New Roman"/>
                <a:cs typeface="Times New Roman"/>
              </a:rPr>
              <a:t>which has been raised </a:t>
            </a:r>
            <a:r>
              <a:rPr dirty="0" sz="1200">
                <a:latin typeface="Times New Roman"/>
                <a:cs typeface="Times New Roman"/>
              </a:rPr>
              <a:t>during the panel </a:t>
            </a:r>
            <a:r>
              <a:rPr dirty="0" sz="1200" spc="-5">
                <a:latin typeface="Times New Roman"/>
                <a:cs typeface="Times New Roman"/>
              </a:rPr>
              <a:t>meetings is </a:t>
            </a:r>
            <a:r>
              <a:rPr dirty="0" sz="1200">
                <a:latin typeface="Times New Roman"/>
                <a:cs typeface="Times New Roman"/>
              </a:rPr>
              <a:t>on the  </a:t>
            </a:r>
            <a:r>
              <a:rPr dirty="0" sz="1200" spc="-5">
                <a:latin typeface="Times New Roman"/>
                <a:cs typeface="Times New Roman"/>
              </a:rPr>
              <a:t>issue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privacy </a:t>
            </a:r>
            <a:r>
              <a:rPr dirty="0" sz="1200">
                <a:latin typeface="Times New Roman"/>
                <a:cs typeface="Times New Roman"/>
              </a:rPr>
              <a:t>encroachments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10">
                <a:latin typeface="Times New Roman"/>
                <a:cs typeface="Times New Roman"/>
              </a:rPr>
              <a:t>ITS </a:t>
            </a:r>
            <a:r>
              <a:rPr dirty="0" sz="1200" spc="-5">
                <a:latin typeface="Times New Roman"/>
                <a:cs typeface="Times New Roman"/>
              </a:rPr>
              <a:t>systems. </a:t>
            </a:r>
            <a:r>
              <a:rPr dirty="0" sz="1200">
                <a:latin typeface="Times New Roman"/>
                <a:cs typeface="Times New Roman"/>
              </a:rPr>
              <a:t>Some </a:t>
            </a:r>
            <a:r>
              <a:rPr dirty="0" sz="1200" spc="-5">
                <a:latin typeface="Times New Roman"/>
                <a:cs typeface="Times New Roman"/>
              </a:rPr>
              <a:t>overseas member countries </a:t>
            </a:r>
            <a:r>
              <a:rPr dirty="0" sz="1200">
                <a:latin typeface="Times New Roman"/>
                <a:cs typeface="Times New Roman"/>
              </a:rPr>
              <a:t>of  the 1958 </a:t>
            </a:r>
            <a:r>
              <a:rPr dirty="0" sz="1200" spc="-5">
                <a:latin typeface="Times New Roman"/>
                <a:cs typeface="Times New Roman"/>
              </a:rPr>
              <a:t>agreement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been </a:t>
            </a:r>
            <a:r>
              <a:rPr dirty="0" sz="1200">
                <a:latin typeface="Times New Roman"/>
                <a:cs typeface="Times New Roman"/>
              </a:rPr>
              <a:t>continuously emphasizing in WP29 </a:t>
            </a:r>
            <a:r>
              <a:rPr dirty="0" sz="1200" spc="-5">
                <a:latin typeface="Times New Roman"/>
                <a:cs typeface="Times New Roman"/>
              </a:rPr>
              <a:t>forums </a:t>
            </a:r>
            <a:r>
              <a:rPr dirty="0" sz="1200">
                <a:latin typeface="Times New Roman"/>
                <a:cs typeface="Times New Roman"/>
              </a:rPr>
              <a:t>that the  </a:t>
            </a:r>
            <a:r>
              <a:rPr dirty="0" sz="1200" spc="-5">
                <a:latin typeface="Times New Roman"/>
                <a:cs typeface="Times New Roman"/>
              </a:rPr>
              <a:t>regulated </a:t>
            </a:r>
            <a:r>
              <a:rPr dirty="0" sz="1200" spc="-10">
                <a:latin typeface="Times New Roman"/>
                <a:cs typeface="Times New Roman"/>
              </a:rPr>
              <a:t>ITS </a:t>
            </a:r>
            <a:r>
              <a:rPr dirty="0" sz="1200" spc="-5">
                <a:latin typeface="Times New Roman"/>
                <a:cs typeface="Times New Roman"/>
              </a:rPr>
              <a:t>system </a:t>
            </a:r>
            <a:r>
              <a:rPr dirty="0" sz="1200">
                <a:latin typeface="Times New Roman"/>
                <a:cs typeface="Times New Roman"/>
              </a:rPr>
              <a:t>must not </a:t>
            </a:r>
            <a:r>
              <a:rPr dirty="0" sz="1200" spc="-5">
                <a:latin typeface="Times New Roman"/>
                <a:cs typeface="Times New Roman"/>
              </a:rPr>
              <a:t>encroach </a:t>
            </a:r>
            <a:r>
              <a:rPr dirty="0" sz="1200">
                <a:latin typeface="Times New Roman"/>
                <a:cs typeface="Times New Roman"/>
              </a:rPr>
              <a:t>on privacy. Towards this, the </a:t>
            </a:r>
            <a:r>
              <a:rPr dirty="0" sz="1200" spc="-5">
                <a:latin typeface="Times New Roman"/>
                <a:cs typeface="Times New Roman"/>
              </a:rPr>
              <a:t>panel has  submitted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document titled ‘Data </a:t>
            </a:r>
            <a:r>
              <a:rPr dirty="0" sz="1200">
                <a:latin typeface="Times New Roman"/>
                <a:cs typeface="Times New Roman"/>
              </a:rPr>
              <a:t>Privacy in </a:t>
            </a:r>
            <a:r>
              <a:rPr dirty="0" sz="1200" spc="-5">
                <a:latin typeface="Times New Roman"/>
                <a:cs typeface="Times New Roman"/>
              </a:rPr>
              <a:t>Transportation ITS’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help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system  developers </a:t>
            </a:r>
            <a:r>
              <a:rPr dirty="0" sz="1200">
                <a:latin typeface="Times New Roman"/>
                <a:cs typeface="Times New Roman"/>
              </a:rPr>
              <a:t>deal with these </a:t>
            </a:r>
            <a:r>
              <a:rPr dirty="0" sz="1200" spc="-5">
                <a:latin typeface="Times New Roman"/>
                <a:cs typeface="Times New Roman"/>
              </a:rPr>
              <a:t>issues. Further, system developer </a:t>
            </a:r>
            <a:r>
              <a:rPr dirty="0" sz="1200">
                <a:latin typeface="Times New Roman"/>
                <a:cs typeface="Times New Roman"/>
              </a:rPr>
              <a:t>can </a:t>
            </a:r>
            <a:r>
              <a:rPr dirty="0" sz="1200" spc="-5">
                <a:latin typeface="Times New Roman"/>
                <a:cs typeface="Times New Roman"/>
              </a:rPr>
              <a:t>also </a:t>
            </a:r>
            <a:r>
              <a:rPr dirty="0" sz="1200">
                <a:latin typeface="Times New Roman"/>
                <a:cs typeface="Times New Roman"/>
              </a:rPr>
              <a:t>take </a:t>
            </a:r>
            <a:r>
              <a:rPr dirty="0" sz="1200" spc="-5">
                <a:latin typeface="Times New Roman"/>
                <a:cs typeface="Times New Roman"/>
              </a:rPr>
              <a:t>guidance  from ‘IS/ISO/TR </a:t>
            </a:r>
            <a:r>
              <a:rPr dirty="0" sz="1200">
                <a:latin typeface="Times New Roman"/>
                <a:cs typeface="Times New Roman"/>
              </a:rPr>
              <a:t>12859: 2009 - </a:t>
            </a:r>
            <a:r>
              <a:rPr dirty="0" sz="1200" spc="-5">
                <a:latin typeface="Times New Roman"/>
                <a:cs typeface="Times New Roman"/>
              </a:rPr>
              <a:t>Intelligent Transport Systems </a:t>
            </a:r>
            <a:r>
              <a:rPr dirty="0" sz="1200">
                <a:latin typeface="Times New Roman"/>
                <a:cs typeface="Times New Roman"/>
              </a:rPr>
              <a:t>— </a:t>
            </a:r>
            <a:r>
              <a:rPr dirty="0" sz="1200" spc="-5">
                <a:latin typeface="Times New Roman"/>
                <a:cs typeface="Times New Roman"/>
              </a:rPr>
              <a:t>System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Architecture</a:t>
            </a:r>
            <a:endParaRPr sz="1200">
              <a:latin typeface="Times New Roman"/>
              <a:cs typeface="Times New Roman"/>
            </a:endParaRPr>
          </a:p>
          <a:p>
            <a:pPr algn="just" marL="12700" marR="233045">
              <a:lnSpc>
                <a:spcPts val="1380"/>
              </a:lnSpc>
              <a:spcBef>
                <a:spcPts val="35"/>
              </a:spcBef>
            </a:pPr>
            <a:r>
              <a:rPr dirty="0" sz="1200">
                <a:latin typeface="Times New Roman"/>
                <a:cs typeface="Times New Roman"/>
              </a:rPr>
              <a:t>— Privacy </a:t>
            </a:r>
            <a:r>
              <a:rPr dirty="0" sz="1200" spc="-5">
                <a:latin typeface="Times New Roman"/>
                <a:cs typeface="Times New Roman"/>
              </a:rPr>
              <a:t>Aspects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ITS Standards and Systems’ </a:t>
            </a:r>
            <a:r>
              <a:rPr dirty="0" sz="1200">
                <a:latin typeface="Times New Roman"/>
                <a:cs typeface="Times New Roman"/>
              </a:rPr>
              <a:t>while developing their </a:t>
            </a:r>
            <a:r>
              <a:rPr dirty="0" sz="1200" spc="-5">
                <a:latin typeface="Times New Roman"/>
                <a:cs typeface="Times New Roman"/>
              </a:rPr>
              <a:t>systems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meet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requirements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standard. </a:t>
            </a:r>
            <a:r>
              <a:rPr dirty="0" sz="1200">
                <a:latin typeface="Times New Roman"/>
                <a:cs typeface="Times New Roman"/>
              </a:rPr>
              <a:t>The Panel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Automotive </a:t>
            </a:r>
            <a:r>
              <a:rPr dirty="0" sz="1200" spc="-5">
                <a:latin typeface="Times New Roman"/>
                <a:cs typeface="Times New Roman"/>
              </a:rPr>
              <a:t>Industry  Standards </a:t>
            </a:r>
            <a:r>
              <a:rPr dirty="0" sz="1200">
                <a:latin typeface="Times New Roman"/>
                <a:cs typeface="Times New Roman"/>
              </a:rPr>
              <a:t>Committee </a:t>
            </a:r>
            <a:r>
              <a:rPr dirty="0" sz="1200" spc="-5">
                <a:latin typeface="Times New Roman"/>
                <a:cs typeface="Times New Roman"/>
              </a:rPr>
              <a:t>(AISC) responsible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preparation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standard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given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Annexure-D and </a:t>
            </a:r>
            <a:r>
              <a:rPr dirty="0" sz="1200">
                <a:latin typeface="Times New Roman"/>
                <a:cs typeface="Times New Roman"/>
              </a:rPr>
              <a:t>Annexure </a:t>
            </a:r>
            <a:r>
              <a:rPr dirty="0" sz="1200" spc="-5">
                <a:latin typeface="Times New Roman"/>
                <a:cs typeface="Times New Roman"/>
              </a:rPr>
              <a:t>-E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respectively.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901313" y="9891497"/>
            <a:ext cx="194310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 sz="110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10894" y="1196593"/>
          <a:ext cx="5326380" cy="4854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5510"/>
                <a:gridCol w="239395"/>
                <a:gridCol w="3138805"/>
                <a:gridCol w="1033780"/>
              </a:tblGrid>
              <a:tr h="257175">
                <a:tc gridSpan="4"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CONTENTS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>
                  <a:txBody>
                    <a:bodyPr/>
                    <a:lstStyle/>
                    <a:p>
                      <a:pPr algn="ctr" marL="3810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Clause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No.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Details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No.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marL="381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Scope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1/40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 algn="ctr" marL="3810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Application For CMVR Type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Approval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3/40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algn="ctr" marL="381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ITS Functions and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Requirements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4/40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19405">
                <a:tc>
                  <a:txBody>
                    <a:bodyPr/>
                    <a:lstStyle/>
                    <a:p>
                      <a:pPr algn="ctr" marL="381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Communication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Protocol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10/40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algn="ctr" marL="381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Construction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Installation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16/40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80059">
                <a:tc>
                  <a:txBody>
                    <a:bodyPr/>
                    <a:lstStyle/>
                    <a:p>
                      <a:pPr algn="ctr" marL="381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Functional, Performance, Durability, Environmental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and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3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Protocol Tests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17/40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19405">
                <a:tc>
                  <a:txBody>
                    <a:bodyPr/>
                    <a:lstStyle/>
                    <a:p>
                      <a:pPr algn="ctr" marL="381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Backend Communication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Mechanism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31/40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88620">
                <a:tc gridSpan="4"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List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Annexures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461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337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ANNEXURE-A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Information to be Submitted for Type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Approval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34/40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3337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ANNEXURE-B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Criteria for Extension of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Type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Approval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35/40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3337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ANNEXURE-C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Physical Interfaces (Connectors) for Power and</a:t>
                      </a:r>
                      <a:r>
                        <a:rPr dirty="0" sz="11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I/Os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36/40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3337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ANNEXURE-D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Composition of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Panel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38/40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35280">
                <a:tc gridSpan="2"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ANNEXURE-E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5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Committee</a:t>
                      </a:r>
                      <a:r>
                        <a:rPr dirty="0" sz="1100" spc="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Composition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36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40/40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1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990089" y="432307"/>
            <a:ext cx="5046980" cy="914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r>
              <a:rPr dirty="0" sz="1200" spc="-5" b="1">
                <a:latin typeface="Times New Roman"/>
                <a:cs typeface="Times New Roman"/>
              </a:rPr>
              <a:t>-</a:t>
            </a:r>
            <a:r>
              <a:rPr dirty="0" sz="1200" b="1">
                <a:latin typeface="Times New Roman"/>
                <a:cs typeface="Times New Roman"/>
              </a:rPr>
              <a:t>140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800735" marR="1098550" indent="-788670">
              <a:lnSpc>
                <a:spcPts val="1390"/>
              </a:lnSpc>
            </a:pPr>
            <a:r>
              <a:rPr dirty="0" sz="1200" spc="-5" b="1">
                <a:latin typeface="Times New Roman"/>
                <a:cs typeface="Times New Roman"/>
              </a:rPr>
              <a:t>Intelligent Transportation Systems </a:t>
            </a:r>
            <a:r>
              <a:rPr dirty="0" sz="1200" b="1">
                <a:latin typeface="Times New Roman"/>
                <a:cs typeface="Times New Roman"/>
              </a:rPr>
              <a:t>(ITS) - </a:t>
            </a:r>
            <a:r>
              <a:rPr dirty="0" sz="1200" spc="-5" b="1">
                <a:latin typeface="Times New Roman"/>
                <a:cs typeface="Times New Roman"/>
              </a:rPr>
              <a:t>Requirements </a:t>
            </a:r>
            <a:r>
              <a:rPr dirty="0" sz="1200" b="1">
                <a:latin typeface="Times New Roman"/>
                <a:cs typeface="Times New Roman"/>
              </a:rPr>
              <a:t>for  </a:t>
            </a:r>
            <a:r>
              <a:rPr dirty="0" sz="1200" spc="-5" b="1">
                <a:latin typeface="Times New Roman"/>
                <a:cs typeface="Times New Roman"/>
              </a:rPr>
              <a:t>Public Transport Vehicle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Operation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153" y="1447545"/>
            <a:ext cx="363855" cy="516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1.0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dirty="0" sz="1200" b="1">
                <a:latin typeface="Times New Roman"/>
                <a:cs typeface="Times New Roman"/>
              </a:rPr>
              <a:t>1.</a:t>
            </a:r>
            <a:r>
              <a:rPr dirty="0" sz="1200" spc="-10" b="1">
                <a:latin typeface="Times New Roman"/>
                <a:cs typeface="Times New Roman"/>
              </a:rPr>
              <a:t>A</a:t>
            </a:r>
            <a:r>
              <a:rPr dirty="0" sz="1200" b="1">
                <a:latin typeface="Times New Roman"/>
                <a:cs typeface="Times New Roman"/>
              </a:rPr>
              <a:t>.0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9153" y="2240026"/>
            <a:ext cx="3644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1.A.1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9153" y="3201669"/>
            <a:ext cx="356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1.B.0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39798" y="1447545"/>
            <a:ext cx="4635500" cy="2261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SCOPE</a:t>
            </a:r>
            <a:endParaRPr sz="1200">
              <a:latin typeface="Times New Roman"/>
              <a:cs typeface="Times New Roman"/>
            </a:endParaRPr>
          </a:p>
          <a:p>
            <a:pPr marL="12700" marR="331470">
              <a:lnSpc>
                <a:spcPts val="1390"/>
              </a:lnSpc>
              <a:spcBef>
                <a:spcPts val="1035"/>
              </a:spcBef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standard applies </a:t>
            </a:r>
            <a:r>
              <a:rPr dirty="0" sz="1200">
                <a:latin typeface="Times New Roman"/>
                <a:cs typeface="Times New Roman"/>
              </a:rPr>
              <a:t>to both </a:t>
            </a:r>
            <a:r>
              <a:rPr dirty="0" sz="1200" spc="-5">
                <a:latin typeface="Times New Roman"/>
                <a:cs typeface="Times New Roman"/>
              </a:rPr>
              <a:t>individual components as well as system  environment intended </a:t>
            </a:r>
            <a:r>
              <a:rPr dirty="0" sz="1200">
                <a:latin typeface="Times New Roman"/>
                <a:cs typeface="Times New Roman"/>
              </a:rPr>
              <a:t>to be used in Public </a:t>
            </a:r>
            <a:r>
              <a:rPr dirty="0" sz="1200" spc="-5">
                <a:latin typeface="Times New Roman"/>
                <a:cs typeface="Times New Roman"/>
              </a:rPr>
              <a:t>transport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vehicles.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90"/>
              </a:lnSpc>
              <a:spcBef>
                <a:spcPts val="1060"/>
              </a:spcBef>
            </a:pPr>
            <a:r>
              <a:rPr dirty="0" sz="1200" spc="-5" b="1">
                <a:latin typeface="Times New Roman"/>
                <a:cs typeface="Times New Roman"/>
              </a:rPr>
              <a:t>INTELLIGENT TRANSPORTATION </a:t>
            </a:r>
            <a:r>
              <a:rPr dirty="0" sz="1200" b="1">
                <a:latin typeface="Times New Roman"/>
                <a:cs typeface="Times New Roman"/>
              </a:rPr>
              <a:t>SYSTEMS-VLT WITH </a:t>
            </a:r>
            <a:r>
              <a:rPr dirty="0" sz="1200" spc="-5" b="1">
                <a:latin typeface="Times New Roman"/>
                <a:cs typeface="Times New Roman"/>
              </a:rPr>
              <a:t>AN  EMERGENCY SYSTEM</a:t>
            </a:r>
            <a:endParaRPr sz="1200">
              <a:latin typeface="Times New Roman"/>
              <a:cs typeface="Times New Roman"/>
            </a:endParaRPr>
          </a:p>
          <a:p>
            <a:pPr marL="12700" marR="6350">
              <a:lnSpc>
                <a:spcPts val="1390"/>
              </a:lnSpc>
              <a:spcBef>
                <a:spcPts val="950"/>
              </a:spcBef>
            </a:pPr>
            <a:r>
              <a:rPr dirty="0" sz="1200" spc="-5">
                <a:latin typeface="Times New Roman"/>
                <a:cs typeface="Times New Roman"/>
              </a:rPr>
              <a:t>Requirements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10">
                <a:latin typeface="Times New Roman"/>
                <a:cs typeface="Times New Roman"/>
              </a:rPr>
              <a:t>ITS </a:t>
            </a:r>
            <a:r>
              <a:rPr dirty="0" sz="1200" spc="-5">
                <a:latin typeface="Times New Roman"/>
                <a:cs typeface="Times New Roman"/>
              </a:rPr>
              <a:t>devices and functions </a:t>
            </a:r>
            <a:r>
              <a:rPr dirty="0" sz="1200">
                <a:latin typeface="Times New Roman"/>
                <a:cs typeface="Times New Roman"/>
              </a:rPr>
              <a:t>- Vehicle </a:t>
            </a:r>
            <a:r>
              <a:rPr dirty="0" sz="1200" spc="-5">
                <a:latin typeface="Times New Roman"/>
                <a:cs typeface="Times New Roman"/>
              </a:rPr>
              <a:t>Location Tracking  and </a:t>
            </a:r>
            <a:r>
              <a:rPr dirty="0" sz="1200">
                <a:latin typeface="Times New Roman"/>
                <a:cs typeface="Times New Roman"/>
              </a:rPr>
              <a:t>Emergency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Button.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200" spc="-5" b="1">
                <a:latin typeface="Times New Roman"/>
                <a:cs typeface="Times New Roman"/>
              </a:rPr>
              <a:t>DEFINITIONS</a:t>
            </a:r>
            <a:r>
              <a:rPr dirty="0" sz="1200" spc="-5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the purpose of this </a:t>
            </a:r>
            <a:r>
              <a:rPr dirty="0" sz="1200" spc="-5">
                <a:latin typeface="Times New Roman"/>
                <a:cs typeface="Times New Roman"/>
              </a:rPr>
              <a:t>standard, </a:t>
            </a:r>
            <a:r>
              <a:rPr dirty="0" sz="1200">
                <a:latin typeface="Times New Roman"/>
                <a:cs typeface="Times New Roman"/>
              </a:rPr>
              <a:t>definitions </a:t>
            </a:r>
            <a:r>
              <a:rPr dirty="0" sz="1200" spc="-5">
                <a:latin typeface="Times New Roman"/>
                <a:cs typeface="Times New Roman"/>
              </a:rPr>
              <a:t>are given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below: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9153" y="3810127"/>
            <a:ext cx="3549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</a:t>
            </a:r>
            <a:r>
              <a:rPr dirty="0" sz="1200" spc="-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9153" y="4468495"/>
            <a:ext cx="3549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</a:t>
            </a:r>
            <a:r>
              <a:rPr dirty="0" sz="1200" spc="-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.2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9153" y="5828157"/>
            <a:ext cx="3549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</a:t>
            </a:r>
            <a:r>
              <a:rPr dirty="0" sz="1200" spc="-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.3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9153" y="6838568"/>
            <a:ext cx="3549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</a:t>
            </a:r>
            <a:r>
              <a:rPr dirty="0" sz="1200" spc="-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.4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9153" y="8198357"/>
            <a:ext cx="3549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</a:t>
            </a:r>
            <a:r>
              <a:rPr dirty="0" sz="1200" spc="-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.5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39798" y="3808603"/>
            <a:ext cx="4635500" cy="554926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6985">
              <a:lnSpc>
                <a:spcPct val="95800"/>
              </a:lnSpc>
              <a:spcBef>
                <a:spcPts val="160"/>
              </a:spcBef>
            </a:pPr>
            <a:r>
              <a:rPr dirty="0" sz="1200" spc="-5" b="1">
                <a:latin typeface="Times New Roman"/>
                <a:cs typeface="Times New Roman"/>
              </a:rPr>
              <a:t>“Acquisition sensitivity” </a:t>
            </a:r>
            <a:r>
              <a:rPr dirty="0" sz="1200" spc="-5">
                <a:latin typeface="Times New Roman"/>
                <a:cs typeface="Times New Roman"/>
              </a:rPr>
              <a:t>refers </a:t>
            </a:r>
            <a:r>
              <a:rPr dirty="0" sz="1200">
                <a:latin typeface="Times New Roman"/>
                <a:cs typeface="Times New Roman"/>
              </a:rPr>
              <a:t>to the minimum </a:t>
            </a:r>
            <a:r>
              <a:rPr dirty="0" sz="1200" spc="-5">
                <a:latin typeface="Times New Roman"/>
                <a:cs typeface="Times New Roman"/>
              </a:rPr>
              <a:t>signal level at which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device is able </a:t>
            </a:r>
            <a:r>
              <a:rPr dirty="0" sz="1200">
                <a:latin typeface="Times New Roman"/>
                <a:cs typeface="Times New Roman"/>
              </a:rPr>
              <a:t>to successfully perform a </a:t>
            </a:r>
            <a:r>
              <a:rPr dirty="0" sz="1200" spc="-5">
                <a:latin typeface="Times New Roman"/>
                <a:cs typeface="Times New Roman"/>
              </a:rPr>
              <a:t>cold </a:t>
            </a:r>
            <a:r>
              <a:rPr dirty="0" sz="1200">
                <a:latin typeface="Times New Roman"/>
                <a:cs typeface="Times New Roman"/>
              </a:rPr>
              <a:t>start </a:t>
            </a:r>
            <a:r>
              <a:rPr dirty="0" sz="1200" spc="-5">
                <a:latin typeface="Times New Roman"/>
                <a:cs typeface="Times New Roman"/>
              </a:rPr>
              <a:t>TTFF.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acquisition  </a:t>
            </a:r>
            <a:r>
              <a:rPr dirty="0" sz="1200">
                <a:latin typeface="Times New Roman"/>
                <a:cs typeface="Times New Roman"/>
              </a:rPr>
              <a:t>sensitivity test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simulated signal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test.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6000"/>
              </a:lnSpc>
              <a:spcBef>
                <a:spcPts val="1040"/>
              </a:spcBef>
            </a:pPr>
            <a:r>
              <a:rPr dirty="0" sz="1200" spc="-5" b="1">
                <a:latin typeface="Times New Roman"/>
                <a:cs typeface="Times New Roman"/>
              </a:rPr>
              <a:t>“Assisted GPS (A-GPS)”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system </a:t>
            </a:r>
            <a:r>
              <a:rPr dirty="0" sz="1200">
                <a:latin typeface="Times New Roman"/>
                <a:cs typeface="Times New Roman"/>
              </a:rPr>
              <a:t>allowing satellite </a:t>
            </a:r>
            <a:r>
              <a:rPr dirty="0" sz="1200" spc="-5">
                <a:latin typeface="Times New Roman"/>
                <a:cs typeface="Times New Roman"/>
              </a:rPr>
              <a:t>receivers </a:t>
            </a:r>
            <a:r>
              <a:rPr dirty="0" sz="1200">
                <a:latin typeface="Times New Roman"/>
                <a:cs typeface="Times New Roman"/>
              </a:rPr>
              <a:t>to obtain  </a:t>
            </a:r>
            <a:r>
              <a:rPr dirty="0" sz="1200" spc="-5">
                <a:latin typeface="Times New Roman"/>
                <a:cs typeface="Times New Roman"/>
              </a:rPr>
              <a:t>information from </a:t>
            </a:r>
            <a:r>
              <a:rPr dirty="0" sz="1200">
                <a:latin typeface="Times New Roman"/>
                <a:cs typeface="Times New Roman"/>
              </a:rPr>
              <a:t>communication </a:t>
            </a:r>
            <a:r>
              <a:rPr dirty="0" sz="1200" spc="-5">
                <a:latin typeface="Times New Roman"/>
                <a:cs typeface="Times New Roman"/>
              </a:rPr>
              <a:t>network resources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assist </a:t>
            </a:r>
            <a:r>
              <a:rPr dirty="0" sz="1200">
                <a:latin typeface="Times New Roman"/>
                <a:cs typeface="Times New Roman"/>
              </a:rPr>
              <a:t>in acquiring  </a:t>
            </a:r>
            <a:r>
              <a:rPr dirty="0" sz="1200" spc="-5">
                <a:latin typeface="Times New Roman"/>
                <a:cs typeface="Times New Roman"/>
              </a:rPr>
              <a:t>satellite location. A-GPS system is especially </a:t>
            </a:r>
            <a:r>
              <a:rPr dirty="0" sz="1200">
                <a:latin typeface="Times New Roman"/>
                <a:cs typeface="Times New Roman"/>
              </a:rPr>
              <a:t>useful </a:t>
            </a:r>
            <a:r>
              <a:rPr dirty="0" sz="1200" spc="-5">
                <a:latin typeface="Times New Roman"/>
                <a:cs typeface="Times New Roman"/>
              </a:rPr>
              <a:t>when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receiver is </a:t>
            </a:r>
            <a:r>
              <a:rPr dirty="0" sz="1200">
                <a:latin typeface="Times New Roman"/>
                <a:cs typeface="Times New Roman"/>
              </a:rPr>
              <a:t>in  a </a:t>
            </a:r>
            <a:r>
              <a:rPr dirty="0" sz="1200" spc="-5">
                <a:latin typeface="Times New Roman"/>
                <a:cs typeface="Times New Roman"/>
              </a:rPr>
              <a:t>location where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difficult </a:t>
            </a:r>
            <a:r>
              <a:rPr dirty="0" sz="1200">
                <a:latin typeface="Times New Roman"/>
                <a:cs typeface="Times New Roman"/>
              </a:rPr>
              <a:t>for the satellite signals to </a:t>
            </a:r>
            <a:r>
              <a:rPr dirty="0" sz="1200" spc="-5">
                <a:latin typeface="Times New Roman"/>
                <a:cs typeface="Times New Roman"/>
              </a:rPr>
              <a:t>penetrate.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addition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providing better coverage, </a:t>
            </a:r>
            <a:r>
              <a:rPr dirty="0" sz="1200">
                <a:latin typeface="Times New Roman"/>
                <a:cs typeface="Times New Roman"/>
              </a:rPr>
              <a:t>A-GPS </a:t>
            </a:r>
            <a:r>
              <a:rPr dirty="0" sz="1200" spc="-5">
                <a:latin typeface="Times New Roman"/>
                <a:cs typeface="Times New Roman"/>
              </a:rPr>
              <a:t>also improves </a:t>
            </a:r>
            <a:r>
              <a:rPr dirty="0" sz="1200">
                <a:latin typeface="Times New Roman"/>
                <a:cs typeface="Times New Roman"/>
              </a:rPr>
              <a:t>the start-up  time, </a:t>
            </a:r>
            <a:r>
              <a:rPr dirty="0" sz="1200" spc="-5">
                <a:latin typeface="Times New Roman"/>
                <a:cs typeface="Times New Roman"/>
              </a:rPr>
              <a:t>which is </a:t>
            </a:r>
            <a:r>
              <a:rPr dirty="0" sz="1200">
                <a:latin typeface="Times New Roman"/>
                <a:cs typeface="Times New Roman"/>
              </a:rPr>
              <a:t>the time </a:t>
            </a:r>
            <a:r>
              <a:rPr dirty="0" sz="1200" spc="-5">
                <a:latin typeface="Times New Roman"/>
                <a:cs typeface="Times New Roman"/>
              </a:rPr>
              <a:t>required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satellites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receivers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establish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reliable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connection.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6000"/>
              </a:lnSpc>
              <a:spcBef>
                <a:spcPts val="1030"/>
              </a:spcBef>
            </a:pPr>
            <a:r>
              <a:rPr dirty="0" sz="1200" spc="-5" b="1">
                <a:latin typeface="Times New Roman"/>
                <a:cs typeface="Times New Roman"/>
              </a:rPr>
              <a:t>“Circular Error Probability (CEP)” </a:t>
            </a:r>
            <a:r>
              <a:rPr dirty="0" sz="1200" spc="-5">
                <a:latin typeface="Times New Roman"/>
                <a:cs typeface="Times New Roman"/>
              </a:rPr>
              <a:t>is defined 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radius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circle  centered </a:t>
            </a:r>
            <a:r>
              <a:rPr dirty="0" sz="1200">
                <a:latin typeface="Times New Roman"/>
                <a:cs typeface="Times New Roman"/>
              </a:rPr>
              <a:t>on the true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contains </a:t>
            </a:r>
            <a:r>
              <a:rPr dirty="0" sz="1200">
                <a:latin typeface="Times New Roman"/>
                <a:cs typeface="Times New Roman"/>
              </a:rPr>
              <a:t>50% of the </a:t>
            </a:r>
            <a:r>
              <a:rPr dirty="0" sz="1200" spc="-5">
                <a:latin typeface="Times New Roman"/>
                <a:cs typeface="Times New Roman"/>
              </a:rPr>
              <a:t>actual GPS  measurements. So </a:t>
            </a:r>
            <a:r>
              <a:rPr dirty="0" sz="1200">
                <a:latin typeface="Times New Roman"/>
                <a:cs typeface="Times New Roman"/>
              </a:rPr>
              <a:t>a receiver with 5 </a:t>
            </a:r>
            <a:r>
              <a:rPr dirty="0" sz="1200" spc="-5">
                <a:latin typeface="Times New Roman"/>
                <a:cs typeface="Times New Roman"/>
              </a:rPr>
              <a:t>meter CEP </a:t>
            </a:r>
            <a:r>
              <a:rPr dirty="0" sz="1200">
                <a:latin typeface="Times New Roman"/>
                <a:cs typeface="Times New Roman"/>
              </a:rPr>
              <a:t>accuracy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be within 5  </a:t>
            </a:r>
            <a:r>
              <a:rPr dirty="0" sz="1200" spc="-5">
                <a:latin typeface="Times New Roman"/>
                <a:cs typeface="Times New Roman"/>
              </a:rPr>
              <a:t>meter </a:t>
            </a:r>
            <a:r>
              <a:rPr dirty="0" sz="1200">
                <a:latin typeface="Times New Roman"/>
                <a:cs typeface="Times New Roman"/>
              </a:rPr>
              <a:t>of the true measurement 50%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time. The other 50%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time  the </a:t>
            </a:r>
            <a:r>
              <a:rPr dirty="0" sz="1200" spc="-5">
                <a:latin typeface="Times New Roman"/>
                <a:cs typeface="Times New Roman"/>
              </a:rPr>
              <a:t>measurement </a:t>
            </a:r>
            <a:r>
              <a:rPr dirty="0" sz="1200">
                <a:latin typeface="Times New Roman"/>
                <a:cs typeface="Times New Roman"/>
              </a:rPr>
              <a:t>will be in </a:t>
            </a:r>
            <a:r>
              <a:rPr dirty="0" sz="1200" spc="-5">
                <a:latin typeface="Times New Roman"/>
                <a:cs typeface="Times New Roman"/>
              </a:rPr>
              <a:t>error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more than one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meter.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6000"/>
              </a:lnSpc>
              <a:spcBef>
                <a:spcPts val="1045"/>
              </a:spcBef>
            </a:pPr>
            <a:r>
              <a:rPr dirty="0" sz="1200" b="1">
                <a:latin typeface="Times New Roman"/>
                <a:cs typeface="Times New Roman"/>
              </a:rPr>
              <a:t>“Dilution </a:t>
            </a:r>
            <a:r>
              <a:rPr dirty="0" sz="1200" spc="-1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Precision (DOP)”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degree </a:t>
            </a:r>
            <a:r>
              <a:rPr dirty="0" sz="1200">
                <a:latin typeface="Times New Roman"/>
                <a:cs typeface="Times New Roman"/>
              </a:rPr>
              <a:t>of proximity of the </a:t>
            </a:r>
            <a:r>
              <a:rPr dirty="0" sz="1200" spc="-5">
                <a:latin typeface="Times New Roman"/>
                <a:cs typeface="Times New Roman"/>
              </a:rPr>
              <a:t>location  data </a:t>
            </a:r>
            <a:r>
              <a:rPr dirty="0" sz="1200">
                <a:latin typeface="Times New Roman"/>
                <a:cs typeface="Times New Roman"/>
              </a:rPr>
              <a:t>to their </a:t>
            </a:r>
            <a:r>
              <a:rPr dirty="0" sz="1200" spc="-5">
                <a:latin typeface="Times New Roman"/>
                <a:cs typeface="Times New Roman"/>
              </a:rPr>
              <a:t>mean </a:t>
            </a:r>
            <a:r>
              <a:rPr dirty="0" sz="1200">
                <a:latin typeface="Times New Roman"/>
                <a:cs typeface="Times New Roman"/>
              </a:rPr>
              <a:t>value. The relative position of </a:t>
            </a:r>
            <a:r>
              <a:rPr dirty="0" sz="1200" spc="-5">
                <a:latin typeface="Times New Roman"/>
                <a:cs typeface="Times New Roman"/>
              </a:rPr>
              <a:t>satellites affects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 accuracy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location calculation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locating </a:t>
            </a:r>
            <a:r>
              <a:rPr dirty="0" sz="1200" spc="-5">
                <a:latin typeface="Times New Roman"/>
                <a:cs typeface="Times New Roman"/>
              </a:rPr>
              <a:t>module. Location  coordinates computed </a:t>
            </a:r>
            <a:r>
              <a:rPr dirty="0" sz="1200">
                <a:latin typeface="Times New Roman"/>
                <a:cs typeface="Times New Roman"/>
              </a:rPr>
              <a:t>when the </a:t>
            </a:r>
            <a:r>
              <a:rPr dirty="0" sz="1200" spc="-5">
                <a:latin typeface="Times New Roman"/>
                <a:cs typeface="Times New Roman"/>
              </a:rPr>
              <a:t>satellites are clustered together suffer </a:t>
            </a:r>
            <a:r>
              <a:rPr dirty="0" sz="1200" spc="5">
                <a:latin typeface="Times New Roman"/>
                <a:cs typeface="Times New Roman"/>
              </a:rPr>
              <a:t>from  </a:t>
            </a:r>
            <a:r>
              <a:rPr dirty="0" sz="1200">
                <a:latin typeface="Times New Roman"/>
                <a:cs typeface="Times New Roman"/>
              </a:rPr>
              <a:t>dilution of </a:t>
            </a:r>
            <a:r>
              <a:rPr dirty="0" sz="1200" spc="-5">
                <a:latin typeface="Times New Roman"/>
                <a:cs typeface="Times New Roman"/>
              </a:rPr>
              <a:t>precision (DOP),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factor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multiplies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associated </a:t>
            </a:r>
            <a:r>
              <a:rPr dirty="0" sz="1200">
                <a:latin typeface="Times New Roman"/>
                <a:cs typeface="Times New Roman"/>
              </a:rPr>
              <a:t>errors.  The </a:t>
            </a:r>
            <a:r>
              <a:rPr dirty="0" sz="1200" spc="-5">
                <a:latin typeface="Times New Roman"/>
                <a:cs typeface="Times New Roman"/>
              </a:rPr>
              <a:t>DOP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an ideal satellites constellation arrangement equals close </a:t>
            </a:r>
            <a:r>
              <a:rPr dirty="0" sz="1200">
                <a:latin typeface="Times New Roman"/>
                <a:cs typeface="Times New Roman"/>
              </a:rPr>
              <a:t>to 1,  </a:t>
            </a:r>
            <a:r>
              <a:rPr dirty="0" sz="1200" spc="-5">
                <a:latin typeface="Times New Roman"/>
                <a:cs typeface="Times New Roman"/>
              </a:rPr>
              <a:t>which does </a:t>
            </a:r>
            <a:r>
              <a:rPr dirty="0" sz="1200">
                <a:latin typeface="Times New Roman"/>
                <a:cs typeface="Times New Roman"/>
              </a:rPr>
              <a:t>not magnify the underlying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errors.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000"/>
              </a:spcBef>
            </a:pPr>
            <a:r>
              <a:rPr dirty="0" sz="1200" b="1">
                <a:latin typeface="Times New Roman"/>
                <a:cs typeface="Times New Roman"/>
              </a:rPr>
              <a:t>“Distance </a:t>
            </a:r>
            <a:r>
              <a:rPr dirty="0" sz="1200" spc="-5" b="1">
                <a:latin typeface="Times New Roman"/>
                <a:cs typeface="Times New Roman"/>
              </a:rPr>
              <a:t>Root Mean Square (DRMS </a:t>
            </a:r>
            <a:r>
              <a:rPr dirty="0" sz="1200" b="1">
                <a:latin typeface="Times New Roman"/>
                <a:cs typeface="Times New Roman"/>
              </a:rPr>
              <a:t>also called </a:t>
            </a:r>
            <a:r>
              <a:rPr dirty="0" sz="1200" spc="-5" b="1">
                <a:latin typeface="Times New Roman"/>
                <a:cs typeface="Times New Roman"/>
              </a:rPr>
              <a:t>RMS,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1Sigma)”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610"/>
              </a:spcBef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is computed as square </a:t>
            </a:r>
            <a:r>
              <a:rPr dirty="0" sz="1200">
                <a:latin typeface="Times New Roman"/>
                <a:cs typeface="Times New Roman"/>
              </a:rPr>
              <a:t>root of the average of the </a:t>
            </a:r>
            <a:r>
              <a:rPr dirty="0" sz="1200" spc="-5">
                <a:latin typeface="Times New Roman"/>
                <a:cs typeface="Times New Roman"/>
              </a:rPr>
              <a:t>squared </a:t>
            </a:r>
            <a:r>
              <a:rPr dirty="0" sz="1200">
                <a:latin typeface="Times New Roman"/>
                <a:cs typeface="Times New Roman"/>
              </a:rPr>
              <a:t>horizontal  position </a:t>
            </a:r>
            <a:r>
              <a:rPr dirty="0" sz="1200" spc="-5">
                <a:latin typeface="Times New Roman"/>
                <a:cs typeface="Times New Roman"/>
              </a:rPr>
              <a:t>errors </a:t>
            </a:r>
            <a:r>
              <a:rPr dirty="0" sz="1200">
                <a:latin typeface="Times New Roman"/>
                <a:cs typeface="Times New Roman"/>
              </a:rPr>
              <a:t>with 65% </a:t>
            </a:r>
            <a:r>
              <a:rPr dirty="0" sz="1200" spc="-5">
                <a:latin typeface="Times New Roman"/>
                <a:cs typeface="Times New Roman"/>
              </a:rPr>
              <a:t>probability. </a:t>
            </a:r>
            <a:r>
              <a:rPr dirty="0" sz="1200">
                <a:latin typeface="Times New Roman"/>
                <a:cs typeface="Times New Roman"/>
              </a:rPr>
              <a:t>The position </a:t>
            </a:r>
            <a:r>
              <a:rPr dirty="0" sz="1200" spc="-5">
                <a:latin typeface="Times New Roman"/>
                <a:cs typeface="Times New Roman"/>
              </a:rPr>
              <a:t>expressed has </a:t>
            </a:r>
            <a:r>
              <a:rPr dirty="0" sz="1200">
                <a:latin typeface="Times New Roman"/>
                <a:cs typeface="Times New Roman"/>
              </a:rPr>
              <a:t>the  probability of being within a </a:t>
            </a:r>
            <a:r>
              <a:rPr dirty="0" sz="1200" spc="-5">
                <a:latin typeface="Times New Roman"/>
                <a:cs typeface="Times New Roman"/>
              </a:rPr>
              <a:t>circle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radius </a:t>
            </a:r>
            <a:r>
              <a:rPr dirty="0" sz="1200">
                <a:latin typeface="Times New Roman"/>
                <a:cs typeface="Times New Roman"/>
              </a:rPr>
              <a:t>with 65% </a:t>
            </a:r>
            <a:r>
              <a:rPr dirty="0" sz="1200" spc="-5">
                <a:latin typeface="Times New Roman"/>
                <a:cs typeface="Times New Roman"/>
              </a:rPr>
              <a:t>probability. A  locating </a:t>
            </a:r>
            <a:r>
              <a:rPr dirty="0" sz="1200">
                <a:latin typeface="Times New Roman"/>
                <a:cs typeface="Times New Roman"/>
              </a:rPr>
              <a:t>module with 6 metre </a:t>
            </a:r>
            <a:r>
              <a:rPr dirty="0" sz="1200" spc="-5">
                <a:latin typeface="Times New Roman"/>
                <a:cs typeface="Times New Roman"/>
              </a:rPr>
              <a:t>DRMS </a:t>
            </a:r>
            <a:r>
              <a:rPr dirty="0" sz="1200">
                <a:latin typeface="Times New Roman"/>
                <a:cs typeface="Times New Roman"/>
              </a:rPr>
              <a:t>accuracy would be within 6 </a:t>
            </a:r>
            <a:r>
              <a:rPr dirty="0" sz="1200" spc="-5">
                <a:latin typeface="Times New Roman"/>
                <a:cs typeface="Times New Roman"/>
              </a:rPr>
              <a:t>meters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its actual </a:t>
            </a:r>
            <a:r>
              <a:rPr dirty="0" sz="1200">
                <a:latin typeface="Times New Roman"/>
                <a:cs typeface="Times New Roman"/>
              </a:rPr>
              <a:t>position 65% of the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time.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2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153" y="772159"/>
            <a:ext cx="3549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</a:t>
            </a:r>
            <a:r>
              <a:rPr dirty="0" sz="1200" spc="-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.6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9153" y="1580133"/>
            <a:ext cx="3549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</a:t>
            </a:r>
            <a:r>
              <a:rPr dirty="0" sz="1200" spc="-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.7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9153" y="2214117"/>
            <a:ext cx="3549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</a:t>
            </a:r>
            <a:r>
              <a:rPr dirty="0" sz="1200" spc="-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.8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9153" y="3023361"/>
            <a:ext cx="3549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</a:t>
            </a:r>
            <a:r>
              <a:rPr dirty="0" sz="1200" spc="-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.9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9153" y="3657727"/>
            <a:ext cx="4311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</a:t>
            </a:r>
            <a:r>
              <a:rPr dirty="0" sz="1200" spc="-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.10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9153" y="4291710"/>
            <a:ext cx="4311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</a:t>
            </a:r>
            <a:r>
              <a:rPr dirty="0" sz="1200" spc="-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.11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9153" y="5277739"/>
            <a:ext cx="2501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1.C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9153" y="5835776"/>
            <a:ext cx="356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1.C.1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9153" y="6469760"/>
            <a:ext cx="356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1.C.2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9153" y="6826377"/>
            <a:ext cx="356235" cy="876300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200">
                <a:latin typeface="Times New Roman"/>
                <a:cs typeface="Times New Roman"/>
              </a:rPr>
              <a:t>1.C.3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200">
                <a:latin typeface="Times New Roman"/>
                <a:cs typeface="Times New Roman"/>
              </a:rPr>
              <a:t>1.C.4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200">
                <a:latin typeface="Times New Roman"/>
                <a:cs typeface="Times New Roman"/>
              </a:rPr>
              <a:t>1.C.5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59153" y="7852409"/>
            <a:ext cx="356235" cy="592455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200">
                <a:latin typeface="Times New Roman"/>
                <a:cs typeface="Times New Roman"/>
              </a:rPr>
              <a:t>1.C.6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200">
                <a:latin typeface="Times New Roman"/>
                <a:cs typeface="Times New Roman"/>
              </a:rPr>
              <a:t>1.C.7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59153" y="8596121"/>
            <a:ext cx="356235" cy="58928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200">
                <a:latin typeface="Times New Roman"/>
                <a:cs typeface="Times New Roman"/>
              </a:rPr>
              <a:t>1.C.8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200">
                <a:latin typeface="Times New Roman"/>
                <a:cs typeface="Times New Roman"/>
              </a:rPr>
              <a:t>1.C.9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41322" y="772159"/>
            <a:ext cx="4634230" cy="876427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6350">
              <a:lnSpc>
                <a:spcPct val="95900"/>
              </a:lnSpc>
              <a:spcBef>
                <a:spcPts val="160"/>
              </a:spcBef>
            </a:pPr>
            <a:r>
              <a:rPr dirty="0" sz="1200" spc="-5" b="1">
                <a:latin typeface="Times New Roman"/>
                <a:cs typeface="Times New Roman"/>
              </a:rPr>
              <a:t>“Emergency Button” </a:t>
            </a:r>
            <a:r>
              <a:rPr dirty="0" sz="1200" spc="-5">
                <a:latin typeface="Times New Roman"/>
                <a:cs typeface="Times New Roman"/>
              </a:rPr>
              <a:t>A </a:t>
            </a:r>
            <a:r>
              <a:rPr dirty="0" sz="1200">
                <a:latin typeface="Times New Roman"/>
                <a:cs typeface="Times New Roman"/>
              </a:rPr>
              <a:t>button </a:t>
            </a:r>
            <a:r>
              <a:rPr dirty="0" sz="1200" spc="-5">
                <a:latin typeface="Times New Roman"/>
                <a:cs typeface="Times New Roman"/>
              </a:rPr>
              <a:t>provided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vehicle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passengers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crew  members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send specialized data packet </a:t>
            </a:r>
            <a:r>
              <a:rPr dirty="0" sz="1200">
                <a:latin typeface="Times New Roman"/>
                <a:cs typeface="Times New Roman"/>
              </a:rPr>
              <a:t>/SMS </a:t>
            </a:r>
            <a:r>
              <a:rPr dirty="0" sz="1200" spc="-5">
                <a:latin typeface="Times New Roman"/>
                <a:cs typeface="Times New Roman"/>
              </a:rPr>
              <a:t>to Centralized regulatory  server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indicate safety/panic situation </a:t>
            </a:r>
            <a:r>
              <a:rPr dirty="0" sz="1200">
                <a:latin typeface="Times New Roman"/>
                <a:cs typeface="Times New Roman"/>
              </a:rPr>
              <a:t>caused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human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>
                <a:latin typeface="Times New Roman"/>
                <a:cs typeface="Times New Roman"/>
              </a:rPr>
              <a:t>natural  </a:t>
            </a:r>
            <a:r>
              <a:rPr dirty="0" sz="1200" spc="-5">
                <a:latin typeface="Times New Roman"/>
                <a:cs typeface="Times New Roman"/>
              </a:rPr>
              <a:t>disaster </a:t>
            </a:r>
            <a:r>
              <a:rPr dirty="0" sz="1200">
                <a:latin typeface="Times New Roman"/>
                <a:cs typeface="Times New Roman"/>
              </a:rPr>
              <a:t>or vehicle accident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etc.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875"/>
              </a:spcBef>
            </a:pPr>
            <a:r>
              <a:rPr dirty="0" sz="1200" spc="-5" b="1">
                <a:latin typeface="Times New Roman"/>
                <a:cs typeface="Times New Roman"/>
              </a:rPr>
              <a:t>“Global Positioning </a:t>
            </a:r>
            <a:r>
              <a:rPr dirty="0" sz="1200" b="1">
                <a:latin typeface="Times New Roman"/>
                <a:cs typeface="Times New Roman"/>
              </a:rPr>
              <a:t>System </a:t>
            </a:r>
            <a:r>
              <a:rPr dirty="0" sz="1200" spc="-5" b="1">
                <a:latin typeface="Times New Roman"/>
                <a:cs typeface="Times New Roman"/>
              </a:rPr>
              <a:t>(GPS)”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space-based radio </a:t>
            </a:r>
            <a:r>
              <a:rPr dirty="0" sz="1200">
                <a:latin typeface="Times New Roman"/>
                <a:cs typeface="Times New Roman"/>
              </a:rPr>
              <a:t>navigation  </a:t>
            </a:r>
            <a:r>
              <a:rPr dirty="0" sz="1200" spc="-5">
                <a:latin typeface="Times New Roman"/>
                <a:cs typeface="Times New Roman"/>
              </a:rPr>
              <a:t>system. </a:t>
            </a: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>
                <a:latin typeface="Times New Roman"/>
                <a:cs typeface="Times New Roman"/>
              </a:rPr>
              <a:t>provides </a:t>
            </a:r>
            <a:r>
              <a:rPr dirty="0" sz="1200" spc="-5">
                <a:latin typeface="Times New Roman"/>
                <a:cs typeface="Times New Roman"/>
              </a:rPr>
              <a:t>positioning, </a:t>
            </a:r>
            <a:r>
              <a:rPr dirty="0" sz="1200">
                <a:latin typeface="Times New Roman"/>
                <a:cs typeface="Times New Roman"/>
              </a:rPr>
              <a:t>navigation,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timing </a:t>
            </a:r>
            <a:r>
              <a:rPr dirty="0" sz="1200" spc="-5">
                <a:latin typeface="Times New Roman"/>
                <a:cs typeface="Times New Roman"/>
              </a:rPr>
              <a:t>services </a:t>
            </a:r>
            <a:r>
              <a:rPr dirty="0" sz="1200">
                <a:latin typeface="Times New Roman"/>
                <a:cs typeface="Times New Roman"/>
              </a:rPr>
              <a:t>to military  </a:t>
            </a:r>
            <a:r>
              <a:rPr dirty="0" sz="1200" spc="-5">
                <a:latin typeface="Times New Roman"/>
                <a:cs typeface="Times New Roman"/>
              </a:rPr>
              <a:t>and civilian users </a:t>
            </a:r>
            <a:r>
              <a:rPr dirty="0" sz="1200">
                <a:latin typeface="Times New Roman"/>
                <a:cs typeface="Times New Roman"/>
              </a:rPr>
              <a:t>on a continuous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basis.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>
              <a:lnSpc>
                <a:spcPts val="1380"/>
              </a:lnSpc>
              <a:spcBef>
                <a:spcPts val="850"/>
              </a:spcBef>
            </a:pPr>
            <a:r>
              <a:rPr dirty="0" sz="1200" spc="-5" b="1">
                <a:latin typeface="Times New Roman"/>
                <a:cs typeface="Times New Roman"/>
              </a:rPr>
              <a:t>“Sensitivity” </a:t>
            </a:r>
            <a:r>
              <a:rPr dirty="0" sz="1200" spc="-5">
                <a:latin typeface="Times New Roman"/>
                <a:cs typeface="Times New Roman"/>
              </a:rPr>
              <a:t>refers </a:t>
            </a:r>
            <a:r>
              <a:rPr dirty="0" sz="1200">
                <a:latin typeface="Times New Roman"/>
                <a:cs typeface="Times New Roman"/>
              </a:rPr>
              <a:t>to the minimum </a:t>
            </a:r>
            <a:r>
              <a:rPr dirty="0" sz="1200" spc="-5">
                <a:latin typeface="Times New Roman"/>
                <a:cs typeface="Times New Roman"/>
              </a:rPr>
              <a:t>signal strength level at which locating  </a:t>
            </a:r>
            <a:r>
              <a:rPr dirty="0" sz="1200">
                <a:latin typeface="Times New Roman"/>
                <a:cs typeface="Times New Roman"/>
              </a:rPr>
              <a:t>module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successfully </a:t>
            </a:r>
            <a:r>
              <a:rPr dirty="0" sz="1200" spc="-5">
                <a:latin typeface="Times New Roman"/>
                <a:cs typeface="Times New Roman"/>
              </a:rPr>
              <a:t>perform </a:t>
            </a:r>
            <a:r>
              <a:rPr dirty="0" sz="1200">
                <a:latin typeface="Times New Roman"/>
                <a:cs typeface="Times New Roman"/>
              </a:rPr>
              <a:t>a location fix. </a:t>
            </a:r>
            <a:r>
              <a:rPr dirty="0" sz="1200" spc="-5">
                <a:latin typeface="Times New Roman"/>
                <a:cs typeface="Times New Roman"/>
              </a:rPr>
              <a:t>A GNSS locating </a:t>
            </a:r>
            <a:r>
              <a:rPr dirty="0" sz="1200">
                <a:latin typeface="Times New Roman"/>
                <a:cs typeface="Times New Roman"/>
              </a:rPr>
              <a:t>module  </a:t>
            </a:r>
            <a:r>
              <a:rPr dirty="0" sz="1200" spc="-5">
                <a:latin typeface="Times New Roman"/>
                <a:cs typeface="Times New Roman"/>
              </a:rPr>
              <a:t>has two different </a:t>
            </a:r>
            <a:r>
              <a:rPr dirty="0" sz="1200">
                <a:latin typeface="Times New Roman"/>
                <a:cs typeface="Times New Roman"/>
              </a:rPr>
              <a:t>sensitivity </a:t>
            </a:r>
            <a:r>
              <a:rPr dirty="0" sz="1200" spc="-5">
                <a:latin typeface="Times New Roman"/>
                <a:cs typeface="Times New Roman"/>
              </a:rPr>
              <a:t>levels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acquisition </a:t>
            </a:r>
            <a:r>
              <a:rPr dirty="0" sz="1200">
                <a:latin typeface="Times New Roman"/>
                <a:cs typeface="Times New Roman"/>
              </a:rPr>
              <a:t>sensitivity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tracking  </a:t>
            </a:r>
            <a:r>
              <a:rPr dirty="0" sz="1200" spc="-5">
                <a:latin typeface="Times New Roman"/>
                <a:cs typeface="Times New Roman"/>
              </a:rPr>
              <a:t>sensitivity.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>
              <a:lnSpc>
                <a:spcPct val="95900"/>
              </a:lnSpc>
              <a:spcBef>
                <a:spcPts val="815"/>
              </a:spcBef>
            </a:pPr>
            <a:r>
              <a:rPr dirty="0" sz="1200" spc="-5" b="1">
                <a:latin typeface="Times New Roman"/>
                <a:cs typeface="Times New Roman"/>
              </a:rPr>
              <a:t>“Time </a:t>
            </a:r>
            <a:r>
              <a:rPr dirty="0" sz="1200" b="1">
                <a:latin typeface="Times New Roman"/>
                <a:cs typeface="Times New Roman"/>
              </a:rPr>
              <a:t>to </a:t>
            </a:r>
            <a:r>
              <a:rPr dirty="0" sz="1200" spc="-5" b="1">
                <a:latin typeface="Times New Roman"/>
                <a:cs typeface="Times New Roman"/>
              </a:rPr>
              <a:t>First Fix (TTFF)” </a:t>
            </a:r>
            <a:r>
              <a:rPr dirty="0" sz="1200" spc="-5">
                <a:latin typeface="Times New Roman"/>
                <a:cs typeface="Times New Roman"/>
              </a:rPr>
              <a:t>describes </a:t>
            </a:r>
            <a:r>
              <a:rPr dirty="0" sz="1200">
                <a:latin typeface="Times New Roman"/>
                <a:cs typeface="Times New Roman"/>
              </a:rPr>
              <a:t>the time </a:t>
            </a:r>
            <a:r>
              <a:rPr dirty="0" sz="1200" spc="-5">
                <a:latin typeface="Times New Roman"/>
                <a:cs typeface="Times New Roman"/>
              </a:rPr>
              <a:t>required </a:t>
            </a:r>
            <a:r>
              <a:rPr dirty="0" sz="1200">
                <a:latin typeface="Times New Roman"/>
                <a:cs typeface="Times New Roman"/>
              </a:rPr>
              <a:t>for a tracking  </a:t>
            </a: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acquire </a:t>
            </a:r>
            <a:r>
              <a:rPr dirty="0" sz="1200">
                <a:latin typeface="Times New Roman"/>
                <a:cs typeface="Times New Roman"/>
              </a:rPr>
              <a:t>adequate </a:t>
            </a:r>
            <a:r>
              <a:rPr dirty="0" sz="1200" spc="-5">
                <a:latin typeface="Times New Roman"/>
                <a:cs typeface="Times New Roman"/>
              </a:rPr>
              <a:t>satellite signals and related </a:t>
            </a:r>
            <a:r>
              <a:rPr dirty="0" sz="1200">
                <a:latin typeface="Times New Roman"/>
                <a:cs typeface="Times New Roman"/>
              </a:rPr>
              <a:t>data </a:t>
            </a:r>
            <a:r>
              <a:rPr dirty="0" sz="1200" spc="-5">
                <a:latin typeface="Times New Roman"/>
                <a:cs typeface="Times New Roman"/>
              </a:rPr>
              <a:t>(almanac and  ephemeris </a:t>
            </a:r>
            <a:r>
              <a:rPr dirty="0" sz="1200">
                <a:latin typeface="Times New Roman"/>
                <a:cs typeface="Times New Roman"/>
              </a:rPr>
              <a:t>data) to compute </a:t>
            </a:r>
            <a:r>
              <a:rPr dirty="0" sz="1200" spc="-5">
                <a:latin typeface="Times New Roman"/>
                <a:cs typeface="Times New Roman"/>
              </a:rPr>
              <a:t>location.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>
              <a:lnSpc>
                <a:spcPts val="1380"/>
              </a:lnSpc>
              <a:spcBef>
                <a:spcPts val="890"/>
              </a:spcBef>
            </a:pPr>
            <a:r>
              <a:rPr dirty="0" sz="1200" spc="-5" b="1">
                <a:latin typeface="Times New Roman"/>
                <a:cs typeface="Times New Roman"/>
              </a:rPr>
              <a:t>“Tracking Sensitivity” </a:t>
            </a:r>
            <a:r>
              <a:rPr dirty="0" sz="1200" spc="-5">
                <a:latin typeface="Times New Roman"/>
                <a:cs typeface="Times New Roman"/>
              </a:rPr>
              <a:t>refers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minimum signal level at which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device is able </a:t>
            </a:r>
            <a:r>
              <a:rPr dirty="0" sz="1200">
                <a:latin typeface="Times New Roman"/>
                <a:cs typeface="Times New Roman"/>
              </a:rPr>
              <a:t>to successfully maintain the location fix. The </a:t>
            </a:r>
            <a:r>
              <a:rPr dirty="0" sz="1200" spc="-5">
                <a:latin typeface="Times New Roman"/>
                <a:cs typeface="Times New Roman"/>
              </a:rPr>
              <a:t>acquisition  </a:t>
            </a:r>
            <a:r>
              <a:rPr dirty="0" sz="1200">
                <a:latin typeface="Times New Roman"/>
                <a:cs typeface="Times New Roman"/>
              </a:rPr>
              <a:t>sensitivity test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simulated signal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test.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ts val="1380"/>
              </a:lnSpc>
              <a:spcBef>
                <a:spcPts val="850"/>
              </a:spcBef>
            </a:pPr>
            <a:r>
              <a:rPr dirty="0" sz="1200" spc="-5" b="1">
                <a:latin typeface="Times New Roman"/>
                <a:cs typeface="Times New Roman"/>
              </a:rPr>
              <a:t>“Vehicle Location Tracking (VLT)” </a:t>
            </a:r>
            <a:r>
              <a:rPr dirty="0" sz="1200" spc="-5">
                <a:latin typeface="Times New Roman"/>
                <a:cs typeface="Times New Roman"/>
              </a:rPr>
              <a:t>device uses satellite based location  </a:t>
            </a:r>
            <a:r>
              <a:rPr dirty="0" sz="1200">
                <a:latin typeface="Times New Roman"/>
                <a:cs typeface="Times New Roman"/>
              </a:rPr>
              <a:t>technology to </a:t>
            </a:r>
            <a:r>
              <a:rPr dirty="0" sz="1200" spc="-5">
                <a:latin typeface="Times New Roman"/>
                <a:cs typeface="Times New Roman"/>
              </a:rPr>
              <a:t>determine and record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precise location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vehicle </a:t>
            </a:r>
            <a:r>
              <a:rPr dirty="0" sz="1200">
                <a:latin typeface="Times New Roman"/>
                <a:cs typeface="Times New Roman"/>
              </a:rPr>
              <a:t>at  </a:t>
            </a:r>
            <a:r>
              <a:rPr dirty="0" sz="1200" spc="-5">
                <a:latin typeface="Times New Roman"/>
                <a:cs typeface="Times New Roman"/>
              </a:rPr>
              <a:t>regular intervals. </a:t>
            </a:r>
            <a:r>
              <a:rPr dirty="0" sz="1200">
                <a:latin typeface="Times New Roman"/>
                <a:cs typeface="Times New Roman"/>
              </a:rPr>
              <a:t>The location </a:t>
            </a:r>
            <a:r>
              <a:rPr dirty="0" sz="1200" spc="-5">
                <a:latin typeface="Times New Roman"/>
                <a:cs typeface="Times New Roman"/>
              </a:rPr>
              <a:t>data so determined can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stored </a:t>
            </a:r>
            <a:r>
              <a:rPr dirty="0" sz="1200">
                <a:latin typeface="Times New Roman"/>
                <a:cs typeface="Times New Roman"/>
              </a:rPr>
              <a:t>within the  </a:t>
            </a:r>
            <a:r>
              <a:rPr dirty="0" sz="1200" spc="-5">
                <a:latin typeface="Times New Roman"/>
                <a:cs typeface="Times New Roman"/>
              </a:rPr>
              <a:t>device, and/or 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transmitted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 </a:t>
            </a:r>
            <a:r>
              <a:rPr dirty="0" sz="1200">
                <a:latin typeface="Times New Roman"/>
                <a:cs typeface="Times New Roman"/>
              </a:rPr>
              <a:t>using a  </a:t>
            </a:r>
            <a:r>
              <a:rPr dirty="0" sz="1200" spc="-5">
                <a:latin typeface="Times New Roman"/>
                <a:cs typeface="Times New Roman"/>
              </a:rPr>
              <a:t>wireless communication </a:t>
            </a:r>
            <a:r>
              <a:rPr dirty="0" sz="1200">
                <a:latin typeface="Times New Roman"/>
                <a:cs typeface="Times New Roman"/>
              </a:rPr>
              <a:t>modem built in the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device.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45"/>
              </a:spcBef>
            </a:pPr>
            <a:r>
              <a:rPr dirty="0" sz="1200" spc="-5" b="1">
                <a:latin typeface="Times New Roman"/>
                <a:cs typeface="Times New Roman"/>
              </a:rPr>
              <a:t>REFERENCES</a:t>
            </a:r>
            <a:r>
              <a:rPr dirty="0" sz="1200" spc="-5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4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References </a:t>
            </a:r>
            <a:r>
              <a:rPr dirty="0" sz="1200">
                <a:latin typeface="Times New Roman"/>
                <a:cs typeface="Times New Roman"/>
              </a:rPr>
              <a:t>are listed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below.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>
              <a:lnSpc>
                <a:spcPts val="1380"/>
              </a:lnSpc>
              <a:spcBef>
                <a:spcPts val="890"/>
              </a:spcBef>
            </a:pPr>
            <a:r>
              <a:rPr dirty="0" sz="1200" spc="-5">
                <a:latin typeface="Times New Roman"/>
                <a:cs typeface="Times New Roman"/>
              </a:rPr>
              <a:t>National Level Vehicle </a:t>
            </a:r>
            <a:r>
              <a:rPr dirty="0" sz="1200">
                <a:latin typeface="Times New Roman"/>
                <a:cs typeface="Times New Roman"/>
              </a:rPr>
              <a:t>Security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Tracking System – </a:t>
            </a:r>
            <a:r>
              <a:rPr dirty="0" sz="1200" spc="-5">
                <a:latin typeface="Times New Roman"/>
                <a:cs typeface="Times New Roman"/>
              </a:rPr>
              <a:t>Detailed  Specification Document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Vehicle </a:t>
            </a:r>
            <a:r>
              <a:rPr dirty="0" sz="1200">
                <a:latin typeface="Times New Roman"/>
                <a:cs typeface="Times New Roman"/>
              </a:rPr>
              <a:t>Tracking </a:t>
            </a:r>
            <a:r>
              <a:rPr dirty="0" sz="1200" spc="-5">
                <a:latin typeface="Times New Roman"/>
                <a:cs typeface="Times New Roman"/>
              </a:rPr>
              <a:t>Devices (GPS) </a:t>
            </a:r>
            <a:r>
              <a:rPr dirty="0" sz="1200">
                <a:latin typeface="Times New Roman"/>
                <a:cs typeface="Times New Roman"/>
              </a:rPr>
              <a:t>(Published </a:t>
            </a:r>
            <a:r>
              <a:rPr dirty="0" sz="1200" spc="5">
                <a:latin typeface="Times New Roman"/>
                <a:cs typeface="Times New Roman"/>
              </a:rPr>
              <a:t>by  </a:t>
            </a:r>
            <a:r>
              <a:rPr dirty="0" sz="1200" spc="-5">
                <a:latin typeface="Times New Roman"/>
                <a:cs typeface="Times New Roman"/>
              </a:rPr>
              <a:t>MoRTH MoRTH).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>
              <a:lnSpc>
                <a:spcPts val="1380"/>
              </a:lnSpc>
              <a:spcBef>
                <a:spcPts val="850"/>
              </a:spcBef>
            </a:pPr>
            <a:r>
              <a:rPr dirty="0" sz="1200" spc="-5">
                <a:latin typeface="Times New Roman"/>
                <a:cs typeface="Times New Roman"/>
              </a:rPr>
              <a:t>APTA TCIP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American </a:t>
            </a:r>
            <a:r>
              <a:rPr dirty="0" sz="1200">
                <a:latin typeface="Times New Roman"/>
                <a:cs typeface="Times New Roman"/>
              </a:rPr>
              <a:t>Public </a:t>
            </a:r>
            <a:r>
              <a:rPr dirty="0" sz="1200" spc="-5">
                <a:latin typeface="Times New Roman"/>
                <a:cs typeface="Times New Roman"/>
              </a:rPr>
              <a:t>Transportation Association (APTA)  Standard for Transit Communications Interface Profiles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(TCIP)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45"/>
              </a:spcBef>
            </a:pPr>
            <a:r>
              <a:rPr dirty="0" sz="1200" spc="-5">
                <a:latin typeface="Times New Roman"/>
                <a:cs typeface="Times New Roman"/>
              </a:rPr>
              <a:t>EBSF </a:t>
            </a:r>
            <a:r>
              <a:rPr dirty="0" sz="1200">
                <a:latin typeface="Times New Roman"/>
                <a:cs typeface="Times New Roman"/>
              </a:rPr>
              <a:t>- European </a:t>
            </a:r>
            <a:r>
              <a:rPr dirty="0" sz="1200" spc="-5">
                <a:latin typeface="Times New Roman"/>
                <a:cs typeface="Times New Roman"/>
              </a:rPr>
              <a:t>Bus </a:t>
            </a:r>
            <a:r>
              <a:rPr dirty="0" sz="1200">
                <a:latin typeface="Times New Roman"/>
                <a:cs typeface="Times New Roman"/>
              </a:rPr>
              <a:t>System of the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Future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90"/>
              </a:spcBef>
            </a:pPr>
            <a:r>
              <a:rPr dirty="0" sz="1200" spc="-10">
                <a:latin typeface="Times New Roman"/>
                <a:cs typeface="Times New Roman"/>
              </a:rPr>
              <a:t>ISO </a:t>
            </a:r>
            <a:r>
              <a:rPr dirty="0" sz="1200" spc="-5">
                <a:latin typeface="Times New Roman"/>
                <a:cs typeface="Times New Roman"/>
              </a:rPr>
              <a:t>11898-1:2003 Road vehicles </a:t>
            </a:r>
            <a:r>
              <a:rPr dirty="0" sz="1200">
                <a:latin typeface="Times New Roman"/>
                <a:cs typeface="Times New Roman"/>
              </a:rPr>
              <a:t>— </a:t>
            </a:r>
            <a:r>
              <a:rPr dirty="0" sz="1200" spc="-5">
                <a:latin typeface="Times New Roman"/>
                <a:cs typeface="Times New Roman"/>
              </a:rPr>
              <a:t>Controller area network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(CAN)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>
              <a:lnSpc>
                <a:spcPts val="1380"/>
              </a:lnSpc>
              <a:spcBef>
                <a:spcPts val="890"/>
              </a:spcBef>
            </a:pPr>
            <a:r>
              <a:rPr dirty="0" sz="1200" spc="-5">
                <a:latin typeface="Times New Roman"/>
                <a:cs typeface="Times New Roman"/>
              </a:rPr>
              <a:t>SAE J </a:t>
            </a:r>
            <a:r>
              <a:rPr dirty="0" sz="1200">
                <a:latin typeface="Times New Roman"/>
                <a:cs typeface="Times New Roman"/>
              </a:rPr>
              <a:t>1939 </a:t>
            </a:r>
            <a:r>
              <a:rPr dirty="0" sz="1200" spc="-5">
                <a:latin typeface="Times New Roman"/>
                <a:cs typeface="Times New Roman"/>
              </a:rPr>
              <a:t>Recommended Practice </a:t>
            </a:r>
            <a:r>
              <a:rPr dirty="0" sz="1200">
                <a:latin typeface="Times New Roman"/>
                <a:cs typeface="Times New Roman"/>
              </a:rPr>
              <a:t>for a </a:t>
            </a:r>
            <a:r>
              <a:rPr dirty="0" sz="1200" spc="-5">
                <a:latin typeface="Times New Roman"/>
                <a:cs typeface="Times New Roman"/>
              </a:rPr>
              <a:t>Serial </a:t>
            </a:r>
            <a:r>
              <a:rPr dirty="0" sz="1200">
                <a:latin typeface="Times New Roman"/>
                <a:cs typeface="Times New Roman"/>
              </a:rPr>
              <a:t>Control and  </a:t>
            </a:r>
            <a:r>
              <a:rPr dirty="0" sz="1200" spc="-5">
                <a:latin typeface="Times New Roman"/>
                <a:cs typeface="Times New Roman"/>
              </a:rPr>
              <a:t>Communications Vehicle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Network.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60"/>
              </a:spcBef>
            </a:pPr>
            <a:r>
              <a:rPr dirty="0" sz="1200" spc="-5">
                <a:latin typeface="Times New Roman"/>
                <a:cs typeface="Times New Roman"/>
              </a:rPr>
              <a:t>Bus-FMS-Standard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>
              <a:lnSpc>
                <a:spcPts val="1380"/>
              </a:lnSpc>
              <a:spcBef>
                <a:spcPts val="885"/>
              </a:spcBef>
            </a:pPr>
            <a:r>
              <a:rPr dirty="0" sz="1200" spc="-5">
                <a:latin typeface="Times New Roman"/>
                <a:cs typeface="Times New Roman"/>
              </a:rPr>
              <a:t>SAE USCAR </a:t>
            </a:r>
            <a:r>
              <a:rPr dirty="0" sz="1200">
                <a:latin typeface="Times New Roman"/>
                <a:cs typeface="Times New Roman"/>
              </a:rPr>
              <a:t>18 / </a:t>
            </a:r>
            <a:r>
              <a:rPr dirty="0" sz="1200" spc="-5">
                <a:latin typeface="Times New Roman"/>
                <a:cs typeface="Times New Roman"/>
              </a:rPr>
              <a:t>USCAR18-3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FAKRA </a:t>
            </a:r>
            <a:r>
              <a:rPr dirty="0" sz="1200">
                <a:latin typeface="Times New Roman"/>
                <a:cs typeface="Times New Roman"/>
              </a:rPr>
              <a:t>SMB </a:t>
            </a:r>
            <a:r>
              <a:rPr dirty="0" sz="1200" spc="-5">
                <a:latin typeface="Times New Roman"/>
                <a:cs typeface="Times New Roman"/>
              </a:rPr>
              <a:t>RF CONNECTOR  SUPPLEMENT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60"/>
              </a:spcBef>
            </a:pPr>
            <a:r>
              <a:rPr dirty="0" sz="1200" spc="-5">
                <a:latin typeface="Times New Roman"/>
                <a:cs typeface="Times New Roman"/>
              </a:rPr>
              <a:t>National </a:t>
            </a:r>
            <a:r>
              <a:rPr dirty="0" sz="1200" spc="-10">
                <a:latin typeface="Times New Roman"/>
                <a:cs typeface="Times New Roman"/>
              </a:rPr>
              <a:t>ITS </a:t>
            </a:r>
            <a:r>
              <a:rPr dirty="0" sz="1200" spc="-5">
                <a:latin typeface="Times New Roman"/>
                <a:cs typeface="Times New Roman"/>
              </a:rPr>
              <a:t>Architecture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U.S. Department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Transportation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875"/>
              </a:spcBef>
            </a:pPr>
            <a:r>
              <a:rPr dirty="0" sz="1200" spc="-10">
                <a:latin typeface="Times New Roman"/>
                <a:cs typeface="Times New Roman"/>
              </a:rPr>
              <a:t>ISO </a:t>
            </a:r>
            <a:r>
              <a:rPr dirty="0" sz="1200">
                <a:latin typeface="Times New Roman"/>
                <a:cs typeface="Times New Roman"/>
              </a:rPr>
              <a:t>17185-1:2014 - </a:t>
            </a:r>
            <a:r>
              <a:rPr dirty="0" sz="1200" spc="-5">
                <a:latin typeface="Times New Roman"/>
                <a:cs typeface="Times New Roman"/>
              </a:rPr>
              <a:t>Intelligent transport systems </a:t>
            </a:r>
            <a:r>
              <a:rPr dirty="0" sz="1200">
                <a:latin typeface="Times New Roman"/>
                <a:cs typeface="Times New Roman"/>
              </a:rPr>
              <a:t>— Public </a:t>
            </a:r>
            <a:r>
              <a:rPr dirty="0" sz="1200" spc="-5">
                <a:latin typeface="Times New Roman"/>
                <a:cs typeface="Times New Roman"/>
              </a:rPr>
              <a:t>transport </a:t>
            </a:r>
            <a:r>
              <a:rPr dirty="0" sz="1200">
                <a:latin typeface="Times New Roman"/>
                <a:cs typeface="Times New Roman"/>
              </a:rPr>
              <a:t>user  </a:t>
            </a:r>
            <a:r>
              <a:rPr dirty="0" sz="1200" spc="-5">
                <a:latin typeface="Times New Roman"/>
                <a:cs typeface="Times New Roman"/>
              </a:rPr>
              <a:t>information </a:t>
            </a:r>
            <a:r>
              <a:rPr dirty="0" sz="1200">
                <a:latin typeface="Times New Roman"/>
                <a:cs typeface="Times New Roman"/>
              </a:rPr>
              <a:t>— </a:t>
            </a:r>
            <a:r>
              <a:rPr dirty="0" sz="1200" spc="-5">
                <a:latin typeface="Times New Roman"/>
                <a:cs typeface="Times New Roman"/>
              </a:rPr>
              <a:t>Part </a:t>
            </a:r>
            <a:r>
              <a:rPr dirty="0" sz="1200">
                <a:latin typeface="Times New Roman"/>
                <a:cs typeface="Times New Roman"/>
              </a:rPr>
              <a:t>1: </a:t>
            </a:r>
            <a:r>
              <a:rPr dirty="0" sz="1200" spc="-5">
                <a:latin typeface="Times New Roman"/>
                <a:cs typeface="Times New Roman"/>
              </a:rPr>
              <a:t>Standards framework </a:t>
            </a:r>
            <a:r>
              <a:rPr dirty="0" sz="1200">
                <a:latin typeface="Times New Roman"/>
                <a:cs typeface="Times New Roman"/>
              </a:rPr>
              <a:t>for public </a:t>
            </a:r>
            <a:r>
              <a:rPr dirty="0" sz="1200" spc="-5">
                <a:latin typeface="Times New Roman"/>
                <a:cs typeface="Times New Roman"/>
              </a:rPr>
              <a:t>information  systems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3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8110" y="773683"/>
            <a:ext cx="43243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1.C.10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8110" y="1607566"/>
            <a:ext cx="43243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1.C.11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88110" y="2092197"/>
            <a:ext cx="432434" cy="516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1.C.12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dirty="0" sz="1200">
                <a:latin typeface="Times New Roman"/>
                <a:cs typeface="Times New Roman"/>
              </a:rPr>
              <a:t>1.C.13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88110" y="2883154"/>
            <a:ext cx="43243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1.C.14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8110" y="3368167"/>
            <a:ext cx="432434" cy="516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1.C.15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dirty="0" sz="1200">
                <a:latin typeface="Times New Roman"/>
                <a:cs typeface="Times New Roman"/>
              </a:rPr>
              <a:t>1.C.16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88110" y="4335907"/>
            <a:ext cx="43243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1.C.17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88110" y="4994275"/>
            <a:ext cx="43243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1.C.18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71801" y="772159"/>
            <a:ext cx="4636135" cy="460565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algn="just" marL="12700" marR="5080">
              <a:lnSpc>
                <a:spcPct val="96200"/>
              </a:lnSpc>
              <a:spcBef>
                <a:spcPts val="155"/>
              </a:spcBef>
            </a:pPr>
            <a:r>
              <a:rPr dirty="0" sz="1200" spc="-5">
                <a:latin typeface="Times New Roman"/>
                <a:cs typeface="Times New Roman"/>
              </a:rPr>
              <a:t>Trans </a:t>
            </a:r>
            <a:r>
              <a:rPr dirty="0" sz="1200">
                <a:latin typeface="Times New Roman"/>
                <a:cs typeface="Times New Roman"/>
              </a:rPr>
              <a:t>model </a:t>
            </a:r>
            <a:r>
              <a:rPr dirty="0" sz="1200" spc="-5">
                <a:latin typeface="Times New Roman"/>
                <a:cs typeface="Times New Roman"/>
              </a:rPr>
              <a:t>Standard (CEN/TC </a:t>
            </a:r>
            <a:r>
              <a:rPr dirty="0" sz="1200">
                <a:latin typeface="Times New Roman"/>
                <a:cs typeface="Times New Roman"/>
              </a:rPr>
              <a:t>278 </a:t>
            </a:r>
            <a:r>
              <a:rPr dirty="0" sz="1200" spc="-5">
                <a:latin typeface="Times New Roman"/>
                <a:cs typeface="Times New Roman"/>
              </a:rPr>
              <a:t>WG3/SG4, Reference </a:t>
            </a:r>
            <a:r>
              <a:rPr dirty="0" sz="1200">
                <a:latin typeface="Times New Roman"/>
                <a:cs typeface="Times New Roman"/>
              </a:rPr>
              <a:t>Entity-  </a:t>
            </a:r>
            <a:r>
              <a:rPr dirty="0" sz="1200" spc="-5">
                <a:latin typeface="Times New Roman"/>
                <a:cs typeface="Times New Roman"/>
              </a:rPr>
              <a:t>Relationship Data </a:t>
            </a:r>
            <a:r>
              <a:rPr dirty="0" sz="1200">
                <a:latin typeface="Times New Roman"/>
                <a:cs typeface="Times New Roman"/>
              </a:rPr>
              <a:t>Model for Public Transport) - </a:t>
            </a:r>
            <a:r>
              <a:rPr dirty="0" sz="1200" spc="-5">
                <a:latin typeface="Times New Roman"/>
                <a:cs typeface="Times New Roman"/>
              </a:rPr>
              <a:t>European reference </a:t>
            </a:r>
            <a:r>
              <a:rPr dirty="0" sz="1200">
                <a:latin typeface="Times New Roman"/>
                <a:cs typeface="Times New Roman"/>
              </a:rPr>
              <a:t>data  model for Public </a:t>
            </a:r>
            <a:r>
              <a:rPr dirty="0" sz="1200" spc="-5">
                <a:latin typeface="Times New Roman"/>
                <a:cs typeface="Times New Roman"/>
              </a:rPr>
              <a:t>Transport operations developed </a:t>
            </a:r>
            <a:r>
              <a:rPr dirty="0" sz="1200">
                <a:latin typeface="Times New Roman"/>
                <a:cs typeface="Times New Roman"/>
              </a:rPr>
              <a:t>within </a:t>
            </a:r>
            <a:r>
              <a:rPr dirty="0" sz="1200" spc="-5">
                <a:latin typeface="Times New Roman"/>
                <a:cs typeface="Times New Roman"/>
              </a:rPr>
              <a:t>several European  Projects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 12896:2006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>
              <a:lnSpc>
                <a:spcPts val="1390"/>
              </a:lnSpc>
              <a:spcBef>
                <a:spcPts val="1060"/>
              </a:spcBef>
            </a:pPr>
            <a:r>
              <a:rPr dirty="0" sz="1200" spc="-5">
                <a:latin typeface="Times New Roman"/>
                <a:cs typeface="Times New Roman"/>
              </a:rPr>
              <a:t>Specification </a:t>
            </a:r>
            <a:r>
              <a:rPr dirty="0" sz="1200">
                <a:latin typeface="Times New Roman"/>
                <a:cs typeface="Times New Roman"/>
              </a:rPr>
              <a:t>for Entity-Relationship for </a:t>
            </a:r>
            <a:r>
              <a:rPr dirty="0" sz="1200" spc="-5">
                <a:latin typeface="Times New Roman"/>
                <a:cs typeface="Times New Roman"/>
              </a:rPr>
              <a:t>describing </a:t>
            </a:r>
            <a:r>
              <a:rPr dirty="0" sz="1200">
                <a:latin typeface="Times New Roman"/>
                <a:cs typeface="Times New Roman"/>
              </a:rPr>
              <a:t>the main fixed </a:t>
            </a:r>
            <a:r>
              <a:rPr dirty="0" sz="1200" spc="-5">
                <a:latin typeface="Times New Roman"/>
                <a:cs typeface="Times New Roman"/>
              </a:rPr>
              <a:t>objects  </a:t>
            </a:r>
            <a:r>
              <a:rPr dirty="0" sz="1200">
                <a:latin typeface="Times New Roman"/>
                <a:cs typeface="Times New Roman"/>
              </a:rPr>
              <a:t>in Public </a:t>
            </a:r>
            <a:r>
              <a:rPr dirty="0" sz="1200" spc="-5">
                <a:latin typeface="Times New Roman"/>
                <a:cs typeface="Times New Roman"/>
              </a:rPr>
              <a:t>transport </a:t>
            </a:r>
            <a:r>
              <a:rPr dirty="0" sz="1200">
                <a:latin typeface="Times New Roman"/>
                <a:cs typeface="Times New Roman"/>
              </a:rPr>
              <a:t>CEN/TC 278, 2008 - 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28701:2012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960"/>
              </a:spcBef>
            </a:pPr>
            <a:r>
              <a:rPr dirty="0" sz="1200" spc="-10">
                <a:latin typeface="Times New Roman"/>
                <a:cs typeface="Times New Roman"/>
              </a:rPr>
              <a:t>RTIG </a:t>
            </a:r>
            <a:r>
              <a:rPr dirty="0" sz="1200" spc="-5">
                <a:latin typeface="Times New Roman"/>
                <a:cs typeface="Times New Roman"/>
              </a:rPr>
              <a:t>(Real </a:t>
            </a:r>
            <a:r>
              <a:rPr dirty="0" sz="1200">
                <a:latin typeface="Times New Roman"/>
                <a:cs typeface="Times New Roman"/>
              </a:rPr>
              <a:t>Time </a:t>
            </a:r>
            <a:r>
              <a:rPr dirty="0" sz="1200" spc="-5">
                <a:latin typeface="Times New Roman"/>
                <a:cs typeface="Times New Roman"/>
              </a:rPr>
              <a:t>Information Group Ltd) </a:t>
            </a:r>
            <a:r>
              <a:rPr dirty="0" sz="1200">
                <a:latin typeface="Times New Roman"/>
                <a:cs typeface="Times New Roman"/>
              </a:rPr>
              <a:t>- Digital </a:t>
            </a:r>
            <a:r>
              <a:rPr dirty="0" sz="1200" spc="-5">
                <a:latin typeface="Times New Roman"/>
                <a:cs typeface="Times New Roman"/>
              </a:rPr>
              <a:t>Air Interface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Protocol</a:t>
            </a:r>
            <a:endParaRPr sz="1200">
              <a:latin typeface="Times New Roman"/>
              <a:cs typeface="Times New Roman"/>
            </a:endParaRPr>
          </a:p>
          <a:p>
            <a:pPr algn="just" marL="12700" marR="10160">
              <a:lnSpc>
                <a:spcPts val="1390"/>
              </a:lnSpc>
              <a:spcBef>
                <a:spcPts val="1060"/>
              </a:spcBef>
            </a:pPr>
            <a:r>
              <a:rPr dirty="0" sz="1200" spc="-5">
                <a:latin typeface="Times New Roman"/>
                <a:cs typeface="Times New Roman"/>
              </a:rPr>
              <a:t>SIRI (Service Interface </a:t>
            </a:r>
            <a:r>
              <a:rPr dirty="0" sz="1200">
                <a:latin typeface="Times New Roman"/>
                <a:cs typeface="Times New Roman"/>
              </a:rPr>
              <a:t>for Real Time </a:t>
            </a:r>
            <a:r>
              <a:rPr dirty="0" sz="1200" spc="-5">
                <a:latin typeface="Times New Roman"/>
                <a:cs typeface="Times New Roman"/>
              </a:rPr>
              <a:t>Information) European Technical  Specification (TS) </a:t>
            </a:r>
            <a:r>
              <a:rPr dirty="0" sz="1200">
                <a:latin typeface="Times New Roman"/>
                <a:cs typeface="Times New Roman"/>
              </a:rPr>
              <a:t>- CEN/TS 15531</a:t>
            </a:r>
            <a:endParaRPr sz="1200">
              <a:latin typeface="Times New Roman"/>
              <a:cs typeface="Times New Roman"/>
            </a:endParaRPr>
          </a:p>
          <a:p>
            <a:pPr algn="just" marL="12700" marR="9525">
              <a:lnSpc>
                <a:spcPts val="1390"/>
              </a:lnSpc>
              <a:spcBef>
                <a:spcPts val="1019"/>
              </a:spcBef>
            </a:pPr>
            <a:r>
              <a:rPr dirty="0" sz="1200" spc="-5">
                <a:latin typeface="Times New Roman"/>
                <a:cs typeface="Times New Roman"/>
              </a:rPr>
              <a:t>NeTEx-Network Exchange European Technical Specification (TS)  </a:t>
            </a:r>
            <a:r>
              <a:rPr dirty="0" sz="1200">
                <a:latin typeface="Times New Roman"/>
                <a:cs typeface="Times New Roman"/>
              </a:rPr>
              <a:t>CEN/TS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16614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dirty="0" sz="1200" spc="-5">
                <a:latin typeface="Times New Roman"/>
                <a:cs typeface="Times New Roman"/>
              </a:rPr>
              <a:t>NaPTAN (National </a:t>
            </a:r>
            <a:r>
              <a:rPr dirty="0" sz="1200">
                <a:latin typeface="Times New Roman"/>
                <a:cs typeface="Times New Roman"/>
              </a:rPr>
              <a:t>Public </a:t>
            </a:r>
            <a:r>
              <a:rPr dirty="0" sz="1200" spc="-5">
                <a:latin typeface="Times New Roman"/>
                <a:cs typeface="Times New Roman"/>
              </a:rPr>
              <a:t>Transport Access</a:t>
            </a:r>
            <a:r>
              <a:rPr dirty="0" sz="1200">
                <a:latin typeface="Times New Roman"/>
                <a:cs typeface="Times New Roman"/>
              </a:rPr>
              <a:t> Node)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>
              <a:lnSpc>
                <a:spcPct val="96200"/>
              </a:lnSpc>
              <a:spcBef>
                <a:spcPts val="1025"/>
              </a:spcBef>
            </a:pPr>
            <a:r>
              <a:rPr dirty="0" sz="1200" spc="-10">
                <a:latin typeface="Times New Roman"/>
                <a:cs typeface="Times New Roman"/>
              </a:rPr>
              <a:t>ISO </a:t>
            </a:r>
            <a:r>
              <a:rPr dirty="0" sz="1200">
                <a:latin typeface="Times New Roman"/>
                <a:cs typeface="Times New Roman"/>
              </a:rPr>
              <a:t>15638-15:2014 </a:t>
            </a:r>
            <a:r>
              <a:rPr dirty="0" sz="1200" spc="-5">
                <a:latin typeface="Times New Roman"/>
                <a:cs typeface="Times New Roman"/>
              </a:rPr>
              <a:t>Intelligent </a:t>
            </a:r>
            <a:r>
              <a:rPr dirty="0" sz="1200">
                <a:latin typeface="Times New Roman"/>
                <a:cs typeface="Times New Roman"/>
              </a:rPr>
              <a:t>transport </a:t>
            </a:r>
            <a:r>
              <a:rPr dirty="0" sz="1200" spc="-5">
                <a:latin typeface="Times New Roman"/>
                <a:cs typeface="Times New Roman"/>
              </a:rPr>
              <a:t>systems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Framework </a:t>
            </a:r>
            <a:r>
              <a:rPr dirty="0" sz="1200">
                <a:latin typeface="Times New Roman"/>
                <a:cs typeface="Times New Roman"/>
              </a:rPr>
              <a:t>for  </a:t>
            </a:r>
            <a:r>
              <a:rPr dirty="0" sz="1200" spc="-5">
                <a:latin typeface="Times New Roman"/>
                <a:cs typeface="Times New Roman"/>
              </a:rPr>
              <a:t>cooperative </a:t>
            </a:r>
            <a:r>
              <a:rPr dirty="0" sz="1200">
                <a:latin typeface="Times New Roman"/>
                <a:cs typeface="Times New Roman"/>
              </a:rPr>
              <a:t>telematics </a:t>
            </a:r>
            <a:r>
              <a:rPr dirty="0" sz="1200" spc="-5">
                <a:latin typeface="Times New Roman"/>
                <a:cs typeface="Times New Roman"/>
              </a:rPr>
              <a:t>applications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regulated vehicles (TARV) </a:t>
            </a:r>
            <a:r>
              <a:rPr dirty="0" sz="1200">
                <a:latin typeface="Times New Roman"/>
                <a:cs typeface="Times New Roman"/>
              </a:rPr>
              <a:t>– Part  15: </a:t>
            </a:r>
            <a:r>
              <a:rPr dirty="0" sz="1200" spc="-5">
                <a:latin typeface="Times New Roman"/>
                <a:cs typeface="Times New Roman"/>
              </a:rPr>
              <a:t>Vehicle location </a:t>
            </a:r>
            <a:r>
              <a:rPr dirty="0" sz="1200">
                <a:latin typeface="Times New Roman"/>
                <a:cs typeface="Times New Roman"/>
              </a:rPr>
              <a:t>monitoring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ct val="96300"/>
              </a:lnSpc>
              <a:spcBef>
                <a:spcPts val="1040"/>
              </a:spcBef>
            </a:pPr>
            <a:r>
              <a:rPr dirty="0" sz="1200" spc="-10">
                <a:latin typeface="Times New Roman"/>
                <a:cs typeface="Times New Roman"/>
              </a:rPr>
              <a:t>ISO </a:t>
            </a:r>
            <a:r>
              <a:rPr dirty="0" sz="1200">
                <a:latin typeface="Times New Roman"/>
                <a:cs typeface="Times New Roman"/>
              </a:rPr>
              <a:t>15638-5:2013 </a:t>
            </a:r>
            <a:r>
              <a:rPr dirty="0" sz="1200" spc="-5">
                <a:latin typeface="Times New Roman"/>
                <a:cs typeface="Times New Roman"/>
              </a:rPr>
              <a:t>Intelligent </a:t>
            </a:r>
            <a:r>
              <a:rPr dirty="0" sz="1200">
                <a:latin typeface="Times New Roman"/>
                <a:cs typeface="Times New Roman"/>
              </a:rPr>
              <a:t>transport </a:t>
            </a:r>
            <a:r>
              <a:rPr dirty="0" sz="1200" spc="-5">
                <a:latin typeface="Times New Roman"/>
                <a:cs typeface="Times New Roman"/>
              </a:rPr>
              <a:t>systems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Framework </a:t>
            </a:r>
            <a:r>
              <a:rPr dirty="0" sz="1200">
                <a:latin typeface="Times New Roman"/>
                <a:cs typeface="Times New Roman"/>
              </a:rPr>
              <a:t>for  </a:t>
            </a:r>
            <a:r>
              <a:rPr dirty="0" sz="1200" spc="-5">
                <a:latin typeface="Times New Roman"/>
                <a:cs typeface="Times New Roman"/>
              </a:rPr>
              <a:t>collaborative Telematics Applications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Regulated commercial freight  Vehicles (TARV)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Part </a:t>
            </a:r>
            <a:r>
              <a:rPr dirty="0" sz="1200">
                <a:latin typeface="Times New Roman"/>
                <a:cs typeface="Times New Roman"/>
              </a:rPr>
              <a:t>5: </a:t>
            </a:r>
            <a:r>
              <a:rPr dirty="0" sz="1200" spc="-5">
                <a:latin typeface="Times New Roman"/>
                <a:cs typeface="Times New Roman"/>
              </a:rPr>
              <a:t>Generic </a:t>
            </a:r>
            <a:r>
              <a:rPr dirty="0" sz="1200">
                <a:latin typeface="Times New Roman"/>
                <a:cs typeface="Times New Roman"/>
              </a:rPr>
              <a:t>vehicle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information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>
              <a:lnSpc>
                <a:spcPts val="1390"/>
              </a:lnSpc>
              <a:spcBef>
                <a:spcPts val="1060"/>
              </a:spcBef>
            </a:pPr>
            <a:r>
              <a:rPr dirty="0" sz="1200" spc="-5">
                <a:latin typeface="Times New Roman"/>
                <a:cs typeface="Times New Roman"/>
              </a:rPr>
              <a:t>NMEA-0183: </a:t>
            </a:r>
            <a:r>
              <a:rPr dirty="0" sz="1200">
                <a:latin typeface="Times New Roman"/>
                <a:cs typeface="Times New Roman"/>
              </a:rPr>
              <a:t>The NMEA 0183 </a:t>
            </a:r>
            <a:r>
              <a:rPr dirty="0" sz="1200" spc="-5">
                <a:latin typeface="Times New Roman"/>
                <a:cs typeface="Times New Roman"/>
              </a:rPr>
              <a:t>standard defines an electrical interface </a:t>
            </a:r>
            <a:r>
              <a:rPr dirty="0" sz="1200">
                <a:latin typeface="Times New Roman"/>
                <a:cs typeface="Times New Roman"/>
              </a:rPr>
              <a:t>and  </a:t>
            </a:r>
            <a:r>
              <a:rPr dirty="0" sz="1200" spc="-5">
                <a:latin typeface="Times New Roman"/>
                <a:cs typeface="Times New Roman"/>
              </a:rPr>
              <a:t>data protocol for communications between </a:t>
            </a:r>
            <a:r>
              <a:rPr dirty="0" sz="1200">
                <a:latin typeface="Times New Roman"/>
                <a:cs typeface="Times New Roman"/>
              </a:rPr>
              <a:t>marine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instrumentation.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88110" y="5478907"/>
            <a:ext cx="43243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1.C.19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71801" y="5477382"/>
            <a:ext cx="16084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6775" algn="l"/>
              </a:tabLst>
            </a:pPr>
            <a:r>
              <a:rPr dirty="0" sz="1200" spc="-2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S</a:t>
            </a:r>
            <a:r>
              <a:rPr dirty="0" sz="1200" spc="10">
                <a:latin typeface="Times New Roman"/>
                <a:cs typeface="Times New Roman"/>
              </a:rPr>
              <a:t>/</a:t>
            </a:r>
            <a:r>
              <a:rPr dirty="0" sz="1200" spc="-2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S</a:t>
            </a:r>
            <a:r>
              <a:rPr dirty="0" sz="1200">
                <a:latin typeface="Times New Roman"/>
                <a:cs typeface="Times New Roman"/>
              </a:rPr>
              <a:t>O/TR	12859:2009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50945" y="5477382"/>
            <a:ext cx="28555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5115" algn="l"/>
                <a:tab pos="1102995" algn="l"/>
                <a:tab pos="1891664" algn="l"/>
              </a:tabLst>
            </a:pPr>
            <a:r>
              <a:rPr dirty="0" sz="1200">
                <a:latin typeface="Times New Roman"/>
                <a:cs typeface="Times New Roman"/>
              </a:rPr>
              <a:t>–	</a:t>
            </a:r>
            <a:r>
              <a:rPr dirty="0" sz="1200" spc="-2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ntelli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	</a:t>
            </a:r>
            <a:r>
              <a:rPr dirty="0" sz="1200" spc="5">
                <a:latin typeface="Times New Roman"/>
                <a:cs typeface="Times New Roman"/>
              </a:rPr>
              <a:t>Tr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nsport	</a:t>
            </a:r>
            <a:r>
              <a:rPr dirty="0" sz="1200" spc="10">
                <a:latin typeface="Times New Roman"/>
                <a:cs typeface="Times New Roman"/>
              </a:rPr>
              <a:t>S</a:t>
            </a: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ste</a:t>
            </a:r>
            <a:r>
              <a:rPr dirty="0" sz="1200" spc="1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 spc="20">
                <a:latin typeface="Times New Roman"/>
                <a:cs typeface="Times New Roman"/>
              </a:rPr>
              <a:t>S</a:t>
            </a: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 spc="-5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71801" y="5654420"/>
            <a:ext cx="36379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Architecture-Privacy Aspects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10">
                <a:latin typeface="Times New Roman"/>
                <a:cs typeface="Times New Roman"/>
              </a:rPr>
              <a:t>ITS </a:t>
            </a:r>
            <a:r>
              <a:rPr dirty="0" sz="1200" spc="-5">
                <a:latin typeface="Times New Roman"/>
                <a:cs typeface="Times New Roman"/>
              </a:rPr>
              <a:t>standards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systems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88110" y="5962269"/>
            <a:ext cx="43243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1.C.20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88110" y="6622160"/>
            <a:ext cx="43243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1.C.21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71801" y="5960745"/>
            <a:ext cx="4632325" cy="86995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just" marL="12700" marR="5080">
              <a:lnSpc>
                <a:spcPct val="96300"/>
              </a:lnSpc>
              <a:spcBef>
                <a:spcPts val="150"/>
              </a:spcBef>
            </a:pPr>
            <a:r>
              <a:rPr dirty="0" sz="1200" spc="-5">
                <a:latin typeface="Times New Roman"/>
                <a:cs typeface="Times New Roman"/>
              </a:rPr>
              <a:t>Report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Department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Telecom (Telecom Engineering Centre)  </a:t>
            </a:r>
            <a:r>
              <a:rPr dirty="0" sz="1200">
                <a:latin typeface="Times New Roman"/>
                <a:cs typeface="Times New Roman"/>
              </a:rPr>
              <a:t>Automotive Working </a:t>
            </a:r>
            <a:r>
              <a:rPr dirty="0" sz="1200" spc="-5">
                <a:latin typeface="Times New Roman"/>
                <a:cs typeface="Times New Roman"/>
              </a:rPr>
              <a:t>Group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M2M enablement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Intelligent Transport  System (ITS)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000"/>
              </a:spcBef>
            </a:pPr>
            <a:r>
              <a:rPr dirty="0" sz="1200" spc="-10">
                <a:latin typeface="Times New Roman"/>
                <a:cs typeface="Times New Roman"/>
              </a:rPr>
              <a:t>URL</a:t>
            </a:r>
            <a:r>
              <a:rPr dirty="0" sz="1200" spc="-10">
                <a:latin typeface="Times New Roman"/>
                <a:cs typeface="Times New Roman"/>
                <a:hlinkClick r:id="rId2"/>
              </a:rPr>
              <a:t>:</a:t>
            </a:r>
            <a:r>
              <a:rPr dirty="0" sz="1200" spc="50">
                <a:latin typeface="Times New Roman"/>
                <a:cs typeface="Times New Roman"/>
                <a:hlinkClick r:id="rId2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2"/>
              </a:rPr>
              <a:t>http://tec.gov.in/pdf/M2M/M2M%20Enablement%20in%20ITS.pdf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88110" y="6933057"/>
            <a:ext cx="215900" cy="5149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2.0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dirty="0" sz="1200">
                <a:latin typeface="Times New Roman"/>
                <a:cs typeface="Times New Roman"/>
              </a:rPr>
              <a:t>2.1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88110" y="6933057"/>
            <a:ext cx="5217160" cy="2659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96265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APPLICATION </a:t>
            </a:r>
            <a:r>
              <a:rPr dirty="0" sz="1200" spc="-10" b="1">
                <a:latin typeface="Times New Roman"/>
                <a:cs typeface="Times New Roman"/>
              </a:rPr>
              <a:t>FOR </a:t>
            </a:r>
            <a:r>
              <a:rPr dirty="0" sz="1200" spc="-5" b="1">
                <a:latin typeface="Times New Roman"/>
                <a:cs typeface="Times New Roman"/>
              </a:rPr>
              <a:t>CMVR TYPE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APPROVAL</a:t>
            </a:r>
            <a:endParaRPr sz="1200">
              <a:latin typeface="Times New Roman"/>
              <a:cs typeface="Times New Roman"/>
            </a:endParaRPr>
          </a:p>
          <a:p>
            <a:pPr algn="just" marL="596265" marR="5715">
              <a:lnSpc>
                <a:spcPts val="1390"/>
              </a:lnSpc>
              <a:spcBef>
                <a:spcPts val="104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application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CMVR device level approval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accompanied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information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system specification as </a:t>
            </a:r>
            <a:r>
              <a:rPr dirty="0" sz="1200">
                <a:latin typeface="Times New Roman"/>
                <a:cs typeface="Times New Roman"/>
              </a:rPr>
              <a:t>mentioned in Annexure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  <a:tabLst>
                <a:tab pos="596265" algn="l"/>
              </a:tabLst>
            </a:pPr>
            <a:r>
              <a:rPr dirty="0" sz="1200">
                <a:latin typeface="Times New Roman"/>
                <a:cs typeface="Times New Roman"/>
              </a:rPr>
              <a:t>2.2	</a:t>
            </a:r>
            <a:r>
              <a:rPr dirty="0" sz="1200" spc="-5">
                <a:latin typeface="Times New Roman"/>
                <a:cs typeface="Times New Roman"/>
              </a:rPr>
              <a:t>Type approval </a:t>
            </a:r>
            <a:r>
              <a:rPr dirty="0" sz="1200">
                <a:latin typeface="Times New Roman"/>
                <a:cs typeface="Times New Roman"/>
              </a:rPr>
              <a:t>shall involve </a:t>
            </a:r>
            <a:r>
              <a:rPr dirty="0" sz="1200" spc="-5">
                <a:latin typeface="Times New Roman"/>
                <a:cs typeface="Times New Roman"/>
              </a:rPr>
              <a:t>following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steps:</a:t>
            </a:r>
            <a:endParaRPr sz="1200">
              <a:latin typeface="Times New Roman"/>
              <a:cs typeface="Times New Roman"/>
            </a:endParaRPr>
          </a:p>
          <a:p>
            <a:pPr marL="596265" marR="7620" indent="-584200">
              <a:lnSpc>
                <a:spcPts val="1380"/>
              </a:lnSpc>
              <a:spcBef>
                <a:spcPts val="1095"/>
              </a:spcBef>
              <a:tabLst>
                <a:tab pos="596265" algn="l"/>
              </a:tabLst>
            </a:pPr>
            <a:r>
              <a:rPr dirty="0" sz="1200">
                <a:latin typeface="Times New Roman"/>
                <a:cs typeface="Times New Roman"/>
              </a:rPr>
              <a:t>2.2.1	</a:t>
            </a:r>
            <a:r>
              <a:rPr dirty="0" sz="1200" spc="-5" b="1">
                <a:latin typeface="Times New Roman"/>
                <a:cs typeface="Times New Roman"/>
              </a:rPr>
              <a:t>Device </a:t>
            </a:r>
            <a:r>
              <a:rPr dirty="0" sz="1200" b="1">
                <a:latin typeface="Times New Roman"/>
                <a:cs typeface="Times New Roman"/>
              </a:rPr>
              <a:t>Approval</a:t>
            </a:r>
            <a:r>
              <a:rPr dirty="0" sz="1200">
                <a:latin typeface="Times New Roman"/>
                <a:cs typeface="Times New Roman"/>
              </a:rPr>
              <a:t>: </a:t>
            </a:r>
            <a:r>
              <a:rPr dirty="0" sz="1200" spc="-5">
                <a:latin typeface="Times New Roman"/>
                <a:cs typeface="Times New Roman"/>
              </a:rPr>
              <a:t>Approval provided at </a:t>
            </a:r>
            <a:r>
              <a:rPr dirty="0" sz="1200">
                <a:latin typeface="Times New Roman"/>
                <a:cs typeface="Times New Roman"/>
              </a:rPr>
              <a:t>Device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compliance </a:t>
            </a:r>
            <a:r>
              <a:rPr dirty="0" sz="1200">
                <a:latin typeface="Times New Roman"/>
                <a:cs typeface="Times New Roman"/>
              </a:rPr>
              <a:t>to  this</a:t>
            </a:r>
            <a:r>
              <a:rPr dirty="0" sz="1200" spc="-5">
                <a:latin typeface="Times New Roman"/>
                <a:cs typeface="Times New Roman"/>
              </a:rPr>
              <a:t> standard.</a:t>
            </a:r>
            <a:endParaRPr sz="1200">
              <a:latin typeface="Times New Roman"/>
              <a:cs typeface="Times New Roman"/>
            </a:endParaRPr>
          </a:p>
          <a:p>
            <a:pPr algn="just" marL="596265" marR="5080">
              <a:lnSpc>
                <a:spcPts val="1380"/>
              </a:lnSpc>
              <a:spcBef>
                <a:spcPts val="985"/>
              </a:spcBef>
            </a:pPr>
            <a:r>
              <a:rPr dirty="0" sz="1200" spc="-5">
                <a:latin typeface="Times New Roman"/>
                <a:cs typeface="Times New Roman"/>
              </a:rPr>
              <a:t>These approved devices can </a:t>
            </a:r>
            <a:r>
              <a:rPr dirty="0" sz="1200">
                <a:latin typeface="Times New Roman"/>
                <a:cs typeface="Times New Roman"/>
              </a:rPr>
              <a:t>be fitted / retro-fitted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manufacturer/ dealer/  permit holder/system integrator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5">
                <a:latin typeface="Times New Roman"/>
                <a:cs typeface="Times New Roman"/>
              </a:rPr>
              <a:t>any </a:t>
            </a:r>
            <a:r>
              <a:rPr dirty="0" sz="1200" spc="-5">
                <a:latin typeface="Times New Roman"/>
                <a:cs typeface="Times New Roman"/>
              </a:rPr>
              <a:t>vehicle </a:t>
            </a:r>
            <a:r>
              <a:rPr dirty="0" sz="1200">
                <a:latin typeface="Times New Roman"/>
                <a:cs typeface="Times New Roman"/>
              </a:rPr>
              <a:t>model </a:t>
            </a:r>
            <a:r>
              <a:rPr dirty="0" sz="1200" spc="-5">
                <a:latin typeface="Times New Roman"/>
                <a:cs typeface="Times New Roman"/>
              </a:rPr>
              <a:t>provided </a:t>
            </a:r>
            <a:r>
              <a:rPr dirty="0" sz="1200">
                <a:latin typeface="Times New Roman"/>
                <a:cs typeface="Times New Roman"/>
              </a:rPr>
              <a:t>it shall </a:t>
            </a:r>
            <a:r>
              <a:rPr dirty="0" sz="1200" spc="-5">
                <a:latin typeface="Times New Roman"/>
                <a:cs typeface="Times New Roman"/>
              </a:rPr>
              <a:t>meet  installation requirements as </a:t>
            </a:r>
            <a:r>
              <a:rPr dirty="0" sz="1200">
                <a:latin typeface="Times New Roman"/>
                <a:cs typeface="Times New Roman"/>
              </a:rPr>
              <a:t>mentioned in Clause </a:t>
            </a:r>
            <a:r>
              <a:rPr dirty="0" sz="1200" spc="-5">
                <a:latin typeface="Times New Roman"/>
                <a:cs typeface="Times New Roman"/>
              </a:rPr>
              <a:t>No. </a:t>
            </a:r>
            <a:r>
              <a:rPr dirty="0" sz="1200">
                <a:latin typeface="Times New Roman"/>
                <a:cs typeface="Times New Roman"/>
              </a:rPr>
              <a:t>5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standard.  For manufacturers </a:t>
            </a:r>
            <a:r>
              <a:rPr dirty="0" sz="1200">
                <a:latin typeface="Times New Roman"/>
                <a:cs typeface="Times New Roman"/>
              </a:rPr>
              <a:t>seeking vehicle </a:t>
            </a:r>
            <a:r>
              <a:rPr dirty="0" sz="1200" spc="-5">
                <a:latin typeface="Times New Roman"/>
                <a:cs typeface="Times New Roman"/>
              </a:rPr>
              <a:t>level approval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approved VLT </a:t>
            </a:r>
            <a:r>
              <a:rPr dirty="0" sz="1200">
                <a:latin typeface="Times New Roman"/>
                <a:cs typeface="Times New Roman"/>
              </a:rPr>
              <a:t>with  </a:t>
            </a:r>
            <a:r>
              <a:rPr dirty="0" sz="1200" spc="-5">
                <a:latin typeface="Times New Roman"/>
                <a:cs typeface="Times New Roman"/>
              </a:rPr>
              <a:t>Emergency Buttons </a:t>
            </a:r>
            <a:r>
              <a:rPr dirty="0" sz="1200">
                <a:latin typeface="Times New Roman"/>
                <a:cs typeface="Times New Roman"/>
              </a:rPr>
              <a:t>fitted shall only </a:t>
            </a:r>
            <a:r>
              <a:rPr dirty="0" sz="1200" spc="-5">
                <a:latin typeface="Times New Roman"/>
                <a:cs typeface="Times New Roman"/>
              </a:rPr>
              <a:t>require installation approval as per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provisions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Clause </a:t>
            </a:r>
            <a:r>
              <a:rPr dirty="0" sz="1200">
                <a:latin typeface="Times New Roman"/>
                <a:cs typeface="Times New Roman"/>
              </a:rPr>
              <a:t>5 and Sub-Clause </a:t>
            </a:r>
            <a:r>
              <a:rPr dirty="0" sz="1200" spc="-5">
                <a:latin typeface="Times New Roman"/>
                <a:cs typeface="Times New Roman"/>
              </a:rPr>
              <a:t>6.1 </a:t>
            </a:r>
            <a:r>
              <a:rPr dirty="0" sz="1200">
                <a:latin typeface="Times New Roman"/>
                <a:cs typeface="Times New Roman"/>
              </a:rPr>
              <a:t>of Clause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545840" y="9329322"/>
            <a:ext cx="68262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75"/>
              </a:lnSpc>
            </a:pPr>
            <a:r>
              <a:rPr dirty="0" sz="1000" spc="-30">
                <a:latin typeface="Trebuchet MS"/>
                <a:cs typeface="Trebuchet MS"/>
              </a:rPr>
              <a:t>Page </a:t>
            </a:r>
            <a:fld id="{81D60167-4931-47E6-BA6A-407CBD079E47}" type="slidenum">
              <a:rPr dirty="0" sz="1000" spc="-35" b="1">
                <a:latin typeface="Arial"/>
                <a:cs typeface="Arial"/>
              </a:rPr>
              <a:t>1</a:t>
            </a:fld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spc="-25">
                <a:latin typeface="Trebuchet MS"/>
                <a:cs typeface="Trebuchet MS"/>
              </a:rPr>
              <a:t>of</a:t>
            </a:r>
            <a:r>
              <a:rPr dirty="0" sz="1000" spc="-195">
                <a:latin typeface="Trebuchet MS"/>
                <a:cs typeface="Trebuchet MS"/>
              </a:rPr>
              <a:t> </a:t>
            </a:r>
            <a:r>
              <a:rPr dirty="0" sz="1000" spc="-35" b="1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06327" y="1001393"/>
            <a:ext cx="5219065" cy="43916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6715">
              <a:lnSpc>
                <a:spcPct val="100000"/>
              </a:lnSpc>
              <a:spcBef>
                <a:spcPts val="125"/>
              </a:spcBef>
            </a:pPr>
            <a:r>
              <a:rPr dirty="0" sz="1100" spc="10">
                <a:latin typeface="Times New Roman"/>
                <a:cs typeface="Times New Roman"/>
              </a:rPr>
              <a:t>Add </a:t>
            </a:r>
            <a:r>
              <a:rPr dirty="0" sz="1100" spc="5">
                <a:latin typeface="Times New Roman"/>
                <a:cs typeface="Times New Roman"/>
              </a:rPr>
              <a:t>following </a:t>
            </a:r>
            <a:r>
              <a:rPr dirty="0" sz="1100" spc="10">
                <a:latin typeface="Times New Roman"/>
                <a:cs typeface="Times New Roman"/>
              </a:rPr>
              <a:t>new </a:t>
            </a:r>
            <a:r>
              <a:rPr dirty="0" sz="1100" spc="5">
                <a:latin typeface="Times New Roman"/>
                <a:cs typeface="Times New Roman"/>
              </a:rPr>
              <a:t>clause 6.2.1.6 </a:t>
            </a:r>
            <a:r>
              <a:rPr dirty="0" sz="1100" spc="10">
                <a:latin typeface="Times New Roman"/>
                <a:cs typeface="Times New Roman"/>
              </a:rPr>
              <a:t>and </a:t>
            </a:r>
            <a:r>
              <a:rPr dirty="0" sz="1100" spc="5">
                <a:latin typeface="Times New Roman"/>
                <a:cs typeface="Times New Roman"/>
              </a:rPr>
              <a:t>6.2.1.7 after </a:t>
            </a:r>
            <a:r>
              <a:rPr dirty="0" sz="1100" spc="10">
                <a:latin typeface="Times New Roman"/>
                <a:cs typeface="Times New Roman"/>
              </a:rPr>
              <a:t>clause </a:t>
            </a:r>
            <a:r>
              <a:rPr dirty="0" sz="1100" spc="5">
                <a:latin typeface="Times New Roman"/>
                <a:cs typeface="Times New Roman"/>
              </a:rPr>
              <a:t>6.2.1.5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lvl="3" marL="1020444" marR="256540" indent="-609600">
              <a:lnSpc>
                <a:spcPts val="1300"/>
              </a:lnSpc>
              <a:spcBef>
                <a:spcPts val="5"/>
              </a:spcBef>
              <a:buAutoNum type="arabicPeriod" startAt="6"/>
              <a:tabLst>
                <a:tab pos="1020444" algn="l"/>
                <a:tab pos="1021080" algn="l"/>
              </a:tabLst>
            </a:pPr>
            <a:r>
              <a:rPr dirty="0" sz="1100" spc="10">
                <a:latin typeface="Times New Roman"/>
                <a:cs typeface="Times New Roman"/>
              </a:rPr>
              <a:t>System </a:t>
            </a:r>
            <a:r>
              <a:rPr dirty="0" sz="1100" spc="5">
                <a:latin typeface="Times New Roman"/>
                <a:cs typeface="Times New Roman"/>
              </a:rPr>
              <a:t>shall </a:t>
            </a:r>
            <a:r>
              <a:rPr dirty="0" sz="1100" spc="10">
                <a:latin typeface="Times New Roman"/>
                <a:cs typeface="Times New Roman"/>
              </a:rPr>
              <a:t>communicate to </a:t>
            </a:r>
            <a:r>
              <a:rPr dirty="0" sz="1100" spc="5">
                <a:latin typeface="Times New Roman"/>
                <a:cs typeface="Times New Roman"/>
              </a:rPr>
              <a:t>control </a:t>
            </a:r>
            <a:r>
              <a:rPr dirty="0" sz="1100" spc="10">
                <a:latin typeface="Times New Roman"/>
                <a:cs typeface="Times New Roman"/>
              </a:rPr>
              <a:t>center on the occurrence of the  </a:t>
            </a:r>
            <a:r>
              <a:rPr dirty="0" sz="1100" spc="5">
                <a:latin typeface="Times New Roman"/>
                <a:cs typeface="Times New Roman"/>
              </a:rPr>
              <a:t>alerts </a:t>
            </a:r>
            <a:r>
              <a:rPr dirty="0" sz="1100" spc="10">
                <a:latin typeface="Times New Roman"/>
                <a:cs typeface="Times New Roman"/>
              </a:rPr>
              <a:t>captured in Communication </a:t>
            </a:r>
            <a:r>
              <a:rPr dirty="0" sz="1100" spc="5">
                <a:latin typeface="Times New Roman"/>
                <a:cs typeface="Times New Roman"/>
              </a:rPr>
              <a:t>Protocol Section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4.</a:t>
            </a:r>
            <a:endParaRPr sz="1100">
              <a:latin typeface="Times New Roman"/>
              <a:cs typeface="Times New Roman"/>
            </a:endParaRPr>
          </a:p>
          <a:p>
            <a:pPr lvl="3" marL="1020444" marR="158750" indent="-598170">
              <a:lnSpc>
                <a:spcPts val="1300"/>
              </a:lnSpc>
              <a:spcBef>
                <a:spcPts val="280"/>
              </a:spcBef>
              <a:buAutoNum type="arabicPeriod" startAt="6"/>
              <a:tabLst>
                <a:tab pos="1020444" algn="l"/>
                <a:tab pos="1021080" algn="l"/>
              </a:tabLst>
            </a:pPr>
            <a:r>
              <a:rPr dirty="0" sz="1100" spc="10">
                <a:latin typeface="Times New Roman"/>
                <a:cs typeface="Times New Roman"/>
              </a:rPr>
              <a:t>When Emergency </a:t>
            </a:r>
            <a:r>
              <a:rPr dirty="0" sz="1100" spc="5">
                <a:latin typeface="Times New Roman"/>
                <a:cs typeface="Times New Roman"/>
              </a:rPr>
              <a:t>Button is pressed, emergency request message shall  </a:t>
            </a:r>
            <a:r>
              <a:rPr dirty="0" sz="1100" spc="10">
                <a:latin typeface="Times New Roman"/>
                <a:cs typeface="Times New Roman"/>
              </a:rPr>
              <a:t>be </a:t>
            </a:r>
            <a:r>
              <a:rPr dirty="0" sz="1100" spc="5">
                <a:latin typeface="Times New Roman"/>
                <a:cs typeface="Times New Roman"/>
              </a:rPr>
              <a:t>sent </a:t>
            </a:r>
            <a:r>
              <a:rPr dirty="0" sz="1100" spc="10">
                <a:latin typeface="Times New Roman"/>
                <a:cs typeface="Times New Roman"/>
              </a:rPr>
              <a:t>from </a:t>
            </a:r>
            <a:r>
              <a:rPr dirty="0" sz="1100" spc="5">
                <a:latin typeface="Times New Roman"/>
                <a:cs typeface="Times New Roman"/>
              </a:rPr>
              <a:t>the </a:t>
            </a:r>
            <a:r>
              <a:rPr dirty="0" sz="1100" spc="10">
                <a:latin typeface="Times New Roman"/>
                <a:cs typeface="Times New Roman"/>
              </a:rPr>
              <a:t>system and </a:t>
            </a:r>
            <a:r>
              <a:rPr dirty="0" sz="1100" spc="5">
                <a:latin typeface="Times New Roman"/>
                <a:cs typeface="Times New Roman"/>
              </a:rPr>
              <a:t>received at </a:t>
            </a:r>
            <a:r>
              <a:rPr dirty="0" sz="1100" spc="10">
                <a:latin typeface="Times New Roman"/>
                <a:cs typeface="Times New Roman"/>
              </a:rPr>
              <a:t>the control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center.</a:t>
            </a:r>
            <a:endParaRPr sz="1100">
              <a:latin typeface="Times New Roman"/>
              <a:cs typeface="Times New Roman"/>
            </a:endParaRPr>
          </a:p>
          <a:p>
            <a:pPr marL="386715" indent="-374015">
              <a:lnSpc>
                <a:spcPts val="1265"/>
              </a:lnSpc>
              <a:buAutoNum type="arabicPeriod" startAt="12"/>
              <a:tabLst>
                <a:tab pos="386715" algn="l"/>
                <a:tab pos="387350" algn="l"/>
              </a:tabLst>
            </a:pPr>
            <a:r>
              <a:rPr dirty="0" sz="1100" spc="10" b="1">
                <a:latin typeface="Times New Roman"/>
                <a:cs typeface="Times New Roman"/>
              </a:rPr>
              <a:t>Page 31 </a:t>
            </a:r>
            <a:r>
              <a:rPr dirty="0" sz="1100" spc="5" b="1">
                <a:latin typeface="Times New Roman"/>
                <a:cs typeface="Times New Roman"/>
              </a:rPr>
              <a:t>,Clause </a:t>
            </a:r>
            <a:r>
              <a:rPr dirty="0" sz="1100" spc="20" b="1">
                <a:latin typeface="Times New Roman"/>
                <a:cs typeface="Times New Roman"/>
              </a:rPr>
              <a:t>No</a:t>
            </a:r>
            <a:r>
              <a:rPr dirty="0" sz="1100" spc="-15" b="1">
                <a:latin typeface="Times New Roman"/>
                <a:cs typeface="Times New Roman"/>
              </a:rPr>
              <a:t> </a:t>
            </a:r>
            <a:r>
              <a:rPr dirty="0" sz="1100" spc="5" b="1">
                <a:latin typeface="Times New Roman"/>
                <a:cs typeface="Times New Roman"/>
              </a:rPr>
              <a:t>7.0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 startAt="12"/>
            </a:pPr>
            <a:endParaRPr sz="1100">
              <a:latin typeface="Times New Roman"/>
              <a:cs typeface="Times New Roman"/>
            </a:endParaRPr>
          </a:p>
          <a:p>
            <a:pPr marL="386715">
              <a:lnSpc>
                <a:spcPct val="100000"/>
              </a:lnSpc>
            </a:pPr>
            <a:r>
              <a:rPr dirty="0" sz="1100" spc="10">
                <a:latin typeface="Times New Roman"/>
                <a:cs typeface="Times New Roman"/>
              </a:rPr>
              <a:t>Add Below Text </a:t>
            </a:r>
            <a:r>
              <a:rPr dirty="0" sz="1100" spc="5">
                <a:latin typeface="Times New Roman"/>
                <a:cs typeface="Times New Roman"/>
              </a:rPr>
              <a:t>at </a:t>
            </a:r>
            <a:r>
              <a:rPr dirty="0" sz="1100" spc="10">
                <a:latin typeface="Times New Roman"/>
                <a:cs typeface="Times New Roman"/>
              </a:rPr>
              <a:t>the end </a:t>
            </a:r>
            <a:r>
              <a:rPr dirty="0" sz="1100" spc="5">
                <a:latin typeface="Times New Roman"/>
                <a:cs typeface="Times New Roman"/>
              </a:rPr>
              <a:t>of first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paragraph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386715" marR="5080">
              <a:lnSpc>
                <a:spcPct val="98500"/>
              </a:lnSpc>
            </a:pPr>
            <a:r>
              <a:rPr dirty="0" sz="1100" spc="10">
                <a:latin typeface="Times New Roman"/>
                <a:cs typeface="Times New Roman"/>
              </a:rPr>
              <a:t>The Communication from Device </a:t>
            </a:r>
            <a:r>
              <a:rPr dirty="0" sz="1100" spc="5">
                <a:latin typeface="Times New Roman"/>
                <a:cs typeface="Times New Roman"/>
              </a:rPr>
              <a:t>to </a:t>
            </a:r>
            <a:r>
              <a:rPr dirty="0" sz="1100" spc="10">
                <a:latin typeface="Times New Roman"/>
                <a:cs typeface="Times New Roman"/>
              </a:rPr>
              <a:t>backend </a:t>
            </a:r>
            <a:r>
              <a:rPr dirty="0" sz="1100" spc="5">
                <a:latin typeface="Times New Roman"/>
                <a:cs typeface="Times New Roman"/>
              </a:rPr>
              <a:t>should </a:t>
            </a:r>
            <a:r>
              <a:rPr dirty="0" sz="1100" spc="10">
                <a:latin typeface="Times New Roman"/>
                <a:cs typeface="Times New Roman"/>
              </a:rPr>
              <a:t>happen on a Secure channel  </a:t>
            </a:r>
            <a:r>
              <a:rPr dirty="0" sz="1100" spc="5">
                <a:latin typeface="Times New Roman"/>
                <a:cs typeface="Times New Roman"/>
              </a:rPr>
              <a:t>over </a:t>
            </a:r>
            <a:r>
              <a:rPr dirty="0" sz="1100" spc="10">
                <a:latin typeface="Times New Roman"/>
                <a:cs typeface="Times New Roman"/>
              </a:rPr>
              <a:t>TCPIP </a:t>
            </a:r>
            <a:r>
              <a:rPr dirty="0" sz="1100" spc="5">
                <a:latin typeface="Times New Roman"/>
                <a:cs typeface="Times New Roman"/>
              </a:rPr>
              <a:t>protocol preferably </a:t>
            </a:r>
            <a:r>
              <a:rPr dirty="0" sz="1100" spc="10">
                <a:latin typeface="Times New Roman"/>
                <a:cs typeface="Times New Roman"/>
              </a:rPr>
              <a:t>on </a:t>
            </a:r>
            <a:r>
              <a:rPr dirty="0" sz="1100" spc="5">
                <a:latin typeface="Times New Roman"/>
                <a:cs typeface="Times New Roman"/>
              </a:rPr>
              <a:t>socket </a:t>
            </a:r>
            <a:r>
              <a:rPr dirty="0" sz="1100" spc="10">
                <a:latin typeface="Times New Roman"/>
                <a:cs typeface="Times New Roman"/>
              </a:rPr>
              <a:t>based </a:t>
            </a:r>
            <a:r>
              <a:rPr dirty="0" sz="1100" spc="5">
                <a:latin typeface="Times New Roman"/>
                <a:cs typeface="Times New Roman"/>
              </a:rPr>
              <a:t>connections </a:t>
            </a:r>
            <a:r>
              <a:rPr dirty="0" sz="1100" spc="10">
                <a:latin typeface="Times New Roman"/>
                <a:cs typeface="Times New Roman"/>
              </a:rPr>
              <a:t>where </a:t>
            </a:r>
            <a:r>
              <a:rPr dirty="0" sz="1100" spc="5">
                <a:latin typeface="Times New Roman"/>
                <a:cs typeface="Times New Roman"/>
              </a:rPr>
              <a:t>sessions </a:t>
            </a:r>
            <a:r>
              <a:rPr dirty="0" sz="1100" spc="10">
                <a:latin typeface="Times New Roman"/>
                <a:cs typeface="Times New Roman"/>
              </a:rPr>
              <a:t>are </a:t>
            </a:r>
            <a:r>
              <a:rPr dirty="0" sz="1100" spc="29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managed </a:t>
            </a:r>
            <a:r>
              <a:rPr dirty="0" sz="1100" spc="5">
                <a:latin typeface="Times New Roman"/>
                <a:cs typeface="Times New Roman"/>
              </a:rPr>
              <a:t>to send </a:t>
            </a:r>
            <a:r>
              <a:rPr dirty="0" sz="1100" spc="10">
                <a:latin typeface="Times New Roman"/>
                <a:cs typeface="Times New Roman"/>
              </a:rPr>
              <a:t>commands over </a:t>
            </a:r>
            <a:r>
              <a:rPr dirty="0" sz="1100" spc="5">
                <a:latin typeface="Times New Roman"/>
                <a:cs typeface="Times New Roman"/>
              </a:rPr>
              <a:t>the </a:t>
            </a:r>
            <a:r>
              <a:rPr dirty="0" sz="1100" spc="10">
                <a:latin typeface="Times New Roman"/>
                <a:cs typeface="Times New Roman"/>
              </a:rPr>
              <a:t>same </a:t>
            </a:r>
            <a:r>
              <a:rPr dirty="0" sz="1100" spc="5">
                <a:latin typeface="Times New Roman"/>
                <a:cs typeface="Times New Roman"/>
              </a:rPr>
              <a:t>connection to </a:t>
            </a:r>
            <a:r>
              <a:rPr dirty="0" sz="1100" spc="10">
                <a:latin typeface="Times New Roman"/>
                <a:cs typeface="Times New Roman"/>
              </a:rPr>
              <a:t>the device and are  </a:t>
            </a:r>
            <a:r>
              <a:rPr dirty="0" sz="1100" spc="5">
                <a:latin typeface="Times New Roman"/>
                <a:cs typeface="Times New Roman"/>
              </a:rPr>
              <a:t>authenticated, identifiable, </a:t>
            </a:r>
            <a:r>
              <a:rPr dirty="0" sz="1100" spc="10">
                <a:latin typeface="Times New Roman"/>
                <a:cs typeface="Times New Roman"/>
              </a:rPr>
              <a:t>so </a:t>
            </a:r>
            <a:r>
              <a:rPr dirty="0" sz="1100" spc="5">
                <a:latin typeface="Times New Roman"/>
                <a:cs typeface="Times New Roman"/>
              </a:rPr>
              <a:t>as to prevent spoofing </a:t>
            </a:r>
            <a:r>
              <a:rPr dirty="0" sz="1100" spc="15">
                <a:latin typeface="Times New Roman"/>
                <a:cs typeface="Times New Roman"/>
              </a:rPr>
              <a:t>on </a:t>
            </a:r>
            <a:r>
              <a:rPr dirty="0" sz="1100" spc="10">
                <a:latin typeface="Times New Roman"/>
                <a:cs typeface="Times New Roman"/>
              </a:rPr>
              <a:t>IMEI/ Unique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ID.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386080" indent="-373380">
              <a:lnSpc>
                <a:spcPct val="100000"/>
              </a:lnSpc>
              <a:buAutoNum type="arabicPeriod" startAt="13"/>
              <a:tabLst>
                <a:tab pos="386080" algn="l"/>
                <a:tab pos="386715" algn="l"/>
              </a:tabLst>
            </a:pPr>
            <a:r>
              <a:rPr dirty="0" sz="1100" spc="10" b="1">
                <a:latin typeface="Times New Roman"/>
                <a:cs typeface="Times New Roman"/>
              </a:rPr>
              <a:t>Page</a:t>
            </a:r>
            <a:r>
              <a:rPr dirty="0" sz="1100" b="1">
                <a:latin typeface="Times New Roman"/>
                <a:cs typeface="Times New Roman"/>
              </a:rPr>
              <a:t> </a:t>
            </a:r>
            <a:r>
              <a:rPr dirty="0" sz="1100" spc="5" b="1">
                <a:latin typeface="Times New Roman"/>
                <a:cs typeface="Times New Roman"/>
              </a:rPr>
              <a:t>33</a:t>
            </a:r>
            <a:endParaRPr sz="1100">
              <a:latin typeface="Times New Roman"/>
              <a:cs typeface="Times New Roman"/>
            </a:endParaRPr>
          </a:p>
          <a:p>
            <a:pPr marL="386715">
              <a:lnSpc>
                <a:spcPct val="100000"/>
              </a:lnSpc>
              <a:spcBef>
                <a:spcPts val="730"/>
              </a:spcBef>
            </a:pPr>
            <a:r>
              <a:rPr dirty="0" sz="1100" spc="10">
                <a:latin typeface="Times New Roman"/>
                <a:cs typeface="Times New Roman"/>
              </a:rPr>
              <a:t>Add </a:t>
            </a:r>
            <a:r>
              <a:rPr dirty="0" sz="1100" spc="5">
                <a:latin typeface="Times New Roman"/>
                <a:cs typeface="Times New Roman"/>
              </a:rPr>
              <a:t>following </a:t>
            </a:r>
            <a:r>
              <a:rPr dirty="0" sz="1100" spc="10">
                <a:latin typeface="Times New Roman"/>
                <a:cs typeface="Times New Roman"/>
              </a:rPr>
              <a:t>new </a:t>
            </a:r>
            <a:r>
              <a:rPr dirty="0" sz="1100" spc="5">
                <a:latin typeface="Times New Roman"/>
                <a:cs typeface="Times New Roman"/>
              </a:rPr>
              <a:t>clause 8.0 after clause 7.0:</a:t>
            </a:r>
            <a:endParaRPr sz="1100">
              <a:latin typeface="Times New Roman"/>
              <a:cs typeface="Times New Roman"/>
            </a:endParaRPr>
          </a:p>
          <a:p>
            <a:pPr lvl="1" marL="579755" marR="52705" indent="-193040">
              <a:lnSpc>
                <a:spcPts val="1300"/>
              </a:lnSpc>
              <a:spcBef>
                <a:spcPts val="590"/>
              </a:spcBef>
              <a:buAutoNum type="arabicPeriod"/>
              <a:tabLst>
                <a:tab pos="608330" algn="l"/>
              </a:tabLst>
            </a:pPr>
            <a:r>
              <a:rPr dirty="0" sz="1100" spc="20" b="1">
                <a:latin typeface="Times New Roman"/>
                <a:cs typeface="Times New Roman"/>
              </a:rPr>
              <a:t>CODE </a:t>
            </a:r>
            <a:r>
              <a:rPr dirty="0" sz="1100" spc="15" b="1">
                <a:latin typeface="Times New Roman"/>
                <a:cs typeface="Times New Roman"/>
              </a:rPr>
              <a:t>OF PRACTICE </a:t>
            </a:r>
            <a:r>
              <a:rPr dirty="0" sz="1100" spc="5" b="1">
                <a:latin typeface="Times New Roman"/>
                <a:cs typeface="Times New Roman"/>
              </a:rPr>
              <a:t>for Implementation of Vehicle </a:t>
            </a:r>
            <a:r>
              <a:rPr dirty="0" sz="1100" spc="10" b="1">
                <a:latin typeface="Times New Roman"/>
                <a:cs typeface="Times New Roman"/>
              </a:rPr>
              <a:t>Location Tracking  (VLT) Device, Emergency </a:t>
            </a:r>
            <a:r>
              <a:rPr dirty="0" sz="1100" spc="5" b="1">
                <a:latin typeface="Times New Roman"/>
                <a:cs typeface="Times New Roman"/>
              </a:rPr>
              <a:t>Button(s) </a:t>
            </a:r>
            <a:r>
              <a:rPr dirty="0" sz="1100" spc="10" b="1">
                <a:latin typeface="Times New Roman"/>
                <a:cs typeface="Times New Roman"/>
              </a:rPr>
              <a:t>and </a:t>
            </a:r>
            <a:r>
              <a:rPr dirty="0" sz="1100" spc="15" b="1">
                <a:latin typeface="Times New Roman"/>
                <a:cs typeface="Times New Roman"/>
              </a:rPr>
              <a:t>Command </a:t>
            </a:r>
            <a:r>
              <a:rPr dirty="0" sz="1100" spc="10" b="1">
                <a:latin typeface="Times New Roman"/>
                <a:cs typeface="Times New Roman"/>
              </a:rPr>
              <a:t>and Control</a:t>
            </a:r>
            <a:r>
              <a:rPr dirty="0" sz="1100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Centres</a:t>
            </a:r>
            <a:endParaRPr sz="11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Times New Roman"/>
              <a:buAutoNum type="arabicPeriod"/>
            </a:pPr>
            <a:endParaRPr sz="1050">
              <a:latin typeface="Times New Roman"/>
              <a:cs typeface="Times New Roman"/>
            </a:endParaRPr>
          </a:p>
          <a:p>
            <a:pPr algn="just" marL="395605" marR="5080">
              <a:lnSpc>
                <a:spcPct val="98400"/>
              </a:lnSpc>
            </a:pPr>
            <a:r>
              <a:rPr dirty="0" sz="1100" spc="10">
                <a:latin typeface="Times New Roman"/>
                <a:cs typeface="Times New Roman"/>
              </a:rPr>
              <a:t>This </a:t>
            </a:r>
            <a:r>
              <a:rPr dirty="0" sz="1100" spc="15">
                <a:latin typeface="Times New Roman"/>
                <a:cs typeface="Times New Roman"/>
              </a:rPr>
              <a:t>Code </a:t>
            </a:r>
            <a:r>
              <a:rPr dirty="0" sz="1100" spc="10">
                <a:latin typeface="Times New Roman"/>
                <a:cs typeface="Times New Roman"/>
              </a:rPr>
              <a:t>of Practice for AIS-140 has been formulated for </a:t>
            </a:r>
            <a:r>
              <a:rPr dirty="0" sz="1100" spc="5">
                <a:latin typeface="Times New Roman"/>
                <a:cs typeface="Times New Roman"/>
              </a:rPr>
              <a:t>facilitating </a:t>
            </a:r>
            <a:r>
              <a:rPr dirty="0" sz="1100" spc="10">
                <a:latin typeface="Times New Roman"/>
                <a:cs typeface="Times New Roman"/>
              </a:rPr>
              <a:t>smooth  Implementation of Vehicle Location Tracking </a:t>
            </a:r>
            <a:r>
              <a:rPr dirty="0" sz="1100" spc="15">
                <a:latin typeface="Times New Roman"/>
                <a:cs typeface="Times New Roman"/>
              </a:rPr>
              <a:t>(VLT) </a:t>
            </a:r>
            <a:r>
              <a:rPr dirty="0" sz="1100" spc="5">
                <a:latin typeface="Times New Roman"/>
                <a:cs typeface="Times New Roman"/>
              </a:rPr>
              <a:t>Device, </a:t>
            </a:r>
            <a:r>
              <a:rPr dirty="0" sz="1100" spc="10">
                <a:latin typeface="Times New Roman"/>
                <a:cs typeface="Times New Roman"/>
              </a:rPr>
              <a:t>Emergency </a:t>
            </a:r>
            <a:r>
              <a:rPr dirty="0" sz="1100" spc="5">
                <a:latin typeface="Times New Roman"/>
                <a:cs typeface="Times New Roman"/>
              </a:rPr>
              <a:t>Button(s)  </a:t>
            </a:r>
            <a:r>
              <a:rPr dirty="0" sz="1100" spc="10">
                <a:latin typeface="Times New Roman"/>
                <a:cs typeface="Times New Roman"/>
              </a:rPr>
              <a:t>and Command and Control </a:t>
            </a:r>
            <a:r>
              <a:rPr dirty="0" sz="1100" spc="5">
                <a:latin typeface="Times New Roman"/>
                <a:cs typeface="Times New Roman"/>
              </a:rPr>
              <a:t>Centres </a:t>
            </a:r>
            <a:r>
              <a:rPr dirty="0" sz="1100" spc="10">
                <a:latin typeface="Times New Roman"/>
                <a:cs typeface="Times New Roman"/>
              </a:rPr>
              <a:t>for </a:t>
            </a:r>
            <a:r>
              <a:rPr dirty="0" sz="1100" spc="5">
                <a:latin typeface="Times New Roman"/>
                <a:cs typeface="Times New Roman"/>
              </a:rPr>
              <a:t>the </a:t>
            </a:r>
            <a:r>
              <a:rPr dirty="0" sz="1100" spc="10">
                <a:latin typeface="Times New Roman"/>
                <a:cs typeface="Times New Roman"/>
              </a:rPr>
              <a:t>guidance </a:t>
            </a:r>
            <a:r>
              <a:rPr dirty="0" sz="1100" spc="5">
                <a:latin typeface="Times New Roman"/>
                <a:cs typeface="Times New Roman"/>
              </a:rPr>
              <a:t>of the </a:t>
            </a:r>
            <a:r>
              <a:rPr dirty="0" sz="1100" spc="10">
                <a:latin typeface="Times New Roman"/>
                <a:cs typeface="Times New Roman"/>
              </a:rPr>
              <a:t>stakeholders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concerned.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lvl="1" marL="601980" indent="-215265">
              <a:lnSpc>
                <a:spcPct val="100000"/>
              </a:lnSpc>
              <a:buAutoNum type="arabicPeriod"/>
              <a:tabLst>
                <a:tab pos="601980" algn="l"/>
              </a:tabLst>
            </a:pPr>
            <a:r>
              <a:rPr dirty="0" sz="1100" spc="10" b="1">
                <a:latin typeface="Times New Roman"/>
                <a:cs typeface="Times New Roman"/>
              </a:rPr>
              <a:t>General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80464" y="5524615"/>
            <a:ext cx="12382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a</a:t>
            </a:r>
            <a:r>
              <a:rPr dirty="0" sz="1100" spc="5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0464" y="6138771"/>
            <a:ext cx="13335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b.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06985" y="5524615"/>
            <a:ext cx="4319270" cy="368935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just" marL="12700" marR="5080">
              <a:lnSpc>
                <a:spcPct val="98400"/>
              </a:lnSpc>
              <a:spcBef>
                <a:spcPts val="150"/>
              </a:spcBef>
            </a:pP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5">
                <a:latin typeface="Times New Roman"/>
                <a:cs typeface="Times New Roman"/>
              </a:rPr>
              <a:t>device manufacturers </a:t>
            </a:r>
            <a:r>
              <a:rPr dirty="0" sz="1100" spc="10">
                <a:latin typeface="Times New Roman"/>
                <a:cs typeface="Times New Roman"/>
              </a:rPr>
              <a:t>will get </a:t>
            </a:r>
            <a:r>
              <a:rPr dirty="0" sz="1100" spc="5">
                <a:latin typeface="Times New Roman"/>
                <a:cs typeface="Times New Roman"/>
              </a:rPr>
              <a:t>their </a:t>
            </a:r>
            <a:r>
              <a:rPr dirty="0" sz="1100" spc="10">
                <a:latin typeface="Times New Roman"/>
                <a:cs typeface="Times New Roman"/>
              </a:rPr>
              <a:t>devices </a:t>
            </a:r>
            <a:r>
              <a:rPr dirty="0" sz="1100" spc="5">
                <a:latin typeface="Times New Roman"/>
                <a:cs typeface="Times New Roman"/>
              </a:rPr>
              <a:t>tested and certified 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from the testing agencies </a:t>
            </a:r>
            <a:r>
              <a:rPr dirty="0" sz="1100" spc="5">
                <a:latin typeface="Times New Roman"/>
                <a:cs typeface="Times New Roman"/>
              </a:rPr>
              <a:t>referred to in rule </a:t>
            </a:r>
            <a:r>
              <a:rPr dirty="0" sz="1100" spc="10">
                <a:latin typeface="Times New Roman"/>
                <a:cs typeface="Times New Roman"/>
              </a:rPr>
              <a:t>126 </a:t>
            </a:r>
            <a:r>
              <a:rPr dirty="0" sz="1100" spc="5">
                <a:latin typeface="Times New Roman"/>
                <a:cs typeface="Times New Roman"/>
              </a:rPr>
              <a:t>of the </a:t>
            </a:r>
            <a:r>
              <a:rPr dirty="0" sz="1100" spc="15">
                <a:latin typeface="Times New Roman"/>
                <a:cs typeface="Times New Roman"/>
              </a:rPr>
              <a:t>CMVR </a:t>
            </a:r>
            <a:r>
              <a:rPr dirty="0" sz="1100" spc="10">
                <a:latin typeface="Times New Roman"/>
                <a:cs typeface="Times New Roman"/>
              </a:rPr>
              <a:t>for  compliance </a:t>
            </a:r>
            <a:r>
              <a:rPr dirty="0" sz="1100" spc="5">
                <a:latin typeface="Times New Roman"/>
                <a:cs typeface="Times New Roman"/>
              </a:rPr>
              <a:t>to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rule </a:t>
            </a:r>
            <a:r>
              <a:rPr dirty="0" sz="1100" spc="10">
                <a:latin typeface="Times New Roman"/>
                <a:cs typeface="Times New Roman"/>
              </a:rPr>
              <a:t>125 </a:t>
            </a:r>
            <a:r>
              <a:rPr dirty="0" sz="1100" spc="20">
                <a:latin typeface="Times New Roman"/>
                <a:cs typeface="Times New Roman"/>
              </a:rPr>
              <a:t>H </a:t>
            </a:r>
            <a:r>
              <a:rPr dirty="0" sz="1100" spc="5">
                <a:latin typeface="Times New Roman"/>
                <a:cs typeface="Times New Roman"/>
              </a:rPr>
              <a:t>of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20">
                <a:latin typeface="Times New Roman"/>
                <a:cs typeface="Times New Roman"/>
              </a:rPr>
              <a:t>CMVR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8400"/>
              </a:lnSpc>
              <a:spcBef>
                <a:spcPts val="940"/>
              </a:spcBef>
            </a:pPr>
            <a:r>
              <a:rPr dirty="0" sz="1100" spc="10">
                <a:latin typeface="Times New Roman"/>
                <a:cs typeface="Times New Roman"/>
              </a:rPr>
              <a:t>The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Backend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System</a:t>
            </a:r>
            <a:r>
              <a:rPr dirty="0" sz="1100" spc="-6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shall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mean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the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backend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Command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and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Control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Centre  set up/ authorized </a:t>
            </a:r>
            <a:r>
              <a:rPr dirty="0" sz="1100" spc="10">
                <a:latin typeface="Times New Roman"/>
                <a:cs typeface="Times New Roman"/>
              </a:rPr>
              <a:t>by State/UT </a:t>
            </a:r>
            <a:r>
              <a:rPr dirty="0" sz="1100" spc="5">
                <a:latin typeface="Times New Roman"/>
                <a:cs typeface="Times New Roman"/>
              </a:rPr>
              <a:t>or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manufacturers, </a:t>
            </a:r>
            <a:r>
              <a:rPr dirty="0" sz="1100" spc="5">
                <a:latin typeface="Times New Roman"/>
                <a:cs typeface="Times New Roman"/>
              </a:rPr>
              <a:t>providing </a:t>
            </a:r>
            <a:r>
              <a:rPr dirty="0" sz="1100" spc="10">
                <a:latin typeface="Times New Roman"/>
                <a:cs typeface="Times New Roman"/>
              </a:rPr>
              <a:t>interface  </a:t>
            </a:r>
            <a:r>
              <a:rPr dirty="0" sz="1100" spc="5">
                <a:latin typeface="Times New Roman"/>
                <a:cs typeface="Times New Roman"/>
              </a:rPr>
              <a:t>to various stakeholders/systems such as State </a:t>
            </a:r>
            <a:r>
              <a:rPr dirty="0" sz="1100" spc="10">
                <a:latin typeface="Times New Roman"/>
                <a:cs typeface="Times New Roman"/>
              </a:rPr>
              <a:t>emergency </a:t>
            </a:r>
            <a:r>
              <a:rPr dirty="0" sz="1100" spc="5">
                <a:latin typeface="Times New Roman"/>
                <a:cs typeface="Times New Roman"/>
              </a:rPr>
              <a:t>response centre, 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the transport </a:t>
            </a:r>
            <a:r>
              <a:rPr dirty="0" sz="1100" spc="10">
                <a:latin typeface="Times New Roman"/>
                <a:cs typeface="Times New Roman"/>
              </a:rPr>
              <a:t>department </a:t>
            </a:r>
            <a:r>
              <a:rPr dirty="0" sz="1100" spc="5">
                <a:latin typeface="Times New Roman"/>
                <a:cs typeface="Times New Roman"/>
              </a:rPr>
              <a:t>or </a:t>
            </a:r>
            <a:r>
              <a:rPr dirty="0" sz="1100" spc="10">
                <a:latin typeface="Times New Roman"/>
                <a:cs typeface="Times New Roman"/>
              </a:rPr>
              <a:t>Regional </a:t>
            </a:r>
            <a:r>
              <a:rPr dirty="0" sz="1100" spc="5">
                <a:latin typeface="Times New Roman"/>
                <a:cs typeface="Times New Roman"/>
              </a:rPr>
              <a:t>Transport Offices, Ministry of </a:t>
            </a:r>
            <a:r>
              <a:rPr dirty="0" sz="1100" spc="10">
                <a:latin typeface="Times New Roman"/>
                <a:cs typeface="Times New Roman"/>
              </a:rPr>
              <a:t>Road  </a:t>
            </a:r>
            <a:r>
              <a:rPr dirty="0" sz="1100" spc="5">
                <a:latin typeface="Times New Roman"/>
                <a:cs typeface="Times New Roman"/>
              </a:rPr>
              <a:t>Transport </a:t>
            </a:r>
            <a:r>
              <a:rPr dirty="0" sz="1100" spc="10">
                <a:latin typeface="Times New Roman"/>
                <a:cs typeface="Times New Roman"/>
              </a:rPr>
              <a:t>and Highways and </a:t>
            </a:r>
            <a:r>
              <a:rPr dirty="0" sz="1100" spc="5">
                <a:latin typeface="Times New Roman"/>
                <a:cs typeface="Times New Roman"/>
              </a:rPr>
              <a:t>its designated </a:t>
            </a:r>
            <a:r>
              <a:rPr dirty="0" sz="1100" spc="10">
                <a:latin typeface="Times New Roman"/>
                <a:cs typeface="Times New Roman"/>
              </a:rPr>
              <a:t>agency, Vahan </a:t>
            </a:r>
            <a:r>
              <a:rPr dirty="0" sz="1100" spc="5">
                <a:latin typeface="Times New Roman"/>
                <a:cs typeface="Times New Roman"/>
              </a:rPr>
              <a:t>(or any other 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State/UT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system used for registration of vehicles </a:t>
            </a:r>
            <a:r>
              <a:rPr dirty="0" sz="1100" spc="5">
                <a:latin typeface="Times New Roman"/>
                <a:cs typeface="Times New Roman"/>
              </a:rPr>
              <a:t>and/or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issuance </a:t>
            </a:r>
            <a:r>
              <a:rPr dirty="0" sz="1100" spc="10">
                <a:latin typeface="Times New Roman"/>
                <a:cs typeface="Times New Roman"/>
              </a:rPr>
              <a:t>of  </a:t>
            </a:r>
            <a:r>
              <a:rPr dirty="0" sz="1100" spc="5">
                <a:latin typeface="Times New Roman"/>
                <a:cs typeface="Times New Roman"/>
              </a:rPr>
              <a:t>permits), </a:t>
            </a:r>
            <a:r>
              <a:rPr dirty="0" sz="1100" spc="20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device </a:t>
            </a:r>
            <a:r>
              <a:rPr dirty="0" sz="1100" spc="5">
                <a:latin typeface="Times New Roman"/>
                <a:cs typeface="Times New Roman"/>
              </a:rPr>
              <a:t>manufacturers </a:t>
            </a:r>
            <a:r>
              <a:rPr dirty="0" sz="1100" spc="10">
                <a:latin typeface="Times New Roman"/>
                <a:cs typeface="Times New Roman"/>
              </a:rPr>
              <a:t>and </a:t>
            </a:r>
            <a:r>
              <a:rPr dirty="0" sz="1100" spc="5">
                <a:latin typeface="Times New Roman"/>
                <a:cs typeface="Times New Roman"/>
              </a:rPr>
              <a:t>their authorised dealers, </a:t>
            </a:r>
            <a:r>
              <a:rPr dirty="0" sz="1100" spc="10">
                <a:latin typeface="Times New Roman"/>
                <a:cs typeface="Times New Roman"/>
              </a:rPr>
              <a:t>testing  </a:t>
            </a:r>
            <a:r>
              <a:rPr dirty="0" sz="1100" spc="5">
                <a:latin typeface="Times New Roman"/>
                <a:cs typeface="Times New Roman"/>
              </a:rPr>
              <a:t>agencies, permit </a:t>
            </a:r>
            <a:r>
              <a:rPr dirty="0" sz="1100" spc="10">
                <a:latin typeface="Times New Roman"/>
                <a:cs typeface="Times New Roman"/>
              </a:rPr>
              <a:t>holders, </a:t>
            </a:r>
            <a:r>
              <a:rPr dirty="0" sz="1100" spc="5">
                <a:latin typeface="Times New Roman"/>
                <a:cs typeface="Times New Roman"/>
              </a:rPr>
              <a:t>etc. </a:t>
            </a:r>
            <a:r>
              <a:rPr dirty="0" sz="1100" spc="10">
                <a:latin typeface="Times New Roman"/>
                <a:cs typeface="Times New Roman"/>
              </a:rPr>
              <a:t>In the absence </a:t>
            </a:r>
            <a:r>
              <a:rPr dirty="0" sz="1100" spc="5">
                <a:latin typeface="Times New Roman"/>
                <a:cs typeface="Times New Roman"/>
              </a:rPr>
              <a:t>of State/UT </a:t>
            </a:r>
            <a:r>
              <a:rPr dirty="0" sz="1100" spc="10">
                <a:latin typeface="Times New Roman"/>
                <a:cs typeface="Times New Roman"/>
              </a:rPr>
              <a:t>backend system,  the </a:t>
            </a:r>
            <a:r>
              <a:rPr dirty="0" sz="1100" spc="5">
                <a:latin typeface="Times New Roman"/>
                <a:cs typeface="Times New Roman"/>
              </a:rPr>
              <a:t>registration, activation, </a:t>
            </a:r>
            <a:r>
              <a:rPr dirty="0" sz="1100" spc="10">
                <a:latin typeface="Times New Roman"/>
                <a:cs typeface="Times New Roman"/>
              </a:rPr>
              <a:t>health check </a:t>
            </a:r>
            <a:r>
              <a:rPr dirty="0" sz="1100" spc="5">
                <a:latin typeface="Times New Roman"/>
                <a:cs typeface="Times New Roman"/>
              </a:rPr>
              <a:t>and alert updates of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5">
                <a:latin typeface="Times New Roman"/>
                <a:cs typeface="Times New Roman"/>
              </a:rPr>
              <a:t>devices  shall </a:t>
            </a:r>
            <a:r>
              <a:rPr dirty="0" sz="1100" spc="10">
                <a:latin typeface="Times New Roman"/>
                <a:cs typeface="Times New Roman"/>
              </a:rPr>
              <a:t>be through a common layer </a:t>
            </a:r>
            <a:r>
              <a:rPr dirty="0" sz="1100" spc="5">
                <a:latin typeface="Times New Roman"/>
                <a:cs typeface="Times New Roman"/>
              </a:rPr>
              <a:t>for updation in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Vahan.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8200"/>
              </a:lnSpc>
              <a:spcBef>
                <a:spcPts val="944"/>
              </a:spcBef>
            </a:pP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details of each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5">
                <a:latin typeface="Times New Roman"/>
                <a:cs typeface="Times New Roman"/>
              </a:rPr>
              <a:t>device </a:t>
            </a:r>
            <a:r>
              <a:rPr dirty="0" sz="1100" spc="10">
                <a:latin typeface="Times New Roman"/>
                <a:cs typeface="Times New Roman"/>
              </a:rPr>
              <a:t>(VLT </a:t>
            </a:r>
            <a:r>
              <a:rPr dirty="0" sz="1100" spc="5">
                <a:latin typeface="Times New Roman"/>
                <a:cs typeface="Times New Roman"/>
              </a:rPr>
              <a:t>device manufacturer code, </a:t>
            </a:r>
            <a:r>
              <a:rPr dirty="0" sz="1100" spc="10">
                <a:latin typeface="Times New Roman"/>
                <a:cs typeface="Times New Roman"/>
              </a:rPr>
              <a:t>device  </a:t>
            </a:r>
            <a:r>
              <a:rPr dirty="0" sz="1100" spc="5">
                <a:latin typeface="Times New Roman"/>
                <a:cs typeface="Times New Roman"/>
              </a:rPr>
              <a:t>serial </a:t>
            </a:r>
            <a:r>
              <a:rPr dirty="0" sz="1100" spc="10">
                <a:latin typeface="Times New Roman"/>
                <a:cs typeface="Times New Roman"/>
              </a:rPr>
              <a:t>number, IMEI number, IccID number and </a:t>
            </a:r>
            <a:r>
              <a:rPr dirty="0" sz="1100" spc="5">
                <a:latin typeface="Times New Roman"/>
                <a:cs typeface="Times New Roman"/>
              </a:rPr>
              <a:t>other details as notified by  </a:t>
            </a:r>
            <a:r>
              <a:rPr dirty="0" sz="1100" spc="10">
                <a:latin typeface="Times New Roman"/>
                <a:cs typeface="Times New Roman"/>
              </a:rPr>
              <a:t>the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Central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Government/State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Government)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shall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be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uploaded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on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the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Vahan  </a:t>
            </a:r>
            <a:r>
              <a:rPr dirty="0" sz="1100" spc="5">
                <a:latin typeface="Times New Roman"/>
                <a:cs typeface="Times New Roman"/>
              </a:rPr>
              <a:t>directly or </a:t>
            </a:r>
            <a:r>
              <a:rPr dirty="0" sz="1100" spc="10">
                <a:latin typeface="Times New Roman"/>
                <a:cs typeface="Times New Roman"/>
              </a:rPr>
              <a:t>through backend system </a:t>
            </a:r>
            <a:r>
              <a:rPr dirty="0" sz="1100" spc="5">
                <a:latin typeface="Times New Roman"/>
                <a:cs typeface="Times New Roman"/>
              </a:rPr>
              <a:t>by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device manufacturer using  </a:t>
            </a:r>
            <a:r>
              <a:rPr dirty="0" sz="1100" spc="5">
                <a:latin typeface="Times New Roman"/>
                <a:cs typeface="Times New Roman"/>
              </a:rPr>
              <a:t>its </a:t>
            </a:r>
            <a:r>
              <a:rPr dirty="0" sz="1100" spc="10">
                <a:latin typeface="Times New Roman"/>
                <a:cs typeface="Times New Roman"/>
              </a:rPr>
              <a:t>secure </a:t>
            </a:r>
            <a:r>
              <a:rPr dirty="0" sz="1100" spc="5">
                <a:latin typeface="Times New Roman"/>
                <a:cs typeface="Times New Roman"/>
              </a:rPr>
              <a:t>authenticated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access.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00"/>
              </a:lnSpc>
              <a:spcBef>
                <a:spcPts val="985"/>
              </a:spcBef>
            </a:pP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20">
                <a:latin typeface="Times New Roman"/>
                <a:cs typeface="Times New Roman"/>
              </a:rPr>
              <a:t>VLT </a:t>
            </a:r>
            <a:r>
              <a:rPr dirty="0" sz="1100" spc="5">
                <a:latin typeface="Times New Roman"/>
                <a:cs typeface="Times New Roman"/>
              </a:rPr>
              <a:t>device manufacturers </a:t>
            </a:r>
            <a:r>
              <a:rPr dirty="0" sz="1100" spc="10">
                <a:latin typeface="Times New Roman"/>
                <a:cs typeface="Times New Roman"/>
              </a:rPr>
              <a:t>or </a:t>
            </a:r>
            <a:r>
              <a:rPr dirty="0" sz="1100" spc="5">
                <a:latin typeface="Times New Roman"/>
                <a:cs typeface="Times New Roman"/>
              </a:rPr>
              <a:t>their authorised dealers shall install </a:t>
            </a:r>
            <a:r>
              <a:rPr dirty="0" sz="1100" spc="10">
                <a:latin typeface="Times New Roman"/>
                <a:cs typeface="Times New Roman"/>
              </a:rPr>
              <a:t>the  </a:t>
            </a:r>
            <a:r>
              <a:rPr dirty="0" sz="1100" spc="15">
                <a:latin typeface="Times New Roman"/>
                <a:cs typeface="Times New Roman"/>
              </a:rPr>
              <a:t>VLT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devices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in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vehicles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and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register/activate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the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devices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along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with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details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4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8110" y="773683"/>
            <a:ext cx="330200" cy="516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2.3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dirty="0" sz="1200">
                <a:latin typeface="Times New Roman"/>
                <a:cs typeface="Times New Roman"/>
              </a:rPr>
              <a:t>2.3.1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8110" y="1916938"/>
            <a:ext cx="4445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2.3.1.1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88110" y="2400045"/>
            <a:ext cx="4445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2.3.1.2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70302" y="776731"/>
            <a:ext cx="4441825" cy="3213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Modifications and Extension </a:t>
            </a:r>
            <a:r>
              <a:rPr dirty="0" sz="1200" spc="-10" b="1">
                <a:latin typeface="Times New Roman"/>
                <a:cs typeface="Times New Roman"/>
              </a:rPr>
              <a:t>of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Approval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6100"/>
              </a:lnSpc>
              <a:spcBef>
                <a:spcPts val="1005"/>
              </a:spcBef>
            </a:pPr>
            <a:r>
              <a:rPr dirty="0" sz="1200">
                <a:latin typeface="Times New Roman"/>
                <a:cs typeface="Times New Roman"/>
              </a:rPr>
              <a:t>Every </a:t>
            </a:r>
            <a:r>
              <a:rPr dirty="0" sz="1200" spc="-5">
                <a:latin typeface="Times New Roman"/>
                <a:cs typeface="Times New Roman"/>
              </a:rPr>
              <a:t>modification </a:t>
            </a:r>
            <a:r>
              <a:rPr dirty="0" sz="1200">
                <a:latin typeface="Times New Roman"/>
                <a:cs typeface="Times New Roman"/>
              </a:rPr>
              <a:t>pertaining to the </a:t>
            </a:r>
            <a:r>
              <a:rPr dirty="0" sz="1200" spc="-5">
                <a:latin typeface="Times New Roman"/>
                <a:cs typeface="Times New Roman"/>
              </a:rPr>
              <a:t>information, even </a:t>
            </a:r>
            <a:r>
              <a:rPr dirty="0" sz="1200">
                <a:latin typeface="Times New Roman"/>
                <a:cs typeface="Times New Roman"/>
              </a:rPr>
              <a:t>if the </a:t>
            </a:r>
            <a:r>
              <a:rPr dirty="0" sz="1200" spc="-5">
                <a:latin typeface="Times New Roman"/>
                <a:cs typeface="Times New Roman"/>
              </a:rPr>
              <a:t>changes  are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technical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nature declared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accordance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clause </a:t>
            </a:r>
            <a:r>
              <a:rPr dirty="0" sz="1200">
                <a:latin typeface="Times New Roman"/>
                <a:cs typeface="Times New Roman"/>
              </a:rPr>
              <a:t>2.1, shall  be </a:t>
            </a:r>
            <a:r>
              <a:rPr dirty="0" sz="1200" spc="-5">
                <a:latin typeface="Times New Roman"/>
                <a:cs typeface="Times New Roman"/>
              </a:rPr>
              <a:t>intimated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VLT with </a:t>
            </a:r>
            <a:r>
              <a:rPr dirty="0" sz="1200" spc="-5">
                <a:latin typeface="Times New Roman"/>
                <a:cs typeface="Times New Roman"/>
              </a:rPr>
              <a:t>Emergency </a:t>
            </a:r>
            <a:r>
              <a:rPr dirty="0" sz="1200">
                <a:latin typeface="Times New Roman"/>
                <a:cs typeface="Times New Roman"/>
              </a:rPr>
              <a:t>Button </a:t>
            </a:r>
            <a:r>
              <a:rPr dirty="0" sz="1200" spc="-5">
                <a:latin typeface="Times New Roman"/>
                <a:cs typeface="Times New Roman"/>
              </a:rPr>
              <a:t>Manufacturer </a:t>
            </a:r>
            <a:r>
              <a:rPr dirty="0" sz="1200">
                <a:latin typeface="Times New Roman"/>
                <a:cs typeface="Times New Roman"/>
              </a:rPr>
              <a:t>to the  test</a:t>
            </a:r>
            <a:r>
              <a:rPr dirty="0" sz="1200" spc="-5">
                <a:latin typeface="Times New Roman"/>
                <a:cs typeface="Times New Roman"/>
              </a:rPr>
              <a:t> agency.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90"/>
              </a:lnSpc>
              <a:spcBef>
                <a:spcPts val="1070"/>
              </a:spcBef>
            </a:pP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changes </a:t>
            </a:r>
            <a:r>
              <a:rPr dirty="0" sz="1200">
                <a:latin typeface="Times New Roman"/>
                <a:cs typeface="Times New Roman"/>
              </a:rPr>
              <a:t>are in parameters not </a:t>
            </a:r>
            <a:r>
              <a:rPr dirty="0" sz="1200" spc="-5">
                <a:latin typeface="Times New Roman"/>
                <a:cs typeface="Times New Roman"/>
              </a:rPr>
              <a:t>related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provisions, </a:t>
            </a:r>
            <a:r>
              <a:rPr dirty="0" sz="1200">
                <a:latin typeface="Times New Roman"/>
                <a:cs typeface="Times New Roman"/>
              </a:rPr>
              <a:t>no </a:t>
            </a:r>
            <a:r>
              <a:rPr dirty="0" sz="1200" spc="-5">
                <a:latin typeface="Times New Roman"/>
                <a:cs typeface="Times New Roman"/>
              </a:rPr>
              <a:t>further  action need </a:t>
            </a:r>
            <a:r>
              <a:rPr dirty="0" sz="1200" spc="5">
                <a:latin typeface="Times New Roman"/>
                <a:cs typeface="Times New Roman"/>
              </a:rPr>
              <a:t>be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taken.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>
              <a:lnSpc>
                <a:spcPct val="95900"/>
              </a:lnSpc>
              <a:spcBef>
                <a:spcPts val="1010"/>
              </a:spcBef>
            </a:pPr>
            <a:r>
              <a:rPr dirty="0" sz="1150">
                <a:latin typeface="Times New Roman"/>
                <a:cs typeface="Times New Roman"/>
              </a:rPr>
              <a:t>If the </a:t>
            </a:r>
            <a:r>
              <a:rPr dirty="0" sz="1150" spc="-5">
                <a:latin typeface="Times New Roman"/>
                <a:cs typeface="Times New Roman"/>
              </a:rPr>
              <a:t>changes </a:t>
            </a:r>
            <a:r>
              <a:rPr dirty="0" sz="1150">
                <a:latin typeface="Times New Roman"/>
                <a:cs typeface="Times New Roman"/>
              </a:rPr>
              <a:t>are in </a:t>
            </a:r>
            <a:r>
              <a:rPr dirty="0" sz="1150" spc="-5">
                <a:latin typeface="Times New Roman"/>
                <a:cs typeface="Times New Roman"/>
              </a:rPr>
              <a:t>parameters related </a:t>
            </a:r>
            <a:r>
              <a:rPr dirty="0" sz="1150">
                <a:latin typeface="Times New Roman"/>
                <a:cs typeface="Times New Roman"/>
              </a:rPr>
              <a:t>to the </a:t>
            </a:r>
            <a:r>
              <a:rPr dirty="0" sz="1150" spc="-5">
                <a:latin typeface="Times New Roman"/>
                <a:cs typeface="Times New Roman"/>
              </a:rPr>
              <a:t>provisions, </a:t>
            </a:r>
            <a:r>
              <a:rPr dirty="0" sz="1150">
                <a:latin typeface="Times New Roman"/>
                <a:cs typeface="Times New Roman"/>
              </a:rPr>
              <a:t>the </a:t>
            </a:r>
            <a:r>
              <a:rPr dirty="0" sz="1150" spc="-5">
                <a:latin typeface="Times New Roman"/>
                <a:cs typeface="Times New Roman"/>
              </a:rPr>
              <a:t>test agency,  which </a:t>
            </a:r>
            <a:r>
              <a:rPr dirty="0" sz="1150">
                <a:latin typeface="Times New Roman"/>
                <a:cs typeface="Times New Roman"/>
              </a:rPr>
              <a:t>has </a:t>
            </a:r>
            <a:r>
              <a:rPr dirty="0" sz="1150" spc="-5">
                <a:latin typeface="Times New Roman"/>
                <a:cs typeface="Times New Roman"/>
              </a:rPr>
              <a:t>issued </a:t>
            </a:r>
            <a:r>
              <a:rPr dirty="0" sz="1150">
                <a:latin typeface="Times New Roman"/>
                <a:cs typeface="Times New Roman"/>
              </a:rPr>
              <a:t>the </a:t>
            </a:r>
            <a:r>
              <a:rPr dirty="0" sz="1150" spc="-5">
                <a:latin typeface="Times New Roman"/>
                <a:cs typeface="Times New Roman"/>
              </a:rPr>
              <a:t>certificate </a:t>
            </a:r>
            <a:r>
              <a:rPr dirty="0" sz="1150">
                <a:latin typeface="Times New Roman"/>
                <a:cs typeface="Times New Roman"/>
              </a:rPr>
              <a:t>of </a:t>
            </a:r>
            <a:r>
              <a:rPr dirty="0" sz="1150" spc="-5">
                <a:latin typeface="Times New Roman"/>
                <a:cs typeface="Times New Roman"/>
              </a:rPr>
              <a:t>compliance, </a:t>
            </a:r>
            <a:r>
              <a:rPr dirty="0" sz="1150" spc="-10">
                <a:latin typeface="Times New Roman"/>
                <a:cs typeface="Times New Roman"/>
              </a:rPr>
              <a:t>may </a:t>
            </a:r>
            <a:r>
              <a:rPr dirty="0" sz="1150">
                <a:latin typeface="Times New Roman"/>
                <a:cs typeface="Times New Roman"/>
              </a:rPr>
              <a:t>then consider, </a:t>
            </a:r>
            <a:r>
              <a:rPr dirty="0" sz="1150" spc="-5">
                <a:latin typeface="Times New Roman"/>
                <a:cs typeface="Times New Roman"/>
              </a:rPr>
              <a:t>based  </a:t>
            </a:r>
            <a:r>
              <a:rPr dirty="0" sz="1150">
                <a:latin typeface="Times New Roman"/>
                <a:cs typeface="Times New Roman"/>
              </a:rPr>
              <a:t>on the </a:t>
            </a:r>
            <a:r>
              <a:rPr dirty="0" sz="1150" spc="-5">
                <a:latin typeface="Times New Roman"/>
                <a:cs typeface="Times New Roman"/>
              </a:rPr>
              <a:t>justification provided </a:t>
            </a:r>
            <a:r>
              <a:rPr dirty="0" sz="1150" spc="5">
                <a:latin typeface="Times New Roman"/>
                <a:cs typeface="Times New Roman"/>
              </a:rPr>
              <a:t>by </a:t>
            </a:r>
            <a:r>
              <a:rPr dirty="0" sz="1150">
                <a:latin typeface="Times New Roman"/>
                <a:cs typeface="Times New Roman"/>
              </a:rPr>
              <a:t>the </a:t>
            </a:r>
            <a:r>
              <a:rPr dirty="0" sz="1150" spc="-10">
                <a:latin typeface="Times New Roman"/>
                <a:cs typeface="Times New Roman"/>
              </a:rPr>
              <a:t>VLT </a:t>
            </a:r>
            <a:r>
              <a:rPr dirty="0" sz="1150" spc="-5">
                <a:latin typeface="Times New Roman"/>
                <a:cs typeface="Times New Roman"/>
              </a:rPr>
              <a:t>with Emergency </a:t>
            </a:r>
            <a:r>
              <a:rPr dirty="0" sz="1150">
                <a:latin typeface="Times New Roman"/>
                <a:cs typeface="Times New Roman"/>
              </a:rPr>
              <a:t>Button  </a:t>
            </a:r>
            <a:r>
              <a:rPr dirty="0" sz="1150" spc="-5">
                <a:latin typeface="Times New Roman"/>
                <a:cs typeface="Times New Roman"/>
              </a:rPr>
              <a:t>Manufacturer </a:t>
            </a:r>
            <a:r>
              <a:rPr dirty="0" sz="1150">
                <a:latin typeface="Times New Roman"/>
                <a:cs typeface="Times New Roman"/>
              </a:rPr>
              <a:t>and </a:t>
            </a:r>
            <a:r>
              <a:rPr dirty="0" sz="1150" spc="-5">
                <a:latin typeface="Times New Roman"/>
                <a:cs typeface="Times New Roman"/>
              </a:rPr>
              <a:t>reviewed </a:t>
            </a:r>
            <a:r>
              <a:rPr dirty="0" sz="1150" spc="5">
                <a:latin typeface="Times New Roman"/>
                <a:cs typeface="Times New Roman"/>
              </a:rPr>
              <a:t>by </a:t>
            </a:r>
            <a:r>
              <a:rPr dirty="0" sz="1150">
                <a:latin typeface="Times New Roman"/>
                <a:cs typeface="Times New Roman"/>
              </a:rPr>
              <a:t>the </a:t>
            </a:r>
            <a:r>
              <a:rPr dirty="0" sz="1150" spc="-5">
                <a:latin typeface="Times New Roman"/>
                <a:cs typeface="Times New Roman"/>
              </a:rPr>
              <a:t>test agency,</a:t>
            </a:r>
            <a:r>
              <a:rPr dirty="0" sz="1150" spc="-4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whether,</a:t>
            </a:r>
            <a:endParaRPr sz="1150">
              <a:latin typeface="Times New Roman"/>
              <a:cs typeface="Times New Roman"/>
            </a:endParaRPr>
          </a:p>
          <a:p>
            <a:pPr marL="12700" marR="120650">
              <a:lnSpc>
                <a:spcPts val="2330"/>
              </a:lnSpc>
              <a:spcBef>
                <a:spcPts val="220"/>
              </a:spcBef>
            </a:pPr>
            <a:r>
              <a:rPr dirty="0" sz="1150">
                <a:latin typeface="Times New Roman"/>
                <a:cs typeface="Times New Roman"/>
              </a:rPr>
              <a:t>The </a:t>
            </a:r>
            <a:r>
              <a:rPr dirty="0" sz="1150" spc="-5">
                <a:latin typeface="Times New Roman"/>
                <a:cs typeface="Times New Roman"/>
              </a:rPr>
              <a:t>model with </a:t>
            </a:r>
            <a:r>
              <a:rPr dirty="0" sz="1150">
                <a:latin typeface="Times New Roman"/>
                <a:cs typeface="Times New Roman"/>
              </a:rPr>
              <a:t>the </a:t>
            </a:r>
            <a:r>
              <a:rPr dirty="0" sz="1150" spc="-5">
                <a:latin typeface="Times New Roman"/>
                <a:cs typeface="Times New Roman"/>
              </a:rPr>
              <a:t>changed specifications still complies with provisions;  Or,</a:t>
            </a:r>
            <a:endParaRPr sz="11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00"/>
              </a:spcBef>
            </a:pPr>
            <a:r>
              <a:rPr dirty="0" sz="1150">
                <a:latin typeface="Times New Roman"/>
                <a:cs typeface="Times New Roman"/>
              </a:rPr>
              <a:t>Any </a:t>
            </a:r>
            <a:r>
              <a:rPr dirty="0" sz="1150" spc="-5">
                <a:latin typeface="Times New Roman"/>
                <a:cs typeface="Times New Roman"/>
              </a:rPr>
              <a:t>further verification </a:t>
            </a:r>
            <a:r>
              <a:rPr dirty="0" sz="1150">
                <a:latin typeface="Times New Roman"/>
                <a:cs typeface="Times New Roman"/>
              </a:rPr>
              <a:t>is </a:t>
            </a:r>
            <a:r>
              <a:rPr dirty="0" sz="1150" spc="-5">
                <a:latin typeface="Times New Roman"/>
                <a:cs typeface="Times New Roman"/>
              </a:rPr>
              <a:t>required </a:t>
            </a:r>
            <a:r>
              <a:rPr dirty="0" sz="1150">
                <a:latin typeface="Times New Roman"/>
                <a:cs typeface="Times New Roman"/>
              </a:rPr>
              <a:t>to </a:t>
            </a:r>
            <a:r>
              <a:rPr dirty="0" sz="1150" spc="-5">
                <a:latin typeface="Times New Roman"/>
                <a:cs typeface="Times New Roman"/>
              </a:rPr>
              <a:t>establish</a:t>
            </a:r>
            <a:r>
              <a:rPr dirty="0" sz="1150" spc="-3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compliance.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8110" y="4090542"/>
            <a:ext cx="330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2.3.2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70302" y="4090542"/>
            <a:ext cx="4438015" cy="53657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>
              <a:lnSpc>
                <a:spcPts val="1320"/>
              </a:lnSpc>
              <a:spcBef>
                <a:spcPts val="195"/>
              </a:spcBef>
            </a:pPr>
            <a:r>
              <a:rPr dirty="0" sz="1150" spc="-10">
                <a:latin typeface="Times New Roman"/>
                <a:cs typeface="Times New Roman"/>
              </a:rPr>
              <a:t>In </a:t>
            </a:r>
            <a:r>
              <a:rPr dirty="0" sz="1150" spc="-5">
                <a:latin typeface="Times New Roman"/>
                <a:cs typeface="Times New Roman"/>
              </a:rPr>
              <a:t>case </a:t>
            </a:r>
            <a:r>
              <a:rPr dirty="0" sz="1150">
                <a:latin typeface="Times New Roman"/>
                <a:cs typeface="Times New Roman"/>
              </a:rPr>
              <a:t>of 2.3.1.2, </a:t>
            </a:r>
            <a:r>
              <a:rPr dirty="0" sz="1150" spc="-5">
                <a:latin typeface="Times New Roman"/>
                <a:cs typeface="Times New Roman"/>
              </a:rPr>
              <a:t>tests for </a:t>
            </a:r>
            <a:r>
              <a:rPr dirty="0" sz="1150">
                <a:latin typeface="Times New Roman"/>
                <a:cs typeface="Times New Roman"/>
              </a:rPr>
              <a:t>only </a:t>
            </a:r>
            <a:r>
              <a:rPr dirty="0" sz="1150" spc="-5">
                <a:latin typeface="Times New Roman"/>
                <a:cs typeface="Times New Roman"/>
              </a:rPr>
              <a:t>those parameters which are affected </a:t>
            </a:r>
            <a:r>
              <a:rPr dirty="0" sz="1150">
                <a:latin typeface="Times New Roman"/>
                <a:cs typeface="Times New Roman"/>
              </a:rPr>
              <a:t>by the  </a:t>
            </a:r>
            <a:r>
              <a:rPr dirty="0" sz="1150" spc="-5">
                <a:latin typeface="Times New Roman"/>
                <a:cs typeface="Times New Roman"/>
              </a:rPr>
              <a:t>modifications need </a:t>
            </a:r>
            <a:r>
              <a:rPr dirty="0" sz="1150">
                <a:latin typeface="Times New Roman"/>
                <a:cs typeface="Times New Roman"/>
              </a:rPr>
              <a:t>be </a:t>
            </a:r>
            <a:r>
              <a:rPr dirty="0" sz="1150" spc="-5">
                <a:latin typeface="Times New Roman"/>
                <a:cs typeface="Times New Roman"/>
              </a:rPr>
              <a:t>carried out based </a:t>
            </a:r>
            <a:r>
              <a:rPr dirty="0" sz="1150" spc="-10">
                <a:latin typeface="Times New Roman"/>
                <a:cs typeface="Times New Roman"/>
              </a:rPr>
              <a:t>on </a:t>
            </a:r>
            <a:r>
              <a:rPr dirty="0" sz="1150" spc="-5">
                <a:latin typeface="Times New Roman"/>
                <a:cs typeface="Times New Roman"/>
              </a:rPr>
              <a:t>Criteria for extension </a:t>
            </a:r>
            <a:r>
              <a:rPr dirty="0" sz="1150">
                <a:latin typeface="Times New Roman"/>
                <a:cs typeface="Times New Roman"/>
              </a:rPr>
              <a:t>of </a:t>
            </a:r>
            <a:r>
              <a:rPr dirty="0" sz="1150" spc="-10">
                <a:latin typeface="Times New Roman"/>
                <a:cs typeface="Times New Roman"/>
              </a:rPr>
              <a:t>type  </a:t>
            </a:r>
            <a:r>
              <a:rPr dirty="0" sz="1150" spc="-5">
                <a:latin typeface="Times New Roman"/>
                <a:cs typeface="Times New Roman"/>
              </a:rPr>
              <a:t>approval </a:t>
            </a:r>
            <a:r>
              <a:rPr dirty="0" sz="1150">
                <a:latin typeface="Times New Roman"/>
                <a:cs typeface="Times New Roman"/>
              </a:rPr>
              <a:t>as </a:t>
            </a:r>
            <a:r>
              <a:rPr dirty="0" sz="1150" spc="-5">
                <a:latin typeface="Times New Roman"/>
                <a:cs typeface="Times New Roman"/>
              </a:rPr>
              <a:t>per Annexure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B.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88110" y="4727575"/>
            <a:ext cx="330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2.3.3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70302" y="4727575"/>
            <a:ext cx="4444365" cy="53657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>
              <a:lnSpc>
                <a:spcPts val="1320"/>
              </a:lnSpc>
              <a:spcBef>
                <a:spcPts val="195"/>
              </a:spcBef>
            </a:pPr>
            <a:r>
              <a:rPr dirty="0" sz="1150" spc="-10">
                <a:latin typeface="Times New Roman"/>
                <a:cs typeface="Times New Roman"/>
              </a:rPr>
              <a:t>In </a:t>
            </a:r>
            <a:r>
              <a:rPr dirty="0" sz="1150" spc="-5">
                <a:latin typeface="Times New Roman"/>
                <a:cs typeface="Times New Roman"/>
              </a:rPr>
              <a:t>case </a:t>
            </a:r>
            <a:r>
              <a:rPr dirty="0" sz="1150" spc="5">
                <a:latin typeface="Times New Roman"/>
                <a:cs typeface="Times New Roman"/>
              </a:rPr>
              <a:t>of </a:t>
            </a:r>
            <a:r>
              <a:rPr dirty="0" sz="1150" spc="-5">
                <a:latin typeface="Times New Roman"/>
                <a:cs typeface="Times New Roman"/>
              </a:rPr>
              <a:t>fulfilment </a:t>
            </a:r>
            <a:r>
              <a:rPr dirty="0" sz="1150">
                <a:latin typeface="Times New Roman"/>
                <a:cs typeface="Times New Roman"/>
              </a:rPr>
              <a:t>of criterion of clause 2.3.1.1 or </a:t>
            </a:r>
            <a:r>
              <a:rPr dirty="0" sz="1150" spc="-5">
                <a:latin typeface="Times New Roman"/>
                <a:cs typeface="Times New Roman"/>
              </a:rPr>
              <a:t>after </a:t>
            </a:r>
            <a:r>
              <a:rPr dirty="0" sz="1150">
                <a:latin typeface="Times New Roman"/>
                <a:cs typeface="Times New Roman"/>
              </a:rPr>
              <a:t>results of </a:t>
            </a:r>
            <a:r>
              <a:rPr dirty="0" sz="1150" spc="-5">
                <a:latin typeface="Times New Roman"/>
                <a:cs typeface="Times New Roman"/>
              </a:rPr>
              <a:t>further  verification </a:t>
            </a:r>
            <a:r>
              <a:rPr dirty="0" sz="1150">
                <a:latin typeface="Times New Roman"/>
                <a:cs typeface="Times New Roman"/>
              </a:rPr>
              <a:t>as </a:t>
            </a:r>
            <a:r>
              <a:rPr dirty="0" sz="1150" spc="-5">
                <a:latin typeface="Times New Roman"/>
                <a:cs typeface="Times New Roman"/>
              </a:rPr>
              <a:t>per clause </a:t>
            </a:r>
            <a:r>
              <a:rPr dirty="0" sz="1150">
                <a:latin typeface="Times New Roman"/>
                <a:cs typeface="Times New Roman"/>
              </a:rPr>
              <a:t>2.3.1.2 are </a:t>
            </a:r>
            <a:r>
              <a:rPr dirty="0" sz="1150" spc="-5">
                <a:latin typeface="Times New Roman"/>
                <a:cs typeface="Times New Roman"/>
              </a:rPr>
              <a:t>satisfactory, </a:t>
            </a:r>
            <a:r>
              <a:rPr dirty="0" sz="1150">
                <a:latin typeface="Times New Roman"/>
                <a:cs typeface="Times New Roman"/>
              </a:rPr>
              <a:t>the </a:t>
            </a:r>
            <a:r>
              <a:rPr dirty="0" sz="1150" spc="-5">
                <a:latin typeface="Times New Roman"/>
                <a:cs typeface="Times New Roman"/>
              </a:rPr>
              <a:t>approval </a:t>
            </a:r>
            <a:r>
              <a:rPr dirty="0" sz="1150">
                <a:latin typeface="Times New Roman"/>
                <a:cs typeface="Times New Roman"/>
              </a:rPr>
              <a:t>of  </a:t>
            </a:r>
            <a:r>
              <a:rPr dirty="0" sz="1150" spc="-5">
                <a:latin typeface="Times New Roman"/>
                <a:cs typeface="Times New Roman"/>
              </a:rPr>
              <a:t>compliance shall </a:t>
            </a:r>
            <a:r>
              <a:rPr dirty="0" sz="1150" spc="-10">
                <a:latin typeface="Times New Roman"/>
                <a:cs typeface="Times New Roman"/>
              </a:rPr>
              <a:t>be </a:t>
            </a:r>
            <a:r>
              <a:rPr dirty="0" sz="1150" spc="-5">
                <a:latin typeface="Times New Roman"/>
                <a:cs typeface="Times New Roman"/>
              </a:rPr>
              <a:t>extended for </a:t>
            </a:r>
            <a:r>
              <a:rPr dirty="0" sz="1150">
                <a:latin typeface="Times New Roman"/>
                <a:cs typeface="Times New Roman"/>
              </a:rPr>
              <a:t>the </a:t>
            </a:r>
            <a:r>
              <a:rPr dirty="0" sz="1150" spc="-5">
                <a:latin typeface="Times New Roman"/>
                <a:cs typeface="Times New Roman"/>
              </a:rPr>
              <a:t>changes carried</a:t>
            </a:r>
            <a:r>
              <a:rPr dirty="0" sz="1150" spc="3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out.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88110" y="5367654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3.0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70302" y="5367654"/>
            <a:ext cx="4440555" cy="6902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ITS FUNCTIONS AND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REQUIREMENTS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90"/>
              </a:lnSpc>
              <a:spcBef>
                <a:spcPts val="1050"/>
              </a:spcBef>
            </a:pPr>
            <a:r>
              <a:rPr dirty="0" sz="1200">
                <a:latin typeface="Times New Roman"/>
                <a:cs typeface="Times New Roman"/>
              </a:rPr>
              <a:t>The list of </a:t>
            </a:r>
            <a:r>
              <a:rPr dirty="0" sz="1200" spc="-15">
                <a:latin typeface="Times New Roman"/>
                <a:cs typeface="Times New Roman"/>
              </a:rPr>
              <a:t>ITS </a:t>
            </a:r>
            <a:r>
              <a:rPr dirty="0" sz="1200">
                <a:latin typeface="Times New Roman"/>
                <a:cs typeface="Times New Roman"/>
              </a:rPr>
              <a:t>functions </a:t>
            </a:r>
            <a:r>
              <a:rPr dirty="0" sz="1200" spc="-5">
                <a:latin typeface="Times New Roman"/>
                <a:cs typeface="Times New Roman"/>
              </a:rPr>
              <a:t>envisaged from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type </a:t>
            </a:r>
            <a:r>
              <a:rPr dirty="0" sz="1200" spc="-5">
                <a:latin typeface="Times New Roman"/>
                <a:cs typeface="Times New Roman"/>
              </a:rPr>
              <a:t>is set </a:t>
            </a:r>
            <a:r>
              <a:rPr dirty="0" sz="1200">
                <a:latin typeface="Times New Roman"/>
                <a:cs typeface="Times New Roman"/>
              </a:rPr>
              <a:t>out  </a:t>
            </a:r>
            <a:r>
              <a:rPr dirty="0" sz="1200" spc="-5">
                <a:latin typeface="Times New Roman"/>
                <a:cs typeface="Times New Roman"/>
              </a:rPr>
              <a:t>below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Table 3A </a:t>
            </a:r>
            <a:r>
              <a:rPr dirty="0" sz="1200">
                <a:latin typeface="Times New Roman"/>
                <a:cs typeface="Times New Roman"/>
              </a:rPr>
              <a:t>–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112517" y="6177660"/>
          <a:ext cx="4564380" cy="1240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8785"/>
                <a:gridCol w="2845435"/>
              </a:tblGrid>
              <a:tr h="307340">
                <a:tc gridSpan="2">
                  <a:txBody>
                    <a:bodyPr/>
                    <a:lstStyle/>
                    <a:p>
                      <a:pPr marL="61404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Table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3A: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List of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ITS Functions and Sub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Functions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9245">
                <a:tc>
                  <a:txBody>
                    <a:bodyPr/>
                    <a:lstStyle/>
                    <a:p>
                      <a:pPr marL="563880">
                        <a:lnSpc>
                          <a:spcPts val="139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Function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39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Sub Functions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07340">
                <a:tc row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Safety and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Security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287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Emergency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Buttons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092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4287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7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Vehicle Location Tracking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(VLT)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1388110" y="8704326"/>
            <a:ext cx="330200" cy="516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3.1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dirty="0" sz="1200">
                <a:latin typeface="Times New Roman"/>
                <a:cs typeface="Times New Roman"/>
              </a:rPr>
              <a:t>3.1.1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70302" y="7692008"/>
            <a:ext cx="4439920" cy="153162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algn="just" marL="12700" marR="5080">
              <a:lnSpc>
                <a:spcPct val="96100"/>
              </a:lnSpc>
              <a:spcBef>
                <a:spcPts val="15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above functions and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requirements </a:t>
            </a:r>
            <a:r>
              <a:rPr dirty="0" sz="1200">
                <a:latin typeface="Times New Roman"/>
                <a:cs typeface="Times New Roman"/>
              </a:rPr>
              <a:t>shall be met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 spc="-5">
                <a:latin typeface="Times New Roman"/>
                <a:cs typeface="Times New Roman"/>
              </a:rPr>
              <a:t>single  device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interfaced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external emergency </a:t>
            </a:r>
            <a:r>
              <a:rPr dirty="0" sz="1200">
                <a:latin typeface="Times New Roman"/>
                <a:cs typeface="Times New Roman"/>
              </a:rPr>
              <a:t>buttons. The  </a:t>
            </a:r>
            <a:r>
              <a:rPr dirty="0" sz="1200" spc="-5">
                <a:latin typeface="Times New Roman"/>
                <a:cs typeface="Times New Roman"/>
              </a:rPr>
              <a:t>communications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Server (Government authorized  server) </a:t>
            </a:r>
            <a:r>
              <a:rPr dirty="0" sz="1200">
                <a:latin typeface="Times New Roman"/>
                <a:cs typeface="Times New Roman"/>
              </a:rPr>
              <a:t>shall be done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device as </a:t>
            </a:r>
            <a:r>
              <a:rPr dirty="0" sz="1200">
                <a:latin typeface="Times New Roman"/>
                <a:cs typeface="Times New Roman"/>
              </a:rPr>
              <a:t>per the protocol </a:t>
            </a:r>
            <a:r>
              <a:rPr dirty="0" sz="1200" spc="-5">
                <a:latin typeface="Times New Roman"/>
                <a:cs typeface="Times New Roman"/>
              </a:rPr>
              <a:t>and functionalities  defined below.</a:t>
            </a:r>
            <a:endParaRPr sz="1200">
              <a:latin typeface="Times New Roman"/>
              <a:cs typeface="Times New Roman"/>
            </a:endParaRPr>
          </a:p>
          <a:p>
            <a:pPr marL="12700" marR="603885">
              <a:lnSpc>
                <a:spcPct val="168300"/>
              </a:lnSpc>
              <a:spcBef>
                <a:spcPts val="35"/>
              </a:spcBef>
            </a:pPr>
            <a:r>
              <a:rPr dirty="0" sz="1200" spc="-5" b="1">
                <a:latin typeface="Times New Roman"/>
                <a:cs typeface="Times New Roman"/>
              </a:rPr>
              <a:t>Vehicle Location Tracking (VLT) With Emergency Button  Functional Requirements </a:t>
            </a:r>
            <a:r>
              <a:rPr dirty="0" sz="1200" b="1">
                <a:latin typeface="Times New Roman"/>
                <a:cs typeface="Times New Roman"/>
              </a:rPr>
              <a:t>for VLT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5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8110" y="773683"/>
            <a:ext cx="4445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3.1.1.1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70302" y="772159"/>
            <a:ext cx="4440555" cy="55943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5080">
              <a:lnSpc>
                <a:spcPct val="95900"/>
              </a:lnSpc>
              <a:spcBef>
                <a:spcPts val="160"/>
              </a:spcBef>
            </a:pP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capable </a:t>
            </a:r>
            <a:r>
              <a:rPr dirty="0" sz="1200">
                <a:latin typeface="Times New Roman"/>
                <a:cs typeface="Times New Roman"/>
              </a:rPr>
              <a:t>of obtaining position information using </a:t>
            </a:r>
            <a:r>
              <a:rPr dirty="0" sz="1200" spc="-5">
                <a:latin typeface="Times New Roman"/>
                <a:cs typeface="Times New Roman"/>
              </a:rPr>
              <a:t>Global  Navigation Satellite System (GNSS). GNSS receiver specifications are  as </a:t>
            </a:r>
            <a:r>
              <a:rPr dirty="0" sz="1200">
                <a:latin typeface="Times New Roman"/>
                <a:cs typeface="Times New Roman"/>
              </a:rPr>
              <a:t>follows: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70302" y="1374393"/>
            <a:ext cx="4443095" cy="286702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231775" marR="5080" indent="-219075">
              <a:lnSpc>
                <a:spcPts val="1380"/>
              </a:lnSpc>
              <a:spcBef>
                <a:spcPts val="195"/>
              </a:spcBef>
              <a:buAutoNum type="alphaLcPeriod"/>
              <a:tabLst>
                <a:tab pos="232410" algn="l"/>
              </a:tabLst>
            </a:pP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capable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operating </a:t>
            </a:r>
            <a:r>
              <a:rPr dirty="0" sz="1200">
                <a:latin typeface="Times New Roman"/>
                <a:cs typeface="Times New Roman"/>
              </a:rPr>
              <a:t>in L </a:t>
            </a:r>
            <a:r>
              <a:rPr dirty="0" sz="1200" spc="-5">
                <a:latin typeface="Times New Roman"/>
                <a:cs typeface="Times New Roman"/>
              </a:rPr>
              <a:t>and/or S band and </a:t>
            </a:r>
            <a:r>
              <a:rPr dirty="0" sz="1200">
                <a:latin typeface="Times New Roman"/>
                <a:cs typeface="Times New Roman"/>
              </a:rPr>
              <a:t>include  support for </a:t>
            </a:r>
            <a:r>
              <a:rPr dirty="0" sz="1200" spc="-5">
                <a:latin typeface="Times New Roman"/>
                <a:cs typeface="Times New Roman"/>
              </a:rPr>
              <a:t>NAVIC/IRNSS (Indian Regional Navigation Satellite  System) for devices </a:t>
            </a:r>
            <a:r>
              <a:rPr dirty="0" sz="1200">
                <a:latin typeface="Times New Roman"/>
                <a:cs typeface="Times New Roman"/>
              </a:rPr>
              <a:t>installed on or </a:t>
            </a:r>
            <a:r>
              <a:rPr dirty="0" sz="1200" spc="-5">
                <a:latin typeface="Times New Roman"/>
                <a:cs typeface="Times New Roman"/>
              </a:rPr>
              <a:t>after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baseline="38194" sz="1200">
                <a:latin typeface="Times New Roman"/>
                <a:cs typeface="Times New Roman"/>
              </a:rPr>
              <a:t>st </a:t>
            </a:r>
            <a:r>
              <a:rPr dirty="0" sz="1200" spc="-5">
                <a:latin typeface="Times New Roman"/>
                <a:cs typeface="Times New Roman"/>
              </a:rPr>
              <a:t>April,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2018.</a:t>
            </a:r>
            <a:endParaRPr sz="1200">
              <a:latin typeface="Times New Roman"/>
              <a:cs typeface="Times New Roman"/>
            </a:endParaRPr>
          </a:p>
          <a:p>
            <a:pPr algn="just" marL="231775" marR="5715" indent="-219075">
              <a:lnSpc>
                <a:spcPts val="1370"/>
              </a:lnSpc>
              <a:spcBef>
                <a:spcPts val="610"/>
              </a:spcBef>
              <a:buAutoNum type="alphaLcPeriod"/>
              <a:tabLst>
                <a:tab pos="232410" algn="l"/>
              </a:tabLst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support </a:t>
            </a:r>
            <a:r>
              <a:rPr dirty="0" sz="1200" spc="-5">
                <a:latin typeface="Times New Roman"/>
                <a:cs typeface="Times New Roman"/>
              </a:rPr>
              <a:t>GAGAN,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Indian SBAS (Satellite  Based Augmentation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System).</a:t>
            </a:r>
            <a:endParaRPr sz="1200">
              <a:latin typeface="Times New Roman"/>
              <a:cs typeface="Times New Roman"/>
            </a:endParaRPr>
          </a:p>
          <a:p>
            <a:pPr algn="just" marL="231775" marR="6985" indent="-219075">
              <a:lnSpc>
                <a:spcPts val="1380"/>
              </a:lnSpc>
              <a:spcBef>
                <a:spcPts val="600"/>
              </a:spcBef>
              <a:buAutoNum type="alphaLcPeriod"/>
              <a:tabLst>
                <a:tab pos="232410" algn="l"/>
              </a:tabLst>
            </a:pP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 position accuracy of minimum 2.5 m </a:t>
            </a:r>
            <a:r>
              <a:rPr dirty="0" sz="1200" spc="-5">
                <a:latin typeface="Times New Roman"/>
                <a:cs typeface="Times New Roman"/>
              </a:rPr>
              <a:t>CEP </a:t>
            </a:r>
            <a:r>
              <a:rPr dirty="0" sz="1200">
                <a:latin typeface="Times New Roman"/>
                <a:cs typeface="Times New Roman"/>
              </a:rPr>
              <a:t>or  6 m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2DRMS.</a:t>
            </a:r>
            <a:endParaRPr sz="1200">
              <a:latin typeface="Times New Roman"/>
              <a:cs typeface="Times New Roman"/>
            </a:endParaRPr>
          </a:p>
          <a:p>
            <a:pPr algn="just" marL="231775" marR="5080" indent="-219075">
              <a:lnSpc>
                <a:spcPts val="1380"/>
              </a:lnSpc>
              <a:spcBef>
                <a:spcPts val="600"/>
              </a:spcBef>
              <a:buAutoNum type="alphaLcPeriod"/>
              <a:tabLst>
                <a:tab pos="232410" algn="l"/>
              </a:tabLst>
            </a:pP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have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acquisition sensitivity of minimum </a:t>
            </a:r>
            <a:r>
              <a:rPr dirty="0" sz="1200" spc="5">
                <a:latin typeface="Times New Roman"/>
                <a:cs typeface="Times New Roman"/>
              </a:rPr>
              <a:t>(-) </a:t>
            </a:r>
            <a:r>
              <a:rPr dirty="0" sz="1200">
                <a:latin typeface="Times New Roman"/>
                <a:cs typeface="Times New Roman"/>
              </a:rPr>
              <a:t>148  </a:t>
            </a:r>
            <a:r>
              <a:rPr dirty="0" sz="1200" spc="-5">
                <a:latin typeface="Times New Roman"/>
                <a:cs typeface="Times New Roman"/>
              </a:rPr>
              <a:t>dBm.</a:t>
            </a:r>
            <a:endParaRPr sz="1200">
              <a:latin typeface="Times New Roman"/>
              <a:cs typeface="Times New Roman"/>
            </a:endParaRPr>
          </a:p>
          <a:p>
            <a:pPr marL="231775" indent="-219075">
              <a:lnSpc>
                <a:spcPct val="100000"/>
              </a:lnSpc>
              <a:spcBef>
                <a:spcPts val="500"/>
              </a:spcBef>
              <a:buAutoNum type="alphaLcPeriod"/>
              <a:tabLst>
                <a:tab pos="232410" algn="l"/>
              </a:tabLst>
            </a:pP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have a tracking sensitivity of minimum (-) 165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dBm.</a:t>
            </a:r>
            <a:endParaRPr sz="1200">
              <a:latin typeface="Times New Roman"/>
              <a:cs typeface="Times New Roman"/>
            </a:endParaRPr>
          </a:p>
          <a:p>
            <a:pPr algn="just" marL="231775" marR="5080" indent="-219075">
              <a:lnSpc>
                <a:spcPts val="1380"/>
              </a:lnSpc>
              <a:spcBef>
                <a:spcPts val="640"/>
              </a:spcBef>
              <a:buAutoNum type="alphaLcPeriod"/>
              <a:tabLst>
                <a:tab pos="232410" algn="l"/>
              </a:tabLst>
            </a:pP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</a:t>
            </a:r>
            <a:r>
              <a:rPr dirty="0" sz="1200" spc="-5">
                <a:latin typeface="Times New Roman"/>
                <a:cs typeface="Times New Roman"/>
              </a:rPr>
              <a:t>have an internal antenna; </a:t>
            </a:r>
            <a:r>
              <a:rPr dirty="0" sz="1200">
                <a:latin typeface="Times New Roman"/>
                <a:cs typeface="Times New Roman"/>
              </a:rPr>
              <a:t>however if in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Integrated systems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vehicle </a:t>
            </a:r>
            <a:r>
              <a:rPr dirty="0" sz="1200">
                <a:latin typeface="Times New Roman"/>
                <a:cs typeface="Times New Roman"/>
              </a:rPr>
              <a:t>/ </a:t>
            </a:r>
            <a:r>
              <a:rPr dirty="0" sz="1200" spc="-5">
                <a:latin typeface="Times New Roman"/>
                <a:cs typeface="Times New Roman"/>
              </a:rPr>
              <a:t>aftermarket </a:t>
            </a:r>
            <a:r>
              <a:rPr dirty="0" sz="1200">
                <a:latin typeface="Times New Roman"/>
                <a:cs typeface="Times New Roman"/>
              </a:rPr>
              <a:t>OEM </a:t>
            </a:r>
            <a:r>
              <a:rPr dirty="0" sz="1200" spc="-5">
                <a:latin typeface="Times New Roman"/>
                <a:cs typeface="Times New Roman"/>
              </a:rPr>
              <a:t>approved </a:t>
            </a:r>
            <a:r>
              <a:rPr dirty="0" sz="1200">
                <a:latin typeface="Times New Roman"/>
                <a:cs typeface="Times New Roman"/>
              </a:rPr>
              <a:t>kits if  the fitment </a:t>
            </a:r>
            <a:r>
              <a:rPr dirty="0" sz="1200" spc="-5">
                <a:latin typeface="Times New Roman"/>
                <a:cs typeface="Times New Roman"/>
              </a:rPr>
              <a:t>location prevents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internal </a:t>
            </a:r>
            <a:r>
              <a:rPr dirty="0" sz="1200">
                <a:latin typeface="Times New Roman"/>
                <a:cs typeface="Times New Roman"/>
              </a:rPr>
              <a:t>antenna </a:t>
            </a:r>
            <a:r>
              <a:rPr dirty="0" sz="1200" spc="-5">
                <a:latin typeface="Times New Roman"/>
                <a:cs typeface="Times New Roman"/>
              </a:rPr>
              <a:t>from functioning,  </a:t>
            </a:r>
            <a:r>
              <a:rPr dirty="0" sz="1200">
                <a:latin typeface="Times New Roman"/>
                <a:cs typeface="Times New Roman"/>
              </a:rPr>
              <a:t>then </a:t>
            </a:r>
            <a:r>
              <a:rPr dirty="0" sz="1200" spc="-5">
                <a:latin typeface="Times New Roman"/>
                <a:cs typeface="Times New Roman"/>
              </a:rPr>
              <a:t>external antenna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provided.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88110" y="4293234"/>
            <a:ext cx="4445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3.1.1.2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8110" y="5126863"/>
            <a:ext cx="4445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3.1.1.3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70302" y="4291710"/>
            <a:ext cx="4443730" cy="104203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algn="just" marL="12700" marR="5080">
              <a:lnSpc>
                <a:spcPct val="96100"/>
              </a:lnSpc>
              <a:spcBef>
                <a:spcPts val="155"/>
              </a:spcBef>
            </a:pP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support </a:t>
            </a:r>
            <a:r>
              <a:rPr dirty="0" sz="1200" spc="-5">
                <a:latin typeface="Times New Roman"/>
                <a:cs typeface="Times New Roman"/>
              </a:rPr>
              <a:t>standard </a:t>
            </a:r>
            <a:r>
              <a:rPr dirty="0" sz="1200">
                <a:latin typeface="Times New Roman"/>
                <a:cs typeface="Times New Roman"/>
              </a:rPr>
              <a:t>minimum </a:t>
            </a:r>
            <a:r>
              <a:rPr dirty="0" sz="1200" spc="-10">
                <a:latin typeface="Times New Roman"/>
                <a:cs typeface="Times New Roman"/>
              </a:rPr>
              <a:t>I/Os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mentioned: 4 </a:t>
            </a:r>
            <a:r>
              <a:rPr dirty="0" sz="1200" spc="-5">
                <a:latin typeface="Times New Roman"/>
                <a:cs typeface="Times New Roman"/>
              </a:rPr>
              <a:t>Digital, </a:t>
            </a:r>
            <a:r>
              <a:rPr dirty="0" sz="1200">
                <a:latin typeface="Times New Roman"/>
                <a:cs typeface="Times New Roman"/>
              </a:rPr>
              <a:t>2  </a:t>
            </a:r>
            <a:r>
              <a:rPr dirty="0" sz="1200" spc="-5">
                <a:latin typeface="Times New Roman"/>
                <a:cs typeface="Times New Roman"/>
              </a:rPr>
              <a:t>Analogue and </a:t>
            </a:r>
            <a:r>
              <a:rPr dirty="0" sz="1200">
                <a:latin typeface="Times New Roman"/>
                <a:cs typeface="Times New Roman"/>
              </a:rPr>
              <a:t>1 </a:t>
            </a:r>
            <a:r>
              <a:rPr dirty="0" sz="1200" spc="-5">
                <a:latin typeface="Times New Roman"/>
                <a:cs typeface="Times New Roman"/>
              </a:rPr>
              <a:t>Serial Communication (e.g. </a:t>
            </a:r>
            <a:r>
              <a:rPr dirty="0" sz="1200">
                <a:latin typeface="Times New Roman"/>
                <a:cs typeface="Times New Roman"/>
              </a:rPr>
              <a:t>RS232) for </a:t>
            </a:r>
            <a:r>
              <a:rPr dirty="0" sz="1200" spc="-5">
                <a:latin typeface="Times New Roman"/>
                <a:cs typeface="Times New Roman"/>
              </a:rPr>
              <a:t>interfacing  external systems (E.g. Digital </a:t>
            </a:r>
            <a:r>
              <a:rPr dirty="0" sz="1200">
                <a:latin typeface="Times New Roman"/>
                <a:cs typeface="Times New Roman"/>
              </a:rPr>
              <a:t>input for Emergency </a:t>
            </a:r>
            <a:r>
              <a:rPr dirty="0" sz="1200" spc="-5">
                <a:latin typeface="Times New Roman"/>
                <a:cs typeface="Times New Roman"/>
              </a:rPr>
              <a:t>request </a:t>
            </a:r>
            <a:r>
              <a:rPr dirty="0" sz="1200">
                <a:latin typeface="Times New Roman"/>
                <a:cs typeface="Times New Roman"/>
              </a:rPr>
              <a:t>button  </a:t>
            </a:r>
            <a:r>
              <a:rPr dirty="0" sz="1200" spc="-5">
                <a:latin typeface="Times New Roman"/>
                <a:cs typeface="Times New Roman"/>
              </a:rPr>
              <a:t>interfacing).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969"/>
              </a:spcBef>
            </a:pPr>
            <a:r>
              <a:rPr dirty="0" sz="1200" spc="-5">
                <a:latin typeface="Times New Roman"/>
                <a:cs typeface="Times New Roman"/>
              </a:rPr>
              <a:t>Device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shall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capable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transmitting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data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Backend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Control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Server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70302" y="5300598"/>
            <a:ext cx="44411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21080" algn="l"/>
                <a:tab pos="1861820" algn="l"/>
                <a:tab pos="2482850" algn="l"/>
                <a:tab pos="2867025" algn="l"/>
                <a:tab pos="3394075" algn="l"/>
                <a:tab pos="3885565" algn="l"/>
              </a:tabLst>
            </a:pP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ov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rnm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	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uthori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	</a:t>
            </a:r>
            <a:r>
              <a:rPr dirty="0" sz="1200" spc="-5">
                <a:latin typeface="Times New Roman"/>
                <a:cs typeface="Times New Roman"/>
              </a:rPr>
              <a:t>s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rv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)	via	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 spc="-1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de	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a	(Mobile)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88110" y="5960745"/>
            <a:ext cx="4445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3.1.1.4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70302" y="5475858"/>
            <a:ext cx="4439920" cy="68643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90"/>
              </a:lnSpc>
              <a:spcBef>
                <a:spcPts val="185"/>
              </a:spcBef>
              <a:tabLst>
                <a:tab pos="1196975" algn="l"/>
                <a:tab pos="1838960" algn="l"/>
                <a:tab pos="2837815" algn="l"/>
                <a:tab pos="3107055" algn="l"/>
                <a:tab pos="3443604" algn="l"/>
              </a:tabLst>
            </a:pPr>
            <a:r>
              <a:rPr dirty="0" sz="1200">
                <a:latin typeface="Times New Roman"/>
                <a:cs typeface="Times New Roman"/>
              </a:rPr>
              <a:t>Communic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ti</a:t>
            </a:r>
            <a:r>
              <a:rPr dirty="0" sz="1200" spc="-5">
                <a:latin typeface="Times New Roman"/>
                <a:cs typeface="Times New Roman"/>
              </a:rPr>
              <a:t>ons</a:t>
            </a:r>
            <a:r>
              <a:rPr dirty="0" sz="1200">
                <a:latin typeface="Times New Roman"/>
                <a:cs typeface="Times New Roman"/>
              </a:rPr>
              <a:t>	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twork	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M/GPR</a:t>
            </a:r>
            <a:r>
              <a:rPr dirty="0" sz="1200" spc="-5">
                <a:latin typeface="Times New Roman"/>
                <a:cs typeface="Times New Roman"/>
              </a:rPr>
              <a:t>S</a:t>
            </a:r>
            <a:r>
              <a:rPr dirty="0" sz="1200">
                <a:latin typeface="Times New Roman"/>
                <a:cs typeface="Times New Roman"/>
              </a:rPr>
              <a:t>)	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s</a:t>
            </a:r>
            <a:r>
              <a:rPr dirty="0" sz="1200">
                <a:latin typeface="Times New Roman"/>
                <a:cs typeface="Times New Roman"/>
              </a:rPr>
              <a:t>	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	Communic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tion  </a:t>
            </a:r>
            <a:r>
              <a:rPr dirty="0" sz="1200" spc="-5">
                <a:latin typeface="Times New Roman"/>
                <a:cs typeface="Times New Roman"/>
              </a:rPr>
              <a:t>Protocol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Section</a:t>
            </a:r>
            <a:r>
              <a:rPr dirty="0" sz="1200">
                <a:latin typeface="Times New Roman"/>
                <a:cs typeface="Times New Roman"/>
              </a:rPr>
              <a:t> 4.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dirty="0" sz="1150" spc="-5">
                <a:latin typeface="Times New Roman"/>
                <a:cs typeface="Times New Roman"/>
              </a:rPr>
              <a:t>Device</a:t>
            </a:r>
            <a:r>
              <a:rPr dirty="0" sz="1150" spc="9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shall</a:t>
            </a:r>
            <a:r>
              <a:rPr dirty="0" sz="1150" spc="8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be</a:t>
            </a:r>
            <a:r>
              <a:rPr dirty="0" sz="1150" spc="8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capable</a:t>
            </a:r>
            <a:r>
              <a:rPr dirty="0" sz="1150" spc="8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of</a:t>
            </a:r>
            <a:r>
              <a:rPr dirty="0" sz="1150" spc="6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transmitting</a:t>
            </a:r>
            <a:r>
              <a:rPr dirty="0" sz="1150" spc="6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Position,</a:t>
            </a:r>
            <a:r>
              <a:rPr dirty="0" sz="1150" spc="8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Velocity</a:t>
            </a:r>
            <a:r>
              <a:rPr dirty="0" sz="1150" spc="5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and</a:t>
            </a:r>
            <a:r>
              <a:rPr dirty="0" sz="1150" spc="8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Time</a:t>
            </a:r>
            <a:r>
              <a:rPr dirty="0" sz="1150" spc="8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(PVT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88110" y="7397877"/>
            <a:ext cx="4445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3.1.1.5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88110" y="8202930"/>
            <a:ext cx="4445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3.1.1.6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70302" y="6129909"/>
            <a:ext cx="4443730" cy="3281679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715">
              <a:lnSpc>
                <a:spcPts val="1320"/>
              </a:lnSpc>
              <a:spcBef>
                <a:spcPts val="195"/>
              </a:spcBef>
            </a:pPr>
            <a:r>
              <a:rPr dirty="0" sz="1150">
                <a:latin typeface="Times New Roman"/>
                <a:cs typeface="Times New Roman"/>
              </a:rPr>
              <a:t>data) along </a:t>
            </a:r>
            <a:r>
              <a:rPr dirty="0" sz="1150" spc="-5">
                <a:latin typeface="Times New Roman"/>
                <a:cs typeface="Times New Roman"/>
              </a:rPr>
              <a:t>with heading (direction </a:t>
            </a:r>
            <a:r>
              <a:rPr dirty="0" sz="1150">
                <a:latin typeface="Times New Roman"/>
                <a:cs typeface="Times New Roman"/>
              </a:rPr>
              <a:t>of </a:t>
            </a:r>
            <a:r>
              <a:rPr dirty="0" sz="1150" spc="-5">
                <a:latin typeface="Times New Roman"/>
                <a:cs typeface="Times New Roman"/>
              </a:rPr>
              <a:t>travel) </a:t>
            </a:r>
            <a:r>
              <a:rPr dirty="0" sz="1150">
                <a:latin typeface="Times New Roman"/>
                <a:cs typeface="Times New Roman"/>
              </a:rPr>
              <a:t>to a </a:t>
            </a:r>
            <a:r>
              <a:rPr dirty="0" sz="1150" spc="-5">
                <a:latin typeface="Times New Roman"/>
                <a:cs typeface="Times New Roman"/>
              </a:rPr>
              <a:t>Backend Control Server  (Government authorized server) at configurable frequency </a:t>
            </a:r>
            <a:r>
              <a:rPr dirty="0" sz="1150">
                <a:latin typeface="Times New Roman"/>
                <a:cs typeface="Times New Roman"/>
              </a:rPr>
              <a:t>as per  </a:t>
            </a:r>
            <a:r>
              <a:rPr dirty="0" sz="1150" spc="-5">
                <a:latin typeface="Times New Roman"/>
                <a:cs typeface="Times New Roman"/>
              </a:rPr>
              <a:t>Communication Protocol </a:t>
            </a:r>
            <a:r>
              <a:rPr dirty="0" sz="1150">
                <a:latin typeface="Times New Roman"/>
                <a:cs typeface="Times New Roman"/>
              </a:rPr>
              <a:t>of Section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4.</a:t>
            </a:r>
            <a:endParaRPr sz="1150">
              <a:latin typeface="Times New Roman"/>
              <a:cs typeface="Times New Roman"/>
            </a:endParaRPr>
          </a:p>
          <a:p>
            <a:pPr algn="just" marL="12700" marR="9525">
              <a:lnSpc>
                <a:spcPts val="1320"/>
              </a:lnSpc>
              <a:spcBef>
                <a:spcPts val="1005"/>
              </a:spcBef>
            </a:pPr>
            <a:r>
              <a:rPr dirty="0" sz="1150">
                <a:latin typeface="Times New Roman"/>
                <a:cs typeface="Times New Roman"/>
              </a:rPr>
              <a:t>The </a:t>
            </a:r>
            <a:r>
              <a:rPr dirty="0" sz="1150" spc="-5">
                <a:latin typeface="Times New Roman"/>
                <a:cs typeface="Times New Roman"/>
              </a:rPr>
              <a:t>fixed frequency shall </a:t>
            </a:r>
            <a:r>
              <a:rPr dirty="0" sz="1150">
                <a:latin typeface="Times New Roman"/>
                <a:cs typeface="Times New Roman"/>
              </a:rPr>
              <a:t>be </a:t>
            </a:r>
            <a:r>
              <a:rPr dirty="0" sz="1150" spc="-5">
                <a:latin typeface="Times New Roman"/>
                <a:cs typeface="Times New Roman"/>
              </a:rPr>
              <a:t>user configurable, minimum frequency shall  </a:t>
            </a:r>
            <a:r>
              <a:rPr dirty="0" sz="1150">
                <a:latin typeface="Times New Roman"/>
                <a:cs typeface="Times New Roman"/>
              </a:rPr>
              <a:t>be 5 </a:t>
            </a:r>
            <a:r>
              <a:rPr dirty="0" sz="1150" spc="-5">
                <a:latin typeface="Times New Roman"/>
                <a:cs typeface="Times New Roman"/>
              </a:rPr>
              <a:t>sec during vehicle operation and </a:t>
            </a:r>
            <a:r>
              <a:rPr dirty="0" sz="1150">
                <a:latin typeface="Times New Roman"/>
                <a:cs typeface="Times New Roman"/>
              </a:rPr>
              <a:t>not </a:t>
            </a:r>
            <a:r>
              <a:rPr dirty="0" sz="1150" spc="-5">
                <a:latin typeface="Times New Roman"/>
                <a:cs typeface="Times New Roman"/>
              </a:rPr>
              <a:t>less </a:t>
            </a:r>
            <a:r>
              <a:rPr dirty="0" sz="1150">
                <a:latin typeface="Times New Roman"/>
                <a:cs typeface="Times New Roman"/>
              </a:rPr>
              <a:t>than </a:t>
            </a:r>
            <a:r>
              <a:rPr dirty="0" sz="1150" spc="-10">
                <a:latin typeface="Times New Roman"/>
                <a:cs typeface="Times New Roman"/>
              </a:rPr>
              <a:t>10 </a:t>
            </a:r>
            <a:r>
              <a:rPr dirty="0" sz="1150" spc="-5">
                <a:latin typeface="Times New Roman"/>
                <a:cs typeface="Times New Roman"/>
              </a:rPr>
              <a:t>minutes </a:t>
            </a:r>
            <a:r>
              <a:rPr dirty="0" sz="1150">
                <a:latin typeface="Times New Roman"/>
                <a:cs typeface="Times New Roman"/>
              </a:rPr>
              <a:t>in </a:t>
            </a:r>
            <a:r>
              <a:rPr dirty="0" sz="1150" spc="-5">
                <a:latin typeface="Times New Roman"/>
                <a:cs typeface="Times New Roman"/>
              </a:rPr>
              <a:t>sleep/IGN  OFF) </a:t>
            </a:r>
            <a:r>
              <a:rPr dirty="0" sz="1150">
                <a:latin typeface="Times New Roman"/>
                <a:cs typeface="Times New Roman"/>
              </a:rPr>
              <a:t>as per the </a:t>
            </a:r>
            <a:r>
              <a:rPr dirty="0" sz="1150" spc="-5">
                <a:latin typeface="Times New Roman"/>
                <a:cs typeface="Times New Roman"/>
              </a:rPr>
              <a:t>protocol defined </a:t>
            </a:r>
            <a:r>
              <a:rPr dirty="0" sz="1150">
                <a:latin typeface="Times New Roman"/>
                <a:cs typeface="Times New Roman"/>
              </a:rPr>
              <a:t>in </a:t>
            </a:r>
            <a:r>
              <a:rPr dirty="0" sz="1150" spc="-5">
                <a:latin typeface="Times New Roman"/>
                <a:cs typeface="Times New Roman"/>
              </a:rPr>
              <a:t>Communication </a:t>
            </a:r>
            <a:r>
              <a:rPr dirty="0" sz="1150">
                <a:latin typeface="Times New Roman"/>
                <a:cs typeface="Times New Roman"/>
              </a:rPr>
              <a:t>Protocol of </a:t>
            </a:r>
            <a:r>
              <a:rPr dirty="0" sz="1150" spc="-5">
                <a:latin typeface="Times New Roman"/>
                <a:cs typeface="Times New Roman"/>
              </a:rPr>
              <a:t>Section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4.</a:t>
            </a:r>
            <a:endParaRPr sz="1150">
              <a:latin typeface="Times New Roman"/>
              <a:cs typeface="Times New Roman"/>
            </a:endParaRPr>
          </a:p>
          <a:p>
            <a:pPr algn="just" marL="12700" marR="8255">
              <a:lnSpc>
                <a:spcPts val="1320"/>
              </a:lnSpc>
              <a:spcBef>
                <a:spcPts val="1060"/>
              </a:spcBef>
            </a:pPr>
            <a:r>
              <a:rPr dirty="0" sz="1150" spc="-5">
                <a:latin typeface="Times New Roman"/>
                <a:cs typeface="Times New Roman"/>
              </a:rPr>
              <a:t>Device shall </a:t>
            </a:r>
            <a:r>
              <a:rPr dirty="0" sz="1150">
                <a:latin typeface="Times New Roman"/>
                <a:cs typeface="Times New Roman"/>
              </a:rPr>
              <a:t>be </a:t>
            </a:r>
            <a:r>
              <a:rPr dirty="0" sz="1150" spc="-5">
                <a:latin typeface="Times New Roman"/>
                <a:cs typeface="Times New Roman"/>
              </a:rPr>
              <a:t>capable </a:t>
            </a:r>
            <a:r>
              <a:rPr dirty="0" sz="1150">
                <a:latin typeface="Times New Roman"/>
                <a:cs typeface="Times New Roman"/>
              </a:rPr>
              <a:t>of </a:t>
            </a:r>
            <a:r>
              <a:rPr dirty="0" sz="1150" spc="-5">
                <a:latin typeface="Times New Roman"/>
                <a:cs typeface="Times New Roman"/>
              </a:rPr>
              <a:t>transmitting data </a:t>
            </a:r>
            <a:r>
              <a:rPr dirty="0" sz="1150">
                <a:latin typeface="Times New Roman"/>
                <a:cs typeface="Times New Roman"/>
              </a:rPr>
              <a:t>to </a:t>
            </a:r>
            <a:r>
              <a:rPr dirty="0" sz="1150" spc="-5">
                <a:latin typeface="Times New Roman"/>
                <a:cs typeface="Times New Roman"/>
              </a:rPr>
              <a:t>minimum </a:t>
            </a:r>
            <a:r>
              <a:rPr dirty="0" sz="1150">
                <a:latin typeface="Times New Roman"/>
                <a:cs typeface="Times New Roman"/>
              </a:rPr>
              <a:t>2 </a:t>
            </a:r>
            <a:r>
              <a:rPr dirty="0" sz="1150" spc="-5">
                <a:latin typeface="Times New Roman"/>
                <a:cs typeface="Times New Roman"/>
              </a:rPr>
              <a:t>different </a:t>
            </a:r>
            <a:r>
              <a:rPr dirty="0" sz="1150" spc="-10">
                <a:latin typeface="Times New Roman"/>
                <a:cs typeface="Times New Roman"/>
              </a:rPr>
              <a:t>IP  </a:t>
            </a:r>
            <a:r>
              <a:rPr dirty="0" sz="1150" spc="-5">
                <a:latin typeface="Times New Roman"/>
                <a:cs typeface="Times New Roman"/>
              </a:rPr>
              <a:t>addresses </a:t>
            </a:r>
            <a:r>
              <a:rPr dirty="0" sz="1150">
                <a:latin typeface="Times New Roman"/>
                <a:cs typeface="Times New Roman"/>
              </a:rPr>
              <a:t>(1 </a:t>
            </a:r>
            <a:r>
              <a:rPr dirty="0" sz="1150" spc="-10">
                <a:latin typeface="Times New Roman"/>
                <a:cs typeface="Times New Roman"/>
              </a:rPr>
              <a:t>IP </a:t>
            </a:r>
            <a:r>
              <a:rPr dirty="0" sz="1150">
                <a:latin typeface="Times New Roman"/>
                <a:cs typeface="Times New Roman"/>
              </a:rPr>
              <a:t>address </a:t>
            </a:r>
            <a:r>
              <a:rPr dirty="0" sz="1150" spc="-5">
                <a:latin typeface="Times New Roman"/>
                <a:cs typeface="Times New Roman"/>
              </a:rPr>
              <a:t>for regulatory </a:t>
            </a:r>
            <a:r>
              <a:rPr dirty="0" sz="1150">
                <a:latin typeface="Times New Roman"/>
                <a:cs typeface="Times New Roman"/>
              </a:rPr>
              <a:t>purpose </a:t>
            </a:r>
            <a:r>
              <a:rPr dirty="0" sz="1150" spc="-5">
                <a:latin typeface="Times New Roman"/>
                <a:cs typeface="Times New Roman"/>
              </a:rPr>
              <a:t>(PVT data) </a:t>
            </a:r>
            <a:r>
              <a:rPr dirty="0" sz="1150">
                <a:latin typeface="Times New Roman"/>
                <a:cs typeface="Times New Roman"/>
              </a:rPr>
              <a:t>and 1 </a:t>
            </a:r>
            <a:r>
              <a:rPr dirty="0" sz="1150" spc="-10">
                <a:latin typeface="Times New Roman"/>
                <a:cs typeface="Times New Roman"/>
              </a:rPr>
              <a:t>IP </a:t>
            </a:r>
            <a:r>
              <a:rPr dirty="0" sz="1150" spc="-5">
                <a:latin typeface="Times New Roman"/>
                <a:cs typeface="Times New Roman"/>
              </a:rPr>
              <a:t>address  for Emergency </a:t>
            </a:r>
            <a:r>
              <a:rPr dirty="0" sz="1150">
                <a:latin typeface="Times New Roman"/>
                <a:cs typeface="Times New Roman"/>
              </a:rPr>
              <a:t>response </a:t>
            </a:r>
            <a:r>
              <a:rPr dirty="0" sz="1150" spc="-5">
                <a:latin typeface="Times New Roman"/>
                <a:cs typeface="Times New Roman"/>
              </a:rPr>
              <a:t>system </a:t>
            </a:r>
            <a:r>
              <a:rPr dirty="0" sz="1150">
                <a:latin typeface="Times New Roman"/>
                <a:cs typeface="Times New Roman"/>
              </a:rPr>
              <a:t>other than </a:t>
            </a:r>
            <a:r>
              <a:rPr dirty="0" sz="1150" spc="-5">
                <a:latin typeface="Times New Roman"/>
                <a:cs typeface="Times New Roman"/>
              </a:rPr>
              <a:t>the IP’s </a:t>
            </a:r>
            <a:r>
              <a:rPr dirty="0" sz="1150">
                <a:latin typeface="Times New Roman"/>
                <a:cs typeface="Times New Roman"/>
              </a:rPr>
              <a:t>required </a:t>
            </a:r>
            <a:r>
              <a:rPr dirty="0" sz="1150" spc="-5">
                <a:latin typeface="Times New Roman"/>
                <a:cs typeface="Times New Roman"/>
              </a:rPr>
              <a:t>for  Operational </a:t>
            </a:r>
            <a:r>
              <a:rPr dirty="0" sz="1150">
                <a:latin typeface="Times New Roman"/>
                <a:cs typeface="Times New Roman"/>
              </a:rPr>
              <a:t>purpose.</a:t>
            </a:r>
            <a:endParaRPr sz="11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800"/>
              </a:lnSpc>
              <a:spcBef>
                <a:spcPts val="1019"/>
              </a:spcBef>
            </a:pPr>
            <a:r>
              <a:rPr dirty="0" sz="1150" spc="-5">
                <a:latin typeface="Times New Roman"/>
                <a:cs typeface="Times New Roman"/>
              </a:rPr>
              <a:t>On pressing </a:t>
            </a:r>
            <a:r>
              <a:rPr dirty="0" sz="1150" spc="5">
                <a:latin typeface="Times New Roman"/>
                <a:cs typeface="Times New Roman"/>
              </a:rPr>
              <a:t>of </a:t>
            </a:r>
            <a:r>
              <a:rPr dirty="0" sz="1150" spc="-5">
                <a:latin typeface="Times New Roman"/>
                <a:cs typeface="Times New Roman"/>
              </a:rPr>
              <a:t>Emergency </a:t>
            </a:r>
            <a:r>
              <a:rPr dirty="0" sz="1150">
                <a:latin typeface="Times New Roman"/>
                <a:cs typeface="Times New Roman"/>
              </a:rPr>
              <a:t>button, the </a:t>
            </a:r>
            <a:r>
              <a:rPr dirty="0" sz="1150" spc="-5">
                <a:latin typeface="Times New Roman"/>
                <a:cs typeface="Times New Roman"/>
              </a:rPr>
              <a:t>system implementing VLT function  shall send emergency Alert (Alert </a:t>
            </a:r>
            <a:r>
              <a:rPr dirty="0" sz="1150" spc="-10">
                <a:latin typeface="Times New Roman"/>
                <a:cs typeface="Times New Roman"/>
              </a:rPr>
              <a:t>ID </a:t>
            </a:r>
            <a:r>
              <a:rPr dirty="0" sz="1150">
                <a:latin typeface="Times New Roman"/>
                <a:cs typeface="Times New Roman"/>
              </a:rPr>
              <a:t>10 as </a:t>
            </a:r>
            <a:r>
              <a:rPr dirty="0" sz="1150" spc="-5">
                <a:latin typeface="Times New Roman"/>
                <a:cs typeface="Times New Roman"/>
              </a:rPr>
              <a:t>mentioned </a:t>
            </a:r>
            <a:r>
              <a:rPr dirty="0" sz="1150">
                <a:latin typeface="Times New Roman"/>
                <a:cs typeface="Times New Roman"/>
              </a:rPr>
              <a:t>in Sub-section </a:t>
            </a:r>
            <a:r>
              <a:rPr dirty="0" sz="1150" spc="-5">
                <a:latin typeface="Times New Roman"/>
                <a:cs typeface="Times New Roman"/>
              </a:rPr>
              <a:t>4.2.1  </a:t>
            </a:r>
            <a:r>
              <a:rPr dirty="0" sz="1150">
                <a:latin typeface="Times New Roman"/>
                <a:cs typeface="Times New Roman"/>
              </a:rPr>
              <a:t>of </a:t>
            </a:r>
            <a:r>
              <a:rPr dirty="0" sz="1150" spc="-5">
                <a:latin typeface="Times New Roman"/>
                <a:cs typeface="Times New Roman"/>
              </a:rPr>
              <a:t>Communication Protocol Section </a:t>
            </a:r>
            <a:r>
              <a:rPr dirty="0" sz="1150">
                <a:latin typeface="Times New Roman"/>
                <a:cs typeface="Times New Roman"/>
              </a:rPr>
              <a:t>4) to </a:t>
            </a:r>
            <a:r>
              <a:rPr dirty="0" sz="1150" spc="-5">
                <a:latin typeface="Times New Roman"/>
                <a:cs typeface="Times New Roman"/>
              </a:rPr>
              <a:t>the configured </a:t>
            </a:r>
            <a:r>
              <a:rPr dirty="0" sz="1150" spc="-10">
                <a:latin typeface="Times New Roman"/>
                <a:cs typeface="Times New Roman"/>
              </a:rPr>
              <a:t>IP </a:t>
            </a:r>
            <a:r>
              <a:rPr dirty="0" sz="1150" spc="-5">
                <a:latin typeface="Times New Roman"/>
                <a:cs typeface="Times New Roman"/>
              </a:rPr>
              <a:t>address(s) </a:t>
            </a:r>
            <a:r>
              <a:rPr dirty="0" sz="1150">
                <a:latin typeface="Times New Roman"/>
                <a:cs typeface="Times New Roman"/>
              </a:rPr>
              <a:t>as  per the </a:t>
            </a:r>
            <a:r>
              <a:rPr dirty="0" sz="1150" spc="-5">
                <a:latin typeface="Times New Roman"/>
                <a:cs typeface="Times New Roman"/>
              </a:rPr>
              <a:t>Communication Protocol mentioned </a:t>
            </a:r>
            <a:r>
              <a:rPr dirty="0" sz="1150">
                <a:latin typeface="Times New Roman"/>
                <a:cs typeface="Times New Roman"/>
              </a:rPr>
              <a:t>in </a:t>
            </a:r>
            <a:r>
              <a:rPr dirty="0" sz="1150" spc="-5">
                <a:latin typeface="Times New Roman"/>
                <a:cs typeface="Times New Roman"/>
              </a:rPr>
              <a:t>Section </a:t>
            </a:r>
            <a:r>
              <a:rPr dirty="0" sz="1150">
                <a:latin typeface="Times New Roman"/>
                <a:cs typeface="Times New Roman"/>
              </a:rPr>
              <a:t>4. </a:t>
            </a:r>
            <a:r>
              <a:rPr dirty="0" sz="1150" spc="-10">
                <a:latin typeface="Times New Roman"/>
                <a:cs typeface="Times New Roman"/>
              </a:rPr>
              <a:t>In </a:t>
            </a:r>
            <a:r>
              <a:rPr dirty="0" sz="1150">
                <a:latin typeface="Times New Roman"/>
                <a:cs typeface="Times New Roman"/>
              </a:rPr>
              <a:t>the </a:t>
            </a:r>
            <a:r>
              <a:rPr dirty="0" sz="1150" spc="-5">
                <a:latin typeface="Times New Roman"/>
                <a:cs typeface="Times New Roman"/>
              </a:rPr>
              <a:t>absence </a:t>
            </a:r>
            <a:r>
              <a:rPr dirty="0" sz="1150">
                <a:latin typeface="Times New Roman"/>
                <a:cs typeface="Times New Roman"/>
              </a:rPr>
              <a:t>of  </a:t>
            </a:r>
            <a:r>
              <a:rPr dirty="0" sz="1150" spc="-5">
                <a:latin typeface="Times New Roman"/>
                <a:cs typeface="Times New Roman"/>
              </a:rPr>
              <a:t>GPRS </a:t>
            </a:r>
            <a:r>
              <a:rPr dirty="0" sz="1150">
                <a:latin typeface="Times New Roman"/>
                <a:cs typeface="Times New Roman"/>
              </a:rPr>
              <a:t>network, the </a:t>
            </a:r>
            <a:r>
              <a:rPr dirty="0" sz="1150" spc="-5">
                <a:latin typeface="Times New Roman"/>
                <a:cs typeface="Times New Roman"/>
              </a:rPr>
              <a:t>emergency </a:t>
            </a:r>
            <a:r>
              <a:rPr dirty="0" sz="1150">
                <a:latin typeface="Times New Roman"/>
                <a:cs typeface="Times New Roman"/>
              </a:rPr>
              <a:t>alert </a:t>
            </a:r>
            <a:r>
              <a:rPr dirty="0" sz="1150" spc="-5">
                <a:latin typeface="Times New Roman"/>
                <a:cs typeface="Times New Roman"/>
              </a:rPr>
              <a:t>shall </a:t>
            </a:r>
            <a:r>
              <a:rPr dirty="0" sz="1150">
                <a:latin typeface="Times New Roman"/>
                <a:cs typeface="Times New Roman"/>
              </a:rPr>
              <a:t>be </a:t>
            </a:r>
            <a:r>
              <a:rPr dirty="0" sz="1150" spc="-5">
                <a:latin typeface="Times New Roman"/>
                <a:cs typeface="Times New Roman"/>
              </a:rPr>
              <a:t>sent </a:t>
            </a:r>
            <a:r>
              <a:rPr dirty="0" sz="1150">
                <a:latin typeface="Times New Roman"/>
                <a:cs typeface="Times New Roman"/>
              </a:rPr>
              <a:t>as </a:t>
            </a:r>
            <a:r>
              <a:rPr dirty="0" sz="1150" spc="-5">
                <a:latin typeface="Times New Roman"/>
                <a:cs typeface="Times New Roman"/>
              </a:rPr>
              <a:t>SMS message </a:t>
            </a:r>
            <a:r>
              <a:rPr dirty="0" sz="1150">
                <a:latin typeface="Times New Roman"/>
                <a:cs typeface="Times New Roman"/>
              </a:rPr>
              <a:t>along  </a:t>
            </a:r>
            <a:r>
              <a:rPr dirty="0" sz="1150" spc="-5">
                <a:latin typeface="Times New Roman"/>
                <a:cs typeface="Times New Roman"/>
              </a:rPr>
              <a:t>with vehicle location data </a:t>
            </a:r>
            <a:r>
              <a:rPr dirty="0" sz="1150">
                <a:latin typeface="Times New Roman"/>
                <a:cs typeface="Times New Roman"/>
              </a:rPr>
              <a:t>to </a:t>
            </a:r>
            <a:r>
              <a:rPr dirty="0" sz="1150" spc="-5">
                <a:latin typeface="Times New Roman"/>
                <a:cs typeface="Times New Roman"/>
              </a:rPr>
              <a:t>configured control center number(s). The  SMS shall consist parameters </a:t>
            </a:r>
            <a:r>
              <a:rPr dirty="0" sz="1150">
                <a:latin typeface="Times New Roman"/>
                <a:cs typeface="Times New Roman"/>
              </a:rPr>
              <a:t>as </a:t>
            </a:r>
            <a:r>
              <a:rPr dirty="0" sz="1150" spc="-10">
                <a:latin typeface="Times New Roman"/>
                <a:cs typeface="Times New Roman"/>
              </a:rPr>
              <a:t>given </a:t>
            </a:r>
            <a:r>
              <a:rPr dirty="0" sz="1150">
                <a:latin typeface="Times New Roman"/>
                <a:cs typeface="Times New Roman"/>
              </a:rPr>
              <a:t>in Sub-section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4.2.2.</a:t>
            </a:r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6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8110" y="766064"/>
            <a:ext cx="5223510" cy="181673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lvl="3" marL="721360" marR="5080" indent="-708660">
              <a:lnSpc>
                <a:spcPct val="95900"/>
              </a:lnSpc>
              <a:spcBef>
                <a:spcPts val="160"/>
              </a:spcBef>
              <a:buAutoNum type="arabicPeriod" startAt="7"/>
              <a:tabLst>
                <a:tab pos="721360" algn="l"/>
              </a:tabLst>
            </a:pP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</a:t>
            </a:r>
            <a:r>
              <a:rPr dirty="0" sz="1200" spc="-5">
                <a:latin typeface="Times New Roman"/>
                <a:cs typeface="Times New Roman"/>
              </a:rPr>
              <a:t>have an internal </a:t>
            </a:r>
            <a:r>
              <a:rPr dirty="0" sz="1200">
                <a:latin typeface="Times New Roman"/>
                <a:cs typeface="Times New Roman"/>
              </a:rPr>
              <a:t>back-up battery to support 4 hours </a:t>
            </a:r>
            <a:r>
              <a:rPr dirty="0" sz="1200" spc="5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normal operations </a:t>
            </a:r>
            <a:r>
              <a:rPr dirty="0" sz="1200">
                <a:latin typeface="Times New Roman"/>
                <a:cs typeface="Times New Roman"/>
              </a:rPr>
              <a:t>(to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tested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positional record </a:t>
            </a:r>
            <a:r>
              <a:rPr dirty="0" sz="1200">
                <a:latin typeface="Times New Roman"/>
                <a:cs typeface="Times New Roman"/>
              </a:rPr>
              <a:t>transmission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a  frequency of 60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sec).</a:t>
            </a:r>
            <a:endParaRPr sz="1200">
              <a:latin typeface="Times New Roman"/>
              <a:cs typeface="Times New Roman"/>
            </a:endParaRPr>
          </a:p>
          <a:p>
            <a:pPr algn="just" lvl="3" marL="721360" marR="5715" indent="-708660">
              <a:lnSpc>
                <a:spcPct val="95800"/>
              </a:lnSpc>
              <a:spcBef>
                <a:spcPts val="1005"/>
              </a:spcBef>
              <a:buAutoNum type="arabicPeriod" startAt="7"/>
              <a:tabLst>
                <a:tab pos="721360" algn="l"/>
              </a:tabLst>
            </a:pP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capable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transmitting alerts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 </a:t>
            </a:r>
            <a:r>
              <a:rPr dirty="0" sz="1200" spc="-5">
                <a:latin typeface="Times New Roman"/>
                <a:cs typeface="Times New Roman"/>
              </a:rPr>
              <a:t>Server (Government </a:t>
            </a:r>
            <a:r>
              <a:rPr dirty="0" sz="1200">
                <a:latin typeface="Times New Roman"/>
                <a:cs typeface="Times New Roman"/>
              </a:rPr>
              <a:t>authorized </a:t>
            </a:r>
            <a:r>
              <a:rPr dirty="0" sz="1200" spc="-5">
                <a:latin typeface="Times New Roman"/>
                <a:cs typeface="Times New Roman"/>
              </a:rPr>
              <a:t>server) directly.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applicable </a:t>
            </a:r>
            <a:r>
              <a:rPr dirty="0" sz="1200">
                <a:latin typeface="Times New Roman"/>
                <a:cs typeface="Times New Roman"/>
              </a:rPr>
              <a:t>list of  </a:t>
            </a:r>
            <a:r>
              <a:rPr dirty="0" sz="1200" spc="-5">
                <a:latin typeface="Times New Roman"/>
                <a:cs typeface="Times New Roman"/>
              </a:rPr>
              <a:t>alerts is given </a:t>
            </a:r>
            <a:r>
              <a:rPr dirty="0" sz="1200">
                <a:latin typeface="Times New Roman"/>
                <a:cs typeface="Times New Roman"/>
              </a:rPr>
              <a:t>in Section 4.2 </a:t>
            </a:r>
            <a:r>
              <a:rPr dirty="0" sz="1200" spc="-5">
                <a:latin typeface="Times New Roman"/>
                <a:cs typeface="Times New Roman"/>
              </a:rPr>
              <a:t>(Alert </a:t>
            </a:r>
            <a:r>
              <a:rPr dirty="0" sz="1200" spc="-15">
                <a:latin typeface="Times New Roman"/>
                <a:cs typeface="Times New Roman"/>
              </a:rPr>
              <a:t>ID </a:t>
            </a:r>
            <a:r>
              <a:rPr dirty="0" sz="1200">
                <a:latin typeface="Times New Roman"/>
                <a:cs typeface="Times New Roman"/>
              </a:rPr>
              <a:t>3 to 12)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Section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  <a:p>
            <a:pPr lvl="3" marL="721360" indent="-708660">
              <a:lnSpc>
                <a:spcPct val="100000"/>
              </a:lnSpc>
              <a:spcBef>
                <a:spcPts val="935"/>
              </a:spcBef>
              <a:buAutoNum type="arabicPeriod" startAt="7"/>
              <a:tabLst>
                <a:tab pos="720725" algn="l"/>
                <a:tab pos="721360" algn="l"/>
              </a:tabLst>
            </a:pP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support over the </a:t>
            </a:r>
            <a:r>
              <a:rPr dirty="0" sz="1200" spc="-5">
                <a:latin typeface="Times New Roman"/>
                <a:cs typeface="Times New Roman"/>
              </a:rPr>
              <a:t>air </a:t>
            </a:r>
            <a:r>
              <a:rPr dirty="0" sz="1200">
                <a:latin typeface="Times New Roman"/>
                <a:cs typeface="Times New Roman"/>
              </a:rPr>
              <a:t>software </a:t>
            </a:r>
            <a:r>
              <a:rPr dirty="0" sz="1200" spc="-5">
                <a:latin typeface="Times New Roman"/>
                <a:cs typeface="Times New Roman"/>
              </a:rPr>
              <a:t>and configuration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update.</a:t>
            </a:r>
            <a:endParaRPr sz="1200">
              <a:latin typeface="Times New Roman"/>
              <a:cs typeface="Times New Roman"/>
            </a:endParaRPr>
          </a:p>
          <a:p>
            <a:pPr lvl="3" marL="721360" indent="-708660">
              <a:lnSpc>
                <a:spcPct val="100000"/>
              </a:lnSpc>
              <a:spcBef>
                <a:spcPts val="940"/>
              </a:spcBef>
              <a:buAutoNum type="arabicPeriod" startAt="7"/>
              <a:tabLst>
                <a:tab pos="720725" algn="l"/>
                <a:tab pos="721360" algn="l"/>
                <a:tab pos="1345565" algn="l"/>
              </a:tabLst>
            </a:pPr>
            <a:r>
              <a:rPr dirty="0" sz="1200" spc="-5">
                <a:latin typeface="Times New Roman"/>
                <a:cs typeface="Times New Roman"/>
              </a:rPr>
              <a:t>Device	</a:t>
            </a:r>
            <a:r>
              <a:rPr dirty="0" sz="1200">
                <a:latin typeface="Times New Roman"/>
                <a:cs typeface="Times New Roman"/>
              </a:rPr>
              <a:t>shall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05500" y="2372614"/>
            <a:ext cx="3404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66115" algn="l"/>
                <a:tab pos="1172845" algn="l"/>
                <a:tab pos="1884680" algn="l"/>
                <a:tab pos="2900045" algn="l"/>
              </a:tabLst>
            </a:pPr>
            <a:r>
              <a:rPr dirty="0" sz="1200">
                <a:latin typeface="Times New Roman"/>
                <a:cs typeface="Times New Roman"/>
              </a:rPr>
              <a:t>suppo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t	b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sic	standard	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onfi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tion	(Mobile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88110" y="2547873"/>
            <a:ext cx="5226050" cy="665289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algn="just" marL="721360" marR="7620">
              <a:lnSpc>
                <a:spcPct val="96200"/>
              </a:lnSpc>
              <a:spcBef>
                <a:spcPts val="155"/>
              </a:spcBef>
            </a:pPr>
            <a:r>
              <a:rPr dirty="0" sz="1200" spc="-5">
                <a:latin typeface="Times New Roman"/>
                <a:cs typeface="Times New Roman"/>
              </a:rPr>
              <a:t>communications network settings, 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Server (Government  authorized server) </a:t>
            </a:r>
            <a:r>
              <a:rPr dirty="0" sz="1200">
                <a:latin typeface="Times New Roman"/>
                <a:cs typeface="Times New Roman"/>
              </a:rPr>
              <a:t>details, </a:t>
            </a:r>
            <a:r>
              <a:rPr dirty="0" sz="1200" spc="-5">
                <a:latin typeface="Times New Roman"/>
                <a:cs typeface="Times New Roman"/>
              </a:rPr>
              <a:t>data frequencies, </a:t>
            </a:r>
            <a:r>
              <a:rPr dirty="0" sz="1200">
                <a:latin typeface="Times New Roman"/>
                <a:cs typeface="Times New Roman"/>
              </a:rPr>
              <a:t>alert </a:t>
            </a:r>
            <a:r>
              <a:rPr dirty="0" sz="1200" spc="-5">
                <a:latin typeface="Times New Roman"/>
                <a:cs typeface="Times New Roman"/>
              </a:rPr>
              <a:t>thresholds etc.) as </a:t>
            </a:r>
            <a:r>
              <a:rPr dirty="0" sz="1200">
                <a:latin typeface="Times New Roman"/>
                <a:cs typeface="Times New Roman"/>
              </a:rPr>
              <a:t>per  </a:t>
            </a:r>
            <a:r>
              <a:rPr dirty="0" sz="1200" spc="-5">
                <a:latin typeface="Times New Roman"/>
                <a:cs typeface="Times New Roman"/>
              </a:rPr>
              <a:t>configuration </a:t>
            </a:r>
            <a:r>
              <a:rPr dirty="0" sz="1200">
                <a:latin typeface="Times New Roman"/>
                <a:cs typeface="Times New Roman"/>
              </a:rPr>
              <a:t>specification </a:t>
            </a:r>
            <a:r>
              <a:rPr dirty="0" sz="1200" spc="-5">
                <a:latin typeface="Times New Roman"/>
                <a:cs typeface="Times New Roman"/>
              </a:rPr>
              <a:t>defined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Section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  <a:p>
            <a:pPr algn="just" lvl="3" marL="721360" marR="5080" indent="-708660">
              <a:lnSpc>
                <a:spcPct val="95900"/>
              </a:lnSpc>
              <a:spcBef>
                <a:spcPts val="1005"/>
              </a:spcBef>
              <a:buAutoNum type="arabicPeriod" startAt="11"/>
              <a:tabLst>
                <a:tab pos="721360" algn="l"/>
              </a:tabLst>
            </a:pP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support store </a:t>
            </a:r>
            <a:r>
              <a:rPr dirty="0" sz="1200" spc="-5">
                <a:latin typeface="Times New Roman"/>
                <a:cs typeface="Times New Roman"/>
              </a:rPr>
              <a:t>and forward mechanism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all </a:t>
            </a:r>
            <a:r>
              <a:rPr dirty="0" sz="1200" spc="-10">
                <a:latin typeface="Times New Roman"/>
                <a:cs typeface="Times New Roman"/>
              </a:rPr>
              <a:t>type </a:t>
            </a:r>
            <a:r>
              <a:rPr dirty="0" sz="1200">
                <a:latin typeface="Times New Roman"/>
                <a:cs typeface="Times New Roman"/>
              </a:rPr>
              <a:t>of data  </a:t>
            </a:r>
            <a:r>
              <a:rPr dirty="0" sz="1200" spc="-5">
                <a:latin typeface="Times New Roman"/>
                <a:cs typeface="Times New Roman"/>
              </a:rPr>
              <a:t>(periodic data and alerts) meant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transmission. The </a:t>
            </a:r>
            <a:r>
              <a:rPr dirty="0" sz="1200" spc="-5">
                <a:latin typeface="Times New Roman"/>
                <a:cs typeface="Times New Roman"/>
              </a:rPr>
              <a:t>system  </a:t>
            </a:r>
            <a:r>
              <a:rPr dirty="0" sz="1200">
                <a:latin typeface="Times New Roman"/>
                <a:cs typeface="Times New Roman"/>
              </a:rPr>
              <a:t>shall store data in </a:t>
            </a:r>
            <a:r>
              <a:rPr dirty="0" sz="1200" spc="-5">
                <a:latin typeface="Times New Roman"/>
                <a:cs typeface="Times New Roman"/>
              </a:rPr>
              <a:t>internal </a:t>
            </a:r>
            <a:r>
              <a:rPr dirty="0" sz="1200">
                <a:latin typeface="Times New Roman"/>
                <a:cs typeface="Times New Roman"/>
              </a:rPr>
              <a:t>memory during </a:t>
            </a:r>
            <a:r>
              <a:rPr dirty="0" sz="1200" spc="-5">
                <a:latin typeface="Times New Roman"/>
                <a:cs typeface="Times New Roman"/>
              </a:rPr>
              <a:t>communication network </a:t>
            </a:r>
            <a:r>
              <a:rPr dirty="0" sz="1200" spc="10">
                <a:latin typeface="Times New Roman"/>
                <a:cs typeface="Times New Roman"/>
              </a:rPr>
              <a:t>un-  </a:t>
            </a:r>
            <a:r>
              <a:rPr dirty="0" sz="1200">
                <a:latin typeface="Times New Roman"/>
                <a:cs typeface="Times New Roman"/>
              </a:rPr>
              <a:t>availability </a:t>
            </a:r>
            <a:r>
              <a:rPr dirty="0" sz="1200" spc="-5">
                <a:latin typeface="Times New Roman"/>
                <a:cs typeface="Times New Roman"/>
              </a:rPr>
              <a:t>and transmit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data when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connection resumes </a:t>
            </a:r>
            <a:r>
              <a:rPr dirty="0" sz="1200">
                <a:latin typeface="Times New Roman"/>
                <a:cs typeface="Times New Roman"/>
              </a:rPr>
              <a:t>in last in  </a:t>
            </a: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out </a:t>
            </a:r>
            <a:r>
              <a:rPr dirty="0" sz="1200" spc="-5">
                <a:latin typeface="Times New Roman"/>
                <a:cs typeface="Times New Roman"/>
              </a:rPr>
              <a:t>(LIFO) manner. </a:t>
            </a:r>
            <a:r>
              <a:rPr dirty="0" sz="1200">
                <a:latin typeface="Times New Roman"/>
                <a:cs typeface="Times New Roman"/>
              </a:rPr>
              <a:t>The live </a:t>
            </a:r>
            <a:r>
              <a:rPr dirty="0" sz="1200" spc="-5">
                <a:latin typeface="Times New Roman"/>
                <a:cs typeface="Times New Roman"/>
              </a:rPr>
              <a:t>data </a:t>
            </a:r>
            <a:r>
              <a:rPr dirty="0" sz="1200">
                <a:latin typeface="Times New Roman"/>
                <a:cs typeface="Times New Roman"/>
              </a:rPr>
              <a:t>shall be given higher priority for  </a:t>
            </a:r>
            <a:r>
              <a:rPr dirty="0" sz="1200" spc="-5">
                <a:latin typeface="Times New Roman"/>
                <a:cs typeface="Times New Roman"/>
              </a:rPr>
              <a:t>transmission </a:t>
            </a:r>
            <a:r>
              <a:rPr dirty="0" sz="1200">
                <a:latin typeface="Times New Roman"/>
                <a:cs typeface="Times New Roman"/>
              </a:rPr>
              <a:t>than </a:t>
            </a:r>
            <a:r>
              <a:rPr dirty="0" sz="1200" spc="-5">
                <a:latin typeface="Times New Roman"/>
                <a:cs typeface="Times New Roman"/>
              </a:rPr>
              <a:t>back </a:t>
            </a:r>
            <a:r>
              <a:rPr dirty="0" sz="1200">
                <a:latin typeface="Times New Roman"/>
                <a:cs typeface="Times New Roman"/>
              </a:rPr>
              <a:t>log (stored data)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 spc="5">
                <a:latin typeface="Times New Roman"/>
                <a:cs typeface="Times New Roman"/>
              </a:rPr>
              <a:t>any </a:t>
            </a:r>
            <a:r>
              <a:rPr dirty="0" sz="1200">
                <a:latin typeface="Times New Roman"/>
                <a:cs typeface="Times New Roman"/>
              </a:rPr>
              <a:t>point in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time.</a:t>
            </a:r>
            <a:endParaRPr sz="1200">
              <a:latin typeface="Times New Roman"/>
              <a:cs typeface="Times New Roman"/>
            </a:endParaRPr>
          </a:p>
          <a:p>
            <a:pPr algn="just" lvl="3" marL="710565" marR="13335" indent="-697865">
              <a:lnSpc>
                <a:spcPct val="95800"/>
              </a:lnSpc>
              <a:spcBef>
                <a:spcPts val="994"/>
              </a:spcBef>
              <a:buAutoNum type="arabicPeriod" startAt="11"/>
              <a:tabLst>
                <a:tab pos="711200" algn="l"/>
              </a:tabLst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 unique </a:t>
            </a:r>
            <a:r>
              <a:rPr dirty="0" sz="1200" spc="-5">
                <a:latin typeface="Times New Roman"/>
                <a:cs typeface="Times New Roman"/>
              </a:rPr>
              <a:t>identifier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identifying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VLT </a:t>
            </a:r>
            <a:r>
              <a:rPr dirty="0" sz="1200">
                <a:latin typeface="Times New Roman"/>
                <a:cs typeface="Times New Roman"/>
              </a:rPr>
              <a:t>device  </a:t>
            </a:r>
            <a:r>
              <a:rPr dirty="0" sz="1200" spc="-5">
                <a:latin typeface="Times New Roman"/>
                <a:cs typeface="Times New Roman"/>
              </a:rPr>
              <a:t>and data. </a:t>
            </a:r>
            <a:r>
              <a:rPr dirty="0" sz="1200">
                <a:latin typeface="Times New Roman"/>
                <a:cs typeface="Times New Roman"/>
              </a:rPr>
              <a:t>The unique </a:t>
            </a:r>
            <a:r>
              <a:rPr dirty="0" sz="1200" spc="-15">
                <a:latin typeface="Times New Roman"/>
                <a:cs typeface="Times New Roman"/>
              </a:rPr>
              <a:t>ID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stored </a:t>
            </a:r>
            <a:r>
              <a:rPr dirty="0" sz="1200">
                <a:latin typeface="Times New Roman"/>
                <a:cs typeface="Times New Roman"/>
              </a:rPr>
              <a:t>in a read only memory </a:t>
            </a:r>
            <a:r>
              <a:rPr dirty="0" sz="1200" spc="-5">
                <a:latin typeface="Times New Roman"/>
                <a:cs typeface="Times New Roman"/>
              </a:rPr>
              <a:t>area so  </a:t>
            </a:r>
            <a:r>
              <a:rPr dirty="0" sz="1200">
                <a:latin typeface="Times New Roman"/>
                <a:cs typeface="Times New Roman"/>
              </a:rPr>
              <a:t>that it </a:t>
            </a:r>
            <a:r>
              <a:rPr dirty="0" sz="1200" spc="-5">
                <a:latin typeface="Times New Roman"/>
                <a:cs typeface="Times New Roman"/>
              </a:rPr>
              <a:t>cannot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altered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overwritten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any </a:t>
            </a:r>
            <a:r>
              <a:rPr dirty="0" sz="1200" spc="-5">
                <a:latin typeface="Times New Roman"/>
                <a:cs typeface="Times New Roman"/>
              </a:rPr>
              <a:t>person. </a:t>
            </a:r>
            <a:r>
              <a:rPr dirty="0" sz="1200">
                <a:latin typeface="Times New Roman"/>
                <a:cs typeface="Times New Roman"/>
              </a:rPr>
              <a:t>The unique  </a:t>
            </a:r>
            <a:r>
              <a:rPr dirty="0" sz="1200" spc="-5">
                <a:latin typeface="Times New Roman"/>
                <a:cs typeface="Times New Roman"/>
              </a:rPr>
              <a:t>identifier </a:t>
            </a:r>
            <a:r>
              <a:rPr dirty="0" sz="1200">
                <a:latin typeface="Times New Roman"/>
                <a:cs typeface="Times New Roman"/>
              </a:rPr>
              <a:t>may be </a:t>
            </a:r>
            <a:r>
              <a:rPr dirty="0" sz="1200" spc="-5">
                <a:latin typeface="Times New Roman"/>
                <a:cs typeface="Times New Roman"/>
              </a:rPr>
              <a:t>Vehicle Identification </a:t>
            </a:r>
            <a:r>
              <a:rPr dirty="0" sz="1200">
                <a:latin typeface="Times New Roman"/>
                <a:cs typeface="Times New Roman"/>
              </a:rPr>
              <a:t>number or </a:t>
            </a:r>
            <a:r>
              <a:rPr dirty="0" sz="1200" spc="-10">
                <a:latin typeface="Times New Roman"/>
                <a:cs typeface="Times New Roman"/>
              </a:rPr>
              <a:t>IMEI </a:t>
            </a:r>
            <a:r>
              <a:rPr dirty="0" sz="1200" spc="-5">
                <a:latin typeface="Times New Roman"/>
                <a:cs typeface="Times New Roman"/>
              </a:rPr>
              <a:t>(International  </a:t>
            </a:r>
            <a:r>
              <a:rPr dirty="0" sz="1200">
                <a:latin typeface="Times New Roman"/>
                <a:cs typeface="Times New Roman"/>
              </a:rPr>
              <a:t>Mobile </a:t>
            </a:r>
            <a:r>
              <a:rPr dirty="0" sz="1200" spc="-5">
                <a:latin typeface="Times New Roman"/>
                <a:cs typeface="Times New Roman"/>
              </a:rPr>
              <a:t>Station Equipment Identity)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Number.</a:t>
            </a:r>
            <a:endParaRPr sz="1200">
              <a:latin typeface="Times New Roman"/>
              <a:cs typeface="Times New Roman"/>
            </a:endParaRPr>
          </a:p>
          <a:p>
            <a:pPr algn="just" lvl="3" marL="710565" marR="16510" indent="-697865">
              <a:lnSpc>
                <a:spcPts val="1380"/>
              </a:lnSpc>
              <a:spcBef>
                <a:spcPts val="1035"/>
              </a:spcBef>
              <a:buAutoNum type="arabicPeriod" startAt="11"/>
              <a:tabLst>
                <a:tab pos="711200" algn="l"/>
              </a:tabLst>
            </a:pP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</a:t>
            </a:r>
            <a:r>
              <a:rPr dirty="0" sz="1200" spc="-5">
                <a:latin typeface="Times New Roman"/>
                <a:cs typeface="Times New Roman"/>
              </a:rPr>
              <a:t>store/write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registration </a:t>
            </a:r>
            <a:r>
              <a:rPr dirty="0" sz="1200">
                <a:latin typeface="Times New Roman"/>
                <a:cs typeface="Times New Roman"/>
              </a:rPr>
              <a:t>number of the vehicle in the  </a:t>
            </a:r>
            <a:r>
              <a:rPr dirty="0" sz="1200" spc="-5">
                <a:latin typeface="Times New Roman"/>
                <a:cs typeface="Times New Roman"/>
              </a:rPr>
              <a:t>internal </a:t>
            </a:r>
            <a:r>
              <a:rPr dirty="0" sz="1200">
                <a:latin typeface="Times New Roman"/>
                <a:cs typeface="Times New Roman"/>
              </a:rPr>
              <a:t>nonvolatile</a:t>
            </a:r>
            <a:r>
              <a:rPr dirty="0" sz="1200" spc="-5">
                <a:latin typeface="Times New Roman"/>
                <a:cs typeface="Times New Roman"/>
              </a:rPr>
              <a:t> memory.</a:t>
            </a:r>
            <a:endParaRPr sz="1200">
              <a:latin typeface="Times New Roman"/>
              <a:cs typeface="Times New Roman"/>
            </a:endParaRPr>
          </a:p>
          <a:p>
            <a:pPr lvl="3" marL="710565" indent="-697865">
              <a:lnSpc>
                <a:spcPct val="100000"/>
              </a:lnSpc>
              <a:spcBef>
                <a:spcPts val="900"/>
              </a:spcBef>
              <a:buAutoNum type="arabicPeriod" startAt="11"/>
              <a:tabLst>
                <a:tab pos="710565" algn="l"/>
                <a:tab pos="711200" algn="l"/>
              </a:tabLst>
            </a:pP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have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Embedded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SIM.</a:t>
            </a:r>
            <a:endParaRPr sz="1200">
              <a:latin typeface="Times New Roman"/>
              <a:cs typeface="Times New Roman"/>
            </a:endParaRPr>
          </a:p>
          <a:p>
            <a:pPr algn="just" lvl="3" marL="710565" marR="13970" indent="-697865">
              <a:lnSpc>
                <a:spcPts val="1380"/>
              </a:lnSpc>
              <a:spcBef>
                <a:spcPts val="1045"/>
              </a:spcBef>
              <a:buAutoNum type="arabicPeriod" startAt="11"/>
              <a:tabLst>
                <a:tab pos="711200" algn="l"/>
              </a:tabLst>
            </a:pP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designed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operate between </a:t>
            </a:r>
            <a:r>
              <a:rPr dirty="0" sz="1200">
                <a:latin typeface="Times New Roman"/>
                <a:cs typeface="Times New Roman"/>
              </a:rPr>
              <a:t>8VDC </a:t>
            </a:r>
            <a:r>
              <a:rPr dirty="0" sz="1200" spc="-5">
                <a:latin typeface="Times New Roman"/>
                <a:cs typeface="Times New Roman"/>
              </a:rPr>
              <a:t>and 32VDC </a:t>
            </a:r>
            <a:r>
              <a:rPr dirty="0" sz="1200">
                <a:latin typeface="Times New Roman"/>
                <a:cs typeface="Times New Roman"/>
              </a:rPr>
              <a:t>using  </a:t>
            </a:r>
            <a:r>
              <a:rPr dirty="0" sz="1200" spc="-5">
                <a:latin typeface="Times New Roman"/>
                <a:cs typeface="Times New Roman"/>
              </a:rPr>
              <a:t>vehicle </a:t>
            </a:r>
            <a:r>
              <a:rPr dirty="0" sz="1200">
                <a:latin typeface="Times New Roman"/>
                <a:cs typeface="Times New Roman"/>
              </a:rPr>
              <a:t>battery input voltage range 12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/24Volts.</a:t>
            </a:r>
            <a:endParaRPr sz="1200">
              <a:latin typeface="Times New Roman"/>
              <a:cs typeface="Times New Roman"/>
            </a:endParaRPr>
          </a:p>
          <a:p>
            <a:pPr algn="just" lvl="3" marL="710565" marR="10795" indent="-697865">
              <a:lnSpc>
                <a:spcPts val="1380"/>
              </a:lnSpc>
              <a:spcBef>
                <a:spcPts val="994"/>
              </a:spcBef>
              <a:buAutoNum type="arabicPeriod" startAt="11"/>
              <a:tabLst>
                <a:tab pos="711200" algn="l"/>
              </a:tabLst>
            </a:pPr>
            <a:r>
              <a:rPr dirty="0" sz="1200" spc="-5">
                <a:latin typeface="Times New Roman"/>
                <a:cs typeface="Times New Roman"/>
              </a:rPr>
              <a:t>Device shall have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sleep </a:t>
            </a:r>
            <a:r>
              <a:rPr dirty="0" sz="1200">
                <a:latin typeface="Times New Roman"/>
                <a:cs typeface="Times New Roman"/>
              </a:rPr>
              <a:t>mode </a:t>
            </a:r>
            <a:r>
              <a:rPr dirty="0" sz="1200" spc="-5">
                <a:latin typeface="Times New Roman"/>
                <a:cs typeface="Times New Roman"/>
              </a:rPr>
              <a:t>current </a:t>
            </a:r>
            <a:r>
              <a:rPr dirty="0" sz="1200">
                <a:latin typeface="Times New Roman"/>
                <a:cs typeface="Times New Roman"/>
              </a:rPr>
              <a:t>≤ 20 mA </a:t>
            </a:r>
            <a:r>
              <a:rPr dirty="0" sz="1200" spc="-5">
                <a:latin typeface="Times New Roman"/>
                <a:cs typeface="Times New Roman"/>
              </a:rPr>
              <a:t>(If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function is  implemented </a:t>
            </a:r>
            <a:r>
              <a:rPr dirty="0" sz="1200">
                <a:latin typeface="Times New Roman"/>
                <a:cs typeface="Times New Roman"/>
              </a:rPr>
              <a:t>in a </a:t>
            </a:r>
            <a:r>
              <a:rPr dirty="0" sz="1200" spc="-5">
                <a:latin typeface="Times New Roman"/>
                <a:cs typeface="Times New Roman"/>
              </a:rPr>
              <a:t>dedicated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system/device).</a:t>
            </a:r>
            <a:endParaRPr sz="1200">
              <a:latin typeface="Times New Roman"/>
              <a:cs typeface="Times New Roman"/>
            </a:endParaRPr>
          </a:p>
          <a:p>
            <a:pPr algn="just" lvl="3" marL="710565" marR="13970" indent="-697865">
              <a:lnSpc>
                <a:spcPts val="1380"/>
              </a:lnSpc>
              <a:spcBef>
                <a:spcPts val="994"/>
              </a:spcBef>
              <a:buAutoNum type="arabicPeriod" startAt="11"/>
              <a:tabLst>
                <a:tab pos="711200" algn="l"/>
              </a:tabLst>
            </a:pP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support </a:t>
            </a:r>
            <a:r>
              <a:rPr dirty="0" sz="1200" spc="5">
                <a:latin typeface="Times New Roman"/>
                <a:cs typeface="Times New Roman"/>
              </a:rPr>
              <a:t>any </a:t>
            </a:r>
            <a:r>
              <a:rPr dirty="0" sz="1200" spc="-5">
                <a:latin typeface="Times New Roman"/>
                <a:cs typeface="Times New Roman"/>
              </a:rPr>
              <a:t>operational GNSS system </a:t>
            </a:r>
            <a:r>
              <a:rPr dirty="0" sz="1200">
                <a:latin typeface="Times New Roman"/>
                <a:cs typeface="Times New Roman"/>
              </a:rPr>
              <a:t>with 12 (minimum)  </a:t>
            </a:r>
            <a:r>
              <a:rPr dirty="0" sz="1200" spc="-5">
                <a:latin typeface="Times New Roman"/>
                <a:cs typeface="Times New Roman"/>
              </a:rPr>
              <a:t>acquisition channels.</a:t>
            </a:r>
            <a:endParaRPr sz="1200">
              <a:latin typeface="Times New Roman"/>
              <a:cs typeface="Times New Roman"/>
            </a:endParaRPr>
          </a:p>
          <a:p>
            <a:pPr lvl="3" marL="710565" indent="-697865">
              <a:lnSpc>
                <a:spcPct val="100000"/>
              </a:lnSpc>
              <a:spcBef>
                <a:spcPts val="915"/>
              </a:spcBef>
              <a:buAutoNum type="arabicPeriod" startAt="11"/>
              <a:tabLst>
                <a:tab pos="710565" algn="l"/>
                <a:tab pos="711200" algn="l"/>
              </a:tabLst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support:</a:t>
            </a:r>
            <a:endParaRPr sz="1200">
              <a:latin typeface="Times New Roman"/>
              <a:cs typeface="Times New Roman"/>
            </a:endParaRPr>
          </a:p>
          <a:p>
            <a:pPr algn="just" lvl="4" marL="875665" indent="-165100">
              <a:lnSpc>
                <a:spcPct val="100000"/>
              </a:lnSpc>
              <a:spcBef>
                <a:spcPts val="960"/>
              </a:spcBef>
              <a:buFont typeface="Trebuchet MS"/>
              <a:buChar char="•"/>
              <a:tabLst>
                <a:tab pos="871219" algn="l"/>
              </a:tabLst>
            </a:pPr>
            <a:r>
              <a:rPr dirty="0" sz="1200" spc="-5">
                <a:latin typeface="Times New Roman"/>
                <a:cs typeface="Times New Roman"/>
              </a:rPr>
              <a:t>Location </a:t>
            </a:r>
            <a:r>
              <a:rPr dirty="0" sz="1200">
                <a:latin typeface="Times New Roman"/>
                <a:cs typeface="Times New Roman"/>
              </a:rPr>
              <a:t>on GPRS/SMS</a:t>
            </a:r>
            <a:endParaRPr sz="1200">
              <a:latin typeface="Times New Roman"/>
              <a:cs typeface="Times New Roman"/>
            </a:endParaRPr>
          </a:p>
          <a:p>
            <a:pPr algn="just" lvl="4" marL="875665" indent="-165100">
              <a:lnSpc>
                <a:spcPct val="100000"/>
              </a:lnSpc>
              <a:spcBef>
                <a:spcPts val="960"/>
              </a:spcBef>
              <a:buFont typeface="Trebuchet MS"/>
              <a:buChar char="•"/>
              <a:tabLst>
                <a:tab pos="871219" algn="l"/>
              </a:tabLst>
            </a:pPr>
            <a:r>
              <a:rPr dirty="0" sz="1200" spc="-5">
                <a:latin typeface="Times New Roman"/>
                <a:cs typeface="Times New Roman"/>
              </a:rPr>
              <a:t>Non-volatile </a:t>
            </a:r>
            <a:r>
              <a:rPr dirty="0" sz="1200">
                <a:latin typeface="Times New Roman"/>
                <a:cs typeface="Times New Roman"/>
              </a:rPr>
              <a:t>memory to store min 40,000 </a:t>
            </a:r>
            <a:r>
              <a:rPr dirty="0" sz="1200" spc="-5">
                <a:latin typeface="Times New Roman"/>
                <a:cs typeface="Times New Roman"/>
              </a:rPr>
              <a:t>positional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log</a:t>
            </a:r>
            <a:endParaRPr sz="1200">
              <a:latin typeface="Times New Roman"/>
              <a:cs typeface="Times New Roman"/>
            </a:endParaRPr>
          </a:p>
          <a:p>
            <a:pPr algn="just" lvl="4" marL="875665" indent="-165100">
              <a:lnSpc>
                <a:spcPct val="100000"/>
              </a:lnSpc>
              <a:spcBef>
                <a:spcPts val="960"/>
              </a:spcBef>
              <a:buFont typeface="Trebuchet MS"/>
              <a:buChar char="•"/>
              <a:tabLst>
                <a:tab pos="871219" algn="l"/>
              </a:tabLst>
            </a:pPr>
            <a:r>
              <a:rPr dirty="0" sz="1200" spc="-5">
                <a:latin typeface="Times New Roman"/>
                <a:cs typeface="Times New Roman"/>
              </a:rPr>
              <a:t>Configurable backup </a:t>
            </a:r>
            <a:r>
              <a:rPr dirty="0" sz="1200">
                <a:latin typeface="Times New Roman"/>
                <a:cs typeface="Times New Roman"/>
              </a:rPr>
              <a:t>SMS facility in case of </a:t>
            </a:r>
            <a:r>
              <a:rPr dirty="0" sz="1200" spc="-5">
                <a:latin typeface="Times New Roman"/>
                <a:cs typeface="Times New Roman"/>
              </a:rPr>
              <a:t>GPRS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failure</a:t>
            </a:r>
            <a:endParaRPr sz="1200">
              <a:latin typeface="Times New Roman"/>
              <a:cs typeface="Times New Roman"/>
            </a:endParaRPr>
          </a:p>
          <a:p>
            <a:pPr lvl="4" marL="875665" marR="17145" indent="-165100">
              <a:lnSpc>
                <a:spcPts val="1380"/>
              </a:lnSpc>
              <a:spcBef>
                <a:spcPts val="1060"/>
              </a:spcBef>
              <a:buFont typeface="Trebuchet MS"/>
              <a:buChar char="•"/>
              <a:tabLst>
                <a:tab pos="875665" algn="l"/>
              </a:tabLst>
            </a:pPr>
            <a:r>
              <a:rPr dirty="0" sz="1200">
                <a:latin typeface="Times New Roman"/>
                <a:cs typeface="Times New Roman"/>
              </a:rPr>
              <a:t>Capability to </a:t>
            </a:r>
            <a:r>
              <a:rPr dirty="0" sz="1200" spc="-5">
                <a:latin typeface="Times New Roman"/>
                <a:cs typeface="Times New Roman"/>
              </a:rPr>
              <a:t>send </a:t>
            </a:r>
            <a:r>
              <a:rPr dirty="0" sz="1200">
                <a:latin typeface="Times New Roman"/>
                <a:cs typeface="Times New Roman"/>
              </a:rPr>
              <a:t>serving </a:t>
            </a:r>
            <a:r>
              <a:rPr dirty="0" sz="1200" spc="-5">
                <a:latin typeface="Times New Roman"/>
                <a:cs typeface="Times New Roman"/>
              </a:rPr>
              <a:t>and adjacent </a:t>
            </a:r>
            <a:r>
              <a:rPr dirty="0" sz="1200">
                <a:latin typeface="Times New Roman"/>
                <a:cs typeface="Times New Roman"/>
              </a:rPr>
              <a:t>cell </a:t>
            </a:r>
            <a:r>
              <a:rPr dirty="0" sz="1200" spc="-15">
                <a:latin typeface="Times New Roman"/>
                <a:cs typeface="Times New Roman"/>
              </a:rPr>
              <a:t>ID </a:t>
            </a:r>
            <a:r>
              <a:rPr dirty="0" sz="1200" spc="-5">
                <a:latin typeface="Times New Roman"/>
                <a:cs typeface="Times New Roman"/>
              </a:rPr>
              <a:t>as well as network  measurement </a:t>
            </a:r>
            <a:r>
              <a:rPr dirty="0" sz="1200">
                <a:latin typeface="Times New Roman"/>
                <a:cs typeface="Times New Roman"/>
              </a:rPr>
              <a:t>report </a:t>
            </a:r>
            <a:r>
              <a:rPr dirty="0" sz="1200" spc="-5">
                <a:latin typeface="Times New Roman"/>
                <a:cs typeface="Times New Roman"/>
              </a:rPr>
              <a:t>(NMR)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7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92682" y="5114670"/>
            <a:ext cx="520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3.1.1.22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92682" y="766064"/>
            <a:ext cx="5217160" cy="8776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lvl="3" marL="708660" indent="-695960">
              <a:lnSpc>
                <a:spcPct val="100000"/>
              </a:lnSpc>
              <a:spcBef>
                <a:spcPts val="100"/>
              </a:spcBef>
              <a:buAutoNum type="arabicPeriod" startAt="19"/>
              <a:tabLst>
                <a:tab pos="708660" algn="l"/>
                <a:tab pos="709295" algn="l"/>
              </a:tabLst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Device GNSS </a:t>
            </a:r>
            <a:r>
              <a:rPr dirty="0" sz="1200">
                <a:latin typeface="Times New Roman"/>
                <a:cs typeface="Times New Roman"/>
              </a:rPr>
              <a:t>module shall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have:</a:t>
            </a:r>
            <a:endParaRPr sz="1200">
              <a:latin typeface="Times New Roman"/>
              <a:cs typeface="Times New Roman"/>
            </a:endParaRPr>
          </a:p>
          <a:p>
            <a:pPr lvl="4" marL="869315" indent="-170815">
              <a:lnSpc>
                <a:spcPct val="100000"/>
              </a:lnSpc>
              <a:spcBef>
                <a:spcPts val="975"/>
              </a:spcBef>
              <a:buFont typeface="Trebuchet MS"/>
              <a:buChar char="•"/>
              <a:tabLst>
                <a:tab pos="869950" algn="l"/>
              </a:tabLst>
            </a:pPr>
            <a:r>
              <a:rPr dirty="0" sz="1200">
                <a:latin typeface="Times New Roman"/>
                <a:cs typeface="Times New Roman"/>
              </a:rPr>
              <a:t>The capability of </a:t>
            </a:r>
            <a:r>
              <a:rPr dirty="0" sz="1200" spc="-5">
                <a:latin typeface="Times New Roman"/>
                <a:cs typeface="Times New Roman"/>
              </a:rPr>
              <a:t>Hot </a:t>
            </a:r>
            <a:r>
              <a:rPr dirty="0" sz="1200">
                <a:latin typeface="Times New Roman"/>
                <a:cs typeface="Times New Roman"/>
              </a:rPr>
              <a:t>start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&lt;5s</a:t>
            </a:r>
            <a:endParaRPr sz="1200">
              <a:latin typeface="Times New Roman"/>
              <a:cs typeface="Times New Roman"/>
            </a:endParaRPr>
          </a:p>
          <a:p>
            <a:pPr lvl="4" marL="869315" indent="-170815">
              <a:lnSpc>
                <a:spcPct val="100000"/>
              </a:lnSpc>
              <a:spcBef>
                <a:spcPts val="960"/>
              </a:spcBef>
              <a:buFont typeface="Trebuchet MS"/>
              <a:buChar char="•"/>
              <a:tabLst>
                <a:tab pos="869950" algn="l"/>
              </a:tabLst>
            </a:pPr>
            <a:r>
              <a:rPr dirty="0" sz="1200">
                <a:latin typeface="Times New Roman"/>
                <a:cs typeface="Times New Roman"/>
              </a:rPr>
              <a:t>The capability of </a:t>
            </a:r>
            <a:r>
              <a:rPr dirty="0" sz="1200" spc="-5">
                <a:latin typeface="Times New Roman"/>
                <a:cs typeface="Times New Roman"/>
              </a:rPr>
              <a:t>Warm </a:t>
            </a:r>
            <a:r>
              <a:rPr dirty="0" sz="1200">
                <a:latin typeface="Times New Roman"/>
                <a:cs typeface="Times New Roman"/>
              </a:rPr>
              <a:t>start : &lt;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30s</a:t>
            </a:r>
            <a:endParaRPr sz="1200">
              <a:latin typeface="Times New Roman"/>
              <a:cs typeface="Times New Roman"/>
            </a:endParaRPr>
          </a:p>
          <a:p>
            <a:pPr lvl="4" marL="869315" indent="-170815">
              <a:lnSpc>
                <a:spcPct val="100000"/>
              </a:lnSpc>
              <a:spcBef>
                <a:spcPts val="960"/>
              </a:spcBef>
              <a:buFont typeface="Trebuchet MS"/>
              <a:buChar char="•"/>
              <a:tabLst>
                <a:tab pos="869950" algn="l"/>
              </a:tabLst>
            </a:pPr>
            <a:r>
              <a:rPr dirty="0" sz="1200">
                <a:latin typeface="Times New Roman"/>
                <a:cs typeface="Times New Roman"/>
              </a:rPr>
              <a:t>The capability of Cold </a:t>
            </a:r>
            <a:r>
              <a:rPr dirty="0" sz="1200" spc="-5">
                <a:latin typeface="Times New Roman"/>
                <a:cs typeface="Times New Roman"/>
              </a:rPr>
              <a:t>start </a:t>
            </a:r>
            <a:r>
              <a:rPr dirty="0" sz="1200">
                <a:latin typeface="Times New Roman"/>
                <a:cs typeface="Times New Roman"/>
              </a:rPr>
              <a:t>&lt; 40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lvl="3" marL="708660" indent="-695960">
              <a:lnSpc>
                <a:spcPct val="100000"/>
              </a:lnSpc>
              <a:spcBef>
                <a:spcPts val="935"/>
              </a:spcBef>
              <a:buAutoNum type="arabicPeriod" startAt="19"/>
              <a:tabLst>
                <a:tab pos="708660" algn="l"/>
                <a:tab pos="709295" algn="l"/>
              </a:tabLst>
            </a:pP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support Outputs </a:t>
            </a:r>
            <a:r>
              <a:rPr dirty="0" sz="1200" spc="-5">
                <a:latin typeface="Times New Roman"/>
                <a:cs typeface="Times New Roman"/>
              </a:rPr>
              <a:t>as per NMEA </a:t>
            </a:r>
            <a:r>
              <a:rPr dirty="0" sz="1200">
                <a:latin typeface="Times New Roman"/>
                <a:cs typeface="Times New Roman"/>
              </a:rPr>
              <a:t>0183</a:t>
            </a:r>
            <a:endParaRPr sz="1200">
              <a:latin typeface="Times New Roman"/>
              <a:cs typeface="Times New Roman"/>
            </a:endParaRPr>
          </a:p>
          <a:p>
            <a:pPr lvl="3" marL="708660" indent="-695960">
              <a:lnSpc>
                <a:spcPct val="100000"/>
              </a:lnSpc>
              <a:spcBef>
                <a:spcPts val="944"/>
              </a:spcBef>
              <a:buAutoNum type="arabicPeriod" startAt="19"/>
              <a:tabLst>
                <a:tab pos="708660" algn="l"/>
                <a:tab pos="709295" algn="l"/>
              </a:tabLst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Device GPRS module </a:t>
            </a:r>
            <a:r>
              <a:rPr dirty="0" sz="1200">
                <a:latin typeface="Times New Roman"/>
                <a:cs typeface="Times New Roman"/>
              </a:rPr>
              <a:t>shall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have:</a:t>
            </a:r>
            <a:endParaRPr sz="1200">
              <a:latin typeface="Times New Roman"/>
              <a:cs typeface="Times New Roman"/>
            </a:endParaRPr>
          </a:p>
          <a:p>
            <a:pPr lvl="4" marL="869315" indent="-160655">
              <a:lnSpc>
                <a:spcPct val="100000"/>
              </a:lnSpc>
              <a:spcBef>
                <a:spcPts val="960"/>
              </a:spcBef>
              <a:buFont typeface="Trebuchet MS"/>
              <a:buChar char="•"/>
              <a:tabLst>
                <a:tab pos="869950" algn="l"/>
              </a:tabLst>
            </a:pPr>
            <a:r>
              <a:rPr dirty="0" sz="1200">
                <a:latin typeface="Times New Roman"/>
                <a:cs typeface="Times New Roman"/>
              </a:rPr>
              <a:t>Multi slot </a:t>
            </a:r>
            <a:r>
              <a:rPr dirty="0" sz="1200" spc="-5">
                <a:latin typeface="Times New Roman"/>
                <a:cs typeface="Times New Roman"/>
              </a:rPr>
              <a:t>GPRS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- built </a:t>
            </a:r>
            <a:r>
              <a:rPr dirty="0" sz="1200" spc="-5">
                <a:latin typeface="Times New Roman"/>
                <a:cs typeface="Times New Roman"/>
              </a:rPr>
              <a:t>Quad-band GPRS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module/Modem</a:t>
            </a:r>
            <a:endParaRPr sz="1200">
              <a:latin typeface="Times New Roman"/>
              <a:cs typeface="Times New Roman"/>
            </a:endParaRPr>
          </a:p>
          <a:p>
            <a:pPr lvl="4" marL="869315" indent="-160655">
              <a:lnSpc>
                <a:spcPct val="100000"/>
              </a:lnSpc>
              <a:spcBef>
                <a:spcPts val="960"/>
              </a:spcBef>
              <a:buFont typeface="Trebuchet MS"/>
              <a:buChar char="•"/>
              <a:tabLst>
                <a:tab pos="869950" algn="l"/>
              </a:tabLst>
            </a:pPr>
            <a:r>
              <a:rPr dirty="0" sz="1200" spc="-5">
                <a:latin typeface="Times New Roman"/>
                <a:cs typeface="Times New Roman"/>
              </a:rPr>
              <a:t>GPRS class </a:t>
            </a:r>
            <a:r>
              <a:rPr dirty="0" sz="1200">
                <a:latin typeface="Times New Roman"/>
                <a:cs typeface="Times New Roman"/>
              </a:rPr>
              <a:t>10 or </a:t>
            </a:r>
            <a:r>
              <a:rPr dirty="0" sz="1200" spc="-5">
                <a:latin typeface="Times New Roman"/>
                <a:cs typeface="Times New Roman"/>
              </a:rPr>
              <a:t>above</a:t>
            </a:r>
            <a:endParaRPr sz="1200">
              <a:latin typeface="Times New Roman"/>
              <a:cs typeface="Times New Roman"/>
            </a:endParaRPr>
          </a:p>
          <a:p>
            <a:pPr algn="just" lvl="4" marL="869315" marR="7620" indent="-160655">
              <a:lnSpc>
                <a:spcPct val="96200"/>
              </a:lnSpc>
              <a:spcBef>
                <a:spcPts val="1005"/>
              </a:spcBef>
              <a:buFont typeface="Trebuchet MS"/>
              <a:buChar char="•"/>
              <a:tabLst>
                <a:tab pos="869950" algn="l"/>
              </a:tabLst>
            </a:pPr>
            <a:r>
              <a:rPr dirty="0" sz="1200" spc="-5">
                <a:latin typeface="Times New Roman"/>
                <a:cs typeface="Times New Roman"/>
              </a:rPr>
              <a:t>Support Embedded SIM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cater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automotive operational  requirement </a:t>
            </a:r>
            <a:r>
              <a:rPr dirty="0" sz="1200">
                <a:latin typeface="Times New Roman"/>
                <a:cs typeface="Times New Roman"/>
              </a:rPr>
              <a:t>such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vibration, </a:t>
            </a:r>
            <a:r>
              <a:rPr dirty="0" sz="1200" spc="-5">
                <a:latin typeface="Times New Roman"/>
                <a:cs typeface="Times New Roman"/>
              </a:rPr>
              <a:t>temperature and </a:t>
            </a:r>
            <a:r>
              <a:rPr dirty="0" sz="1200">
                <a:latin typeface="Times New Roman"/>
                <a:cs typeface="Times New Roman"/>
              </a:rPr>
              <a:t>humidity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provide  long life span with </a:t>
            </a:r>
            <a:r>
              <a:rPr dirty="0" sz="1200" spc="-5">
                <a:latin typeface="Times New Roman"/>
                <a:cs typeface="Times New Roman"/>
              </a:rPr>
              <a:t>at least </a:t>
            </a:r>
            <a:r>
              <a:rPr dirty="0" sz="1200">
                <a:latin typeface="Times New Roman"/>
                <a:cs typeface="Times New Roman"/>
              </a:rPr>
              <a:t>10 </a:t>
            </a:r>
            <a:r>
              <a:rPr dirty="0" sz="1200" spc="-5">
                <a:latin typeface="Times New Roman"/>
                <a:cs typeface="Times New Roman"/>
              </a:rPr>
              <a:t>years </a:t>
            </a:r>
            <a:r>
              <a:rPr dirty="0" sz="1200">
                <a:latin typeface="Times New Roman"/>
                <a:cs typeface="Times New Roman"/>
              </a:rPr>
              <a:t>life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more than 1 million  </a:t>
            </a:r>
            <a:r>
              <a:rPr dirty="0" sz="1200" spc="-5">
                <a:latin typeface="Times New Roman"/>
                <a:cs typeface="Times New Roman"/>
              </a:rPr>
              <a:t>read/write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cycles</a:t>
            </a:r>
            <a:endParaRPr sz="1200">
              <a:latin typeface="Times New Roman"/>
              <a:cs typeface="Times New Roman"/>
            </a:endParaRPr>
          </a:p>
          <a:p>
            <a:pPr lvl="4" marL="869315" indent="-160655">
              <a:lnSpc>
                <a:spcPct val="100000"/>
              </a:lnSpc>
              <a:spcBef>
                <a:spcPts val="960"/>
              </a:spcBef>
              <a:buFont typeface="Trebuchet MS"/>
              <a:buChar char="•"/>
              <a:tabLst>
                <a:tab pos="869950" algn="l"/>
              </a:tabLst>
            </a:pPr>
            <a:r>
              <a:rPr dirty="0" sz="1200" spc="-5">
                <a:latin typeface="Times New Roman"/>
                <a:cs typeface="Times New Roman"/>
              </a:rPr>
              <a:t>GPRS </a:t>
            </a:r>
            <a:r>
              <a:rPr dirty="0" sz="1200">
                <a:latin typeface="Times New Roman"/>
                <a:cs typeface="Times New Roman"/>
              </a:rPr>
              <a:t>module &amp; </a:t>
            </a:r>
            <a:r>
              <a:rPr dirty="0" sz="1200" spc="-10">
                <a:latin typeface="Times New Roman"/>
                <a:cs typeface="Times New Roman"/>
              </a:rPr>
              <a:t>SIM </a:t>
            </a:r>
            <a:r>
              <a:rPr dirty="0" sz="1200">
                <a:latin typeface="Times New Roman"/>
                <a:cs typeface="Times New Roman"/>
              </a:rPr>
              <a:t>shall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support</a:t>
            </a:r>
            <a:endParaRPr sz="1200">
              <a:latin typeface="Times New Roman"/>
              <a:cs typeface="Times New Roman"/>
            </a:endParaRPr>
          </a:p>
          <a:p>
            <a:pPr lvl="5" marL="1041400" indent="-172085">
              <a:lnSpc>
                <a:spcPct val="100000"/>
              </a:lnSpc>
              <a:spcBef>
                <a:spcPts val="944"/>
              </a:spcBef>
              <a:buFont typeface="Courier New"/>
              <a:buChar char="o"/>
              <a:tabLst>
                <a:tab pos="1042035" algn="l"/>
              </a:tabLst>
            </a:pPr>
            <a:r>
              <a:rPr dirty="0" sz="1200" spc="-5">
                <a:latin typeface="Times New Roman"/>
                <a:cs typeface="Times New Roman"/>
              </a:rPr>
              <a:t>SMS, Data (GPRS, TCP/IP)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 lvl="5" marL="1041400" marR="5715" indent="-172085">
              <a:lnSpc>
                <a:spcPts val="1390"/>
              </a:lnSpc>
              <a:spcBef>
                <a:spcPts val="1015"/>
              </a:spcBef>
              <a:buFont typeface="Courier New"/>
              <a:buChar char="o"/>
              <a:tabLst>
                <a:tab pos="1042035" algn="l"/>
              </a:tabLst>
            </a:pPr>
            <a:r>
              <a:rPr dirty="0" sz="1200" spc="-5">
                <a:latin typeface="Times New Roman"/>
                <a:cs typeface="Times New Roman"/>
              </a:rPr>
              <a:t>Support </a:t>
            </a:r>
            <a:r>
              <a:rPr dirty="0" sz="1200">
                <a:latin typeface="Times New Roman"/>
                <a:cs typeface="Times New Roman"/>
              </a:rPr>
              <a:t>multiple </a:t>
            </a:r>
            <a:r>
              <a:rPr dirty="0" sz="1200" spc="-5">
                <a:latin typeface="Times New Roman"/>
                <a:cs typeface="Times New Roman"/>
              </a:rPr>
              <a:t>network OTA </a:t>
            </a:r>
            <a:r>
              <a:rPr dirty="0" sz="1200">
                <a:latin typeface="Times New Roman"/>
                <a:cs typeface="Times New Roman"/>
              </a:rPr>
              <a:t>switching </a:t>
            </a:r>
            <a:r>
              <a:rPr dirty="0" sz="1200" spc="-5">
                <a:latin typeface="Times New Roman"/>
                <a:cs typeface="Times New Roman"/>
              </a:rPr>
              <a:t>(on-demand/automatic)  capabilities.</a:t>
            </a:r>
            <a:endParaRPr sz="1200">
              <a:latin typeface="Times New Roman"/>
              <a:cs typeface="Times New Roman"/>
            </a:endParaRPr>
          </a:p>
          <a:p>
            <a:pPr marL="708660" marR="10160">
              <a:lnSpc>
                <a:spcPts val="1390"/>
              </a:lnSpc>
              <a:spcBef>
                <a:spcPts val="975"/>
              </a:spcBef>
            </a:pP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be dust, </a:t>
            </a:r>
            <a:r>
              <a:rPr dirty="0" sz="1200" spc="-5">
                <a:latin typeface="Times New Roman"/>
                <a:cs typeface="Times New Roman"/>
              </a:rPr>
              <a:t>temperature, vibration, </a:t>
            </a:r>
            <a:r>
              <a:rPr dirty="0" sz="1200">
                <a:latin typeface="Times New Roman"/>
                <a:cs typeface="Times New Roman"/>
              </a:rPr>
              <a:t>water </a:t>
            </a:r>
            <a:r>
              <a:rPr dirty="0" sz="1200" spc="-5">
                <a:latin typeface="Times New Roman"/>
                <a:cs typeface="Times New Roman"/>
              </a:rPr>
              <a:t>splash resistant, </a:t>
            </a:r>
            <a:r>
              <a:rPr dirty="0" sz="1200" spc="-15">
                <a:latin typeface="Times New Roman"/>
                <a:cs typeface="Times New Roman"/>
              </a:rPr>
              <a:t>IP </a:t>
            </a:r>
            <a:r>
              <a:rPr dirty="0" sz="1200" spc="5">
                <a:latin typeface="Times New Roman"/>
                <a:cs typeface="Times New Roman"/>
              </a:rPr>
              <a:t>65  </a:t>
            </a:r>
            <a:r>
              <a:rPr dirty="0" sz="1200" spc="-5">
                <a:latin typeface="Times New Roman"/>
                <a:cs typeface="Times New Roman"/>
              </a:rPr>
              <a:t>rated </a:t>
            </a:r>
            <a:r>
              <a:rPr dirty="0" sz="1200">
                <a:latin typeface="Times New Roman"/>
                <a:cs typeface="Times New Roman"/>
              </a:rPr>
              <a:t>or better, </a:t>
            </a:r>
            <a:r>
              <a:rPr dirty="0" sz="1200" spc="-5">
                <a:latin typeface="Times New Roman"/>
                <a:cs typeface="Times New Roman"/>
              </a:rPr>
              <a:t>tamper </a:t>
            </a:r>
            <a:r>
              <a:rPr dirty="0" sz="1200">
                <a:latin typeface="Times New Roman"/>
                <a:cs typeface="Times New Roman"/>
              </a:rPr>
              <a:t>proof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per Section 6.</a:t>
            </a:r>
            <a:endParaRPr sz="1200">
              <a:latin typeface="Times New Roman"/>
              <a:cs typeface="Times New Roman"/>
            </a:endParaRPr>
          </a:p>
          <a:p>
            <a:pPr algn="just" lvl="3" marL="708660" marR="8890" indent="-695960">
              <a:lnSpc>
                <a:spcPct val="95900"/>
              </a:lnSpc>
              <a:spcBef>
                <a:spcPts val="969"/>
              </a:spcBef>
              <a:buAutoNum type="arabicPeriod" startAt="23"/>
              <a:tabLst>
                <a:tab pos="709295" algn="l"/>
              </a:tabLst>
            </a:pP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manufactured </a:t>
            </a:r>
            <a:r>
              <a:rPr dirty="0" sz="1200">
                <a:latin typeface="Times New Roman"/>
                <a:cs typeface="Times New Roman"/>
              </a:rPr>
              <a:t>using </a:t>
            </a:r>
            <a:r>
              <a:rPr dirty="0" sz="1200" spc="-5">
                <a:latin typeface="Times New Roman"/>
                <a:cs typeface="Times New Roman"/>
              </a:rPr>
              <a:t>processes as </a:t>
            </a:r>
            <a:r>
              <a:rPr dirty="0" sz="1200">
                <a:latin typeface="Times New Roman"/>
                <a:cs typeface="Times New Roman"/>
              </a:rPr>
              <a:t>per quality </a:t>
            </a:r>
            <a:r>
              <a:rPr dirty="0" sz="1200" spc="-5">
                <a:latin typeface="Times New Roman"/>
                <a:cs typeface="Times New Roman"/>
              </a:rPr>
              <a:t>management  standard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automotive </a:t>
            </a:r>
            <a:r>
              <a:rPr dirty="0" sz="1200">
                <a:latin typeface="Times New Roman"/>
                <a:cs typeface="Times New Roman"/>
              </a:rPr>
              <a:t>industries i.e. </a:t>
            </a:r>
            <a:r>
              <a:rPr dirty="0" sz="1200" spc="-10">
                <a:latin typeface="Times New Roman"/>
                <a:cs typeface="Times New Roman"/>
              </a:rPr>
              <a:t>ISO/TS </a:t>
            </a:r>
            <a:r>
              <a:rPr dirty="0" sz="1200">
                <a:latin typeface="Times New Roman"/>
                <a:cs typeface="Times New Roman"/>
              </a:rPr>
              <a:t>16949 </a:t>
            </a:r>
            <a:r>
              <a:rPr dirty="0" sz="1200" spc="-5">
                <a:latin typeface="Times New Roman"/>
                <a:cs typeface="Times New Roman"/>
              </a:rPr>
              <a:t>updated from </a:t>
            </a:r>
            <a:r>
              <a:rPr dirty="0" sz="1200">
                <a:latin typeface="Times New Roman"/>
                <a:cs typeface="Times New Roman"/>
              </a:rPr>
              <a:t>time  to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time.</a:t>
            </a:r>
            <a:endParaRPr sz="1200">
              <a:latin typeface="Times New Roman"/>
              <a:cs typeface="Times New Roman"/>
            </a:endParaRPr>
          </a:p>
          <a:p>
            <a:pPr lvl="3" marL="708660" indent="-695960">
              <a:lnSpc>
                <a:spcPct val="100000"/>
              </a:lnSpc>
              <a:spcBef>
                <a:spcPts val="935"/>
              </a:spcBef>
              <a:buAutoNum type="arabicPeriod" startAt="23"/>
              <a:tabLst>
                <a:tab pos="708660" algn="l"/>
                <a:tab pos="709295" algn="l"/>
              </a:tabLst>
            </a:pP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support A-GPS </a:t>
            </a:r>
            <a:r>
              <a:rPr dirty="0" sz="1200" spc="-5">
                <a:latin typeface="Times New Roman"/>
                <a:cs typeface="Times New Roman"/>
              </a:rPr>
              <a:t>(Assisted GPS).</a:t>
            </a:r>
            <a:endParaRPr sz="1200">
              <a:latin typeface="Times New Roman"/>
              <a:cs typeface="Times New Roman"/>
            </a:endParaRPr>
          </a:p>
          <a:p>
            <a:pPr algn="just" lvl="3" marL="708660" marR="5715" indent="-695960">
              <a:lnSpc>
                <a:spcPct val="95800"/>
              </a:lnSpc>
              <a:spcBef>
                <a:spcPts val="1000"/>
              </a:spcBef>
              <a:buAutoNum type="arabicPeriod" startAt="23"/>
              <a:tabLst>
                <a:tab pos="709295" algn="l"/>
              </a:tabLst>
            </a:pP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have provision of </a:t>
            </a:r>
            <a:r>
              <a:rPr dirty="0" sz="1200" spc="-5">
                <a:latin typeface="Times New Roman"/>
                <a:cs typeface="Times New Roman"/>
              </a:rPr>
              <a:t>secured </a:t>
            </a:r>
            <a:r>
              <a:rPr dirty="0" sz="1200">
                <a:latin typeface="Times New Roman"/>
                <a:cs typeface="Times New Roman"/>
              </a:rPr>
              <a:t>data transmission to the </a:t>
            </a:r>
            <a:r>
              <a:rPr dirty="0" sz="1200" spc="-5">
                <a:latin typeface="Times New Roman"/>
                <a:cs typeface="Times New Roman"/>
              </a:rPr>
              <a:t>Backend 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 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devices through </a:t>
            </a:r>
            <a:r>
              <a:rPr dirty="0" sz="1200">
                <a:latin typeface="Times New Roman"/>
                <a:cs typeface="Times New Roman"/>
              </a:rPr>
              <a:t>secured </a:t>
            </a:r>
            <a:r>
              <a:rPr dirty="0" sz="1200" spc="-5">
                <a:latin typeface="Times New Roman"/>
                <a:cs typeface="Times New Roman"/>
              </a:rPr>
              <a:t>channel (e.g. </a:t>
            </a:r>
            <a:r>
              <a:rPr dirty="0" sz="1200">
                <a:latin typeface="Times New Roman"/>
                <a:cs typeface="Times New Roman"/>
              </a:rPr>
              <a:t>secured  </a:t>
            </a:r>
            <a:r>
              <a:rPr dirty="0" sz="1200" spc="-5">
                <a:latin typeface="Times New Roman"/>
                <a:cs typeface="Times New Roman"/>
              </a:rPr>
              <a:t>dedicated APN).</a:t>
            </a:r>
            <a:endParaRPr sz="1200">
              <a:latin typeface="Times New Roman"/>
              <a:cs typeface="Times New Roman"/>
            </a:endParaRPr>
          </a:p>
          <a:p>
            <a:pPr algn="just" lvl="3" marL="708660" marR="5080" indent="-695960">
              <a:lnSpc>
                <a:spcPts val="1380"/>
              </a:lnSpc>
              <a:spcBef>
                <a:spcPts val="1030"/>
              </a:spcBef>
              <a:buAutoNum type="arabicPeriod" startAt="23"/>
              <a:tabLst>
                <a:tab pos="709295" algn="l"/>
              </a:tabLst>
            </a:pP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3 axis </a:t>
            </a:r>
            <a:r>
              <a:rPr dirty="0" sz="1200" spc="-5">
                <a:latin typeface="Times New Roman"/>
                <a:cs typeface="Times New Roman"/>
              </a:rPr>
              <a:t>accelerometer and </a:t>
            </a:r>
            <a:r>
              <a:rPr dirty="0" sz="1200">
                <a:latin typeface="Times New Roman"/>
                <a:cs typeface="Times New Roman"/>
              </a:rPr>
              <a:t>3 axis </a:t>
            </a:r>
            <a:r>
              <a:rPr dirty="0" sz="1200" spc="-5">
                <a:latin typeface="Times New Roman"/>
                <a:cs typeface="Times New Roman"/>
              </a:rPr>
              <a:t>gyroscope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getting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alerts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harsh </a:t>
            </a:r>
            <a:r>
              <a:rPr dirty="0" sz="1200">
                <a:latin typeface="Times New Roman"/>
                <a:cs typeface="Times New Roman"/>
              </a:rPr>
              <a:t>breaking harsh </a:t>
            </a:r>
            <a:r>
              <a:rPr dirty="0" sz="1200" spc="-5">
                <a:latin typeface="Times New Roman"/>
                <a:cs typeface="Times New Roman"/>
              </a:rPr>
              <a:t>acceleration,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rash</a:t>
            </a:r>
            <a:r>
              <a:rPr dirty="0" sz="1200">
                <a:latin typeface="Times New Roman"/>
                <a:cs typeface="Times New Roman"/>
              </a:rPr>
              <a:t> turning.</a:t>
            </a:r>
            <a:endParaRPr sz="1200">
              <a:latin typeface="Times New Roman"/>
              <a:cs typeface="Times New Roman"/>
            </a:endParaRPr>
          </a:p>
          <a:p>
            <a:pPr lvl="2" marL="708660" indent="-695960">
              <a:lnSpc>
                <a:spcPct val="100000"/>
              </a:lnSpc>
              <a:spcBef>
                <a:spcPts val="935"/>
              </a:spcBef>
              <a:buFont typeface="Times New Roman"/>
              <a:buAutoNum type="arabicPeriod"/>
              <a:tabLst>
                <a:tab pos="708660" algn="l"/>
                <a:tab pos="70929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Functional Requirement </a:t>
            </a:r>
            <a:r>
              <a:rPr dirty="0" sz="1200" b="1">
                <a:latin typeface="Times New Roman"/>
                <a:cs typeface="Times New Roman"/>
              </a:rPr>
              <a:t>for </a:t>
            </a:r>
            <a:r>
              <a:rPr dirty="0" sz="1200" spc="-5" b="1">
                <a:latin typeface="Times New Roman"/>
                <a:cs typeface="Times New Roman"/>
              </a:rPr>
              <a:t>Emergency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System</a:t>
            </a:r>
            <a:endParaRPr sz="1200">
              <a:latin typeface="Times New Roman"/>
              <a:cs typeface="Times New Roman"/>
            </a:endParaRPr>
          </a:p>
          <a:p>
            <a:pPr algn="just" lvl="3" marL="708660" marR="7620" indent="-695960">
              <a:lnSpc>
                <a:spcPts val="1380"/>
              </a:lnSpc>
              <a:spcBef>
                <a:spcPts val="1015"/>
              </a:spcBef>
              <a:buAutoNum type="arabicPeriod"/>
              <a:tabLst>
                <a:tab pos="709295" algn="l"/>
              </a:tabLst>
            </a:pPr>
            <a:r>
              <a:rPr dirty="0" sz="1200" spc="-5">
                <a:latin typeface="Times New Roman"/>
                <a:cs typeface="Times New Roman"/>
              </a:rPr>
              <a:t>Passengers </a:t>
            </a:r>
            <a:r>
              <a:rPr dirty="0" sz="1200">
                <a:latin typeface="Times New Roman"/>
                <a:cs typeface="Times New Roman"/>
              </a:rPr>
              <a:t>or in-vehicle </a:t>
            </a:r>
            <a:r>
              <a:rPr dirty="0" sz="1200" spc="-5">
                <a:latin typeface="Times New Roman"/>
                <a:cs typeface="Times New Roman"/>
              </a:rPr>
              <a:t>crew present </a:t>
            </a:r>
            <a:r>
              <a:rPr dirty="0" sz="1200">
                <a:latin typeface="Times New Roman"/>
                <a:cs typeface="Times New Roman"/>
              </a:rPr>
              <a:t>in the vehicle shall be </a:t>
            </a:r>
            <a:r>
              <a:rPr dirty="0" sz="1200" spc="-5">
                <a:latin typeface="Times New Roman"/>
                <a:cs typeface="Times New Roman"/>
              </a:rPr>
              <a:t>able </a:t>
            </a:r>
            <a:r>
              <a:rPr dirty="0" sz="1200">
                <a:latin typeface="Times New Roman"/>
                <a:cs typeface="Times New Roman"/>
              </a:rPr>
              <a:t>to make 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emergency </a:t>
            </a:r>
            <a:r>
              <a:rPr dirty="0" sz="1200" spc="-5">
                <a:latin typeface="Times New Roman"/>
                <a:cs typeface="Times New Roman"/>
              </a:rPr>
              <a:t>request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pressing </a:t>
            </a:r>
            <a:r>
              <a:rPr dirty="0" sz="1200">
                <a:latin typeface="Times New Roman"/>
                <a:cs typeface="Times New Roman"/>
              </a:rPr>
              <a:t>the emergency button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provided.</a:t>
            </a:r>
            <a:endParaRPr sz="1200">
              <a:latin typeface="Times New Roman"/>
              <a:cs typeface="Times New Roman"/>
            </a:endParaRPr>
          </a:p>
          <a:p>
            <a:pPr algn="just" lvl="3" marL="708660" marR="5715" indent="-695960">
              <a:lnSpc>
                <a:spcPct val="95800"/>
              </a:lnSpc>
              <a:spcBef>
                <a:spcPts val="960"/>
              </a:spcBef>
              <a:buAutoNum type="arabicPeriod"/>
              <a:tabLst>
                <a:tab pos="709295" algn="l"/>
              </a:tabLst>
            </a:pPr>
            <a:r>
              <a:rPr dirty="0" sz="1200">
                <a:latin typeface="Times New Roman"/>
                <a:cs typeface="Times New Roman"/>
              </a:rPr>
              <a:t>The emergency </a:t>
            </a:r>
            <a:r>
              <a:rPr dirty="0" sz="1200" spc="-5">
                <a:latin typeface="Times New Roman"/>
                <a:cs typeface="Times New Roman"/>
              </a:rPr>
              <a:t>request function </a:t>
            </a:r>
            <a:r>
              <a:rPr dirty="0" sz="1200">
                <a:latin typeface="Times New Roman"/>
                <a:cs typeface="Times New Roman"/>
              </a:rPr>
              <a:t>shall not </a:t>
            </a:r>
            <a:r>
              <a:rPr dirty="0" sz="1200" spc="-5">
                <a:latin typeface="Times New Roman"/>
                <a:cs typeface="Times New Roman"/>
              </a:rPr>
              <a:t>exist as standalone.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function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part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Vehicle Location </a:t>
            </a:r>
            <a:r>
              <a:rPr dirty="0" sz="1200">
                <a:latin typeface="Times New Roman"/>
                <a:cs typeface="Times New Roman"/>
              </a:rPr>
              <a:t>Tracking </a:t>
            </a:r>
            <a:r>
              <a:rPr dirty="0" sz="1200" spc="-5">
                <a:latin typeface="Times New Roman"/>
                <a:cs typeface="Times New Roman"/>
              </a:rPr>
              <a:t>(VLT) system. An  alert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sent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Server (Government authorized  server) when </a:t>
            </a:r>
            <a:r>
              <a:rPr dirty="0" sz="1200">
                <a:latin typeface="Times New Roman"/>
                <a:cs typeface="Times New Roman"/>
              </a:rPr>
              <a:t>emergency </a:t>
            </a:r>
            <a:r>
              <a:rPr dirty="0" sz="1200" spc="-5">
                <a:latin typeface="Times New Roman"/>
                <a:cs typeface="Times New Roman"/>
              </a:rPr>
              <a:t>request is raised. </a:t>
            </a:r>
            <a:r>
              <a:rPr dirty="0" sz="1200">
                <a:latin typeface="Times New Roman"/>
                <a:cs typeface="Times New Roman"/>
              </a:rPr>
              <a:t>De-activation shall </a:t>
            </a:r>
            <a:r>
              <a:rPr dirty="0" sz="1200" spc="-5">
                <a:latin typeface="Times New Roman"/>
                <a:cs typeface="Times New Roman"/>
              </a:rPr>
              <a:t>always </a:t>
            </a:r>
            <a:r>
              <a:rPr dirty="0" sz="1200">
                <a:latin typeface="Times New Roman"/>
                <a:cs typeface="Times New Roman"/>
              </a:rPr>
              <a:t>be  </a:t>
            </a:r>
            <a:r>
              <a:rPr dirty="0" sz="1200" spc="-5">
                <a:latin typeface="Times New Roman"/>
                <a:cs typeface="Times New Roman"/>
              </a:rPr>
              <a:t>from authorized government server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receives alert </a:t>
            </a:r>
            <a:r>
              <a:rPr dirty="0" sz="1200">
                <a:latin typeface="Times New Roman"/>
                <a:cs typeface="Times New Roman"/>
              </a:rPr>
              <a:t>message i.e.  </a:t>
            </a:r>
            <a:r>
              <a:rPr dirty="0" sz="1200" spc="-5">
                <a:latin typeface="Times New Roman"/>
                <a:cs typeface="Times New Roman"/>
              </a:rPr>
              <a:t>NERS system as </a:t>
            </a:r>
            <a:r>
              <a:rPr dirty="0" sz="1200">
                <a:latin typeface="Times New Roman"/>
                <a:cs typeface="Times New Roman"/>
              </a:rPr>
              <a:t>mentioned in Sub-section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4.2.2.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8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392682" y="432307"/>
            <a:ext cx="5480050" cy="2071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93268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lvl="3" marL="708660" marR="269875" indent="-695960">
              <a:lnSpc>
                <a:spcPct val="95900"/>
              </a:lnSpc>
              <a:spcBef>
                <a:spcPts val="5"/>
              </a:spcBef>
              <a:buAutoNum type="arabicPeriod" startAt="3"/>
              <a:tabLst>
                <a:tab pos="709295" algn="l"/>
              </a:tabLst>
            </a:pPr>
            <a:r>
              <a:rPr dirty="0" sz="1200">
                <a:latin typeface="Times New Roman"/>
                <a:cs typeface="Times New Roman"/>
              </a:rPr>
              <a:t>The Emergency </a:t>
            </a:r>
            <a:r>
              <a:rPr dirty="0" sz="1200" spc="-5">
                <a:latin typeface="Times New Roman"/>
                <a:cs typeface="Times New Roman"/>
              </a:rPr>
              <a:t>Buttons will </a:t>
            </a:r>
            <a:r>
              <a:rPr dirty="0" sz="1200">
                <a:latin typeface="Times New Roman"/>
                <a:cs typeface="Times New Roman"/>
              </a:rPr>
              <a:t>be 'Normally Closed' </a:t>
            </a:r>
            <a:r>
              <a:rPr dirty="0" sz="1200" spc="-5">
                <a:latin typeface="Times New Roman"/>
                <a:cs typeface="Times New Roman"/>
              </a:rPr>
              <a:t>(NC) type. </a:t>
            </a:r>
            <a:r>
              <a:rPr dirty="0" sz="1200">
                <a:latin typeface="Times New Roman"/>
                <a:cs typeface="Times New Roman"/>
              </a:rPr>
              <a:t>The form  </a:t>
            </a:r>
            <a:r>
              <a:rPr dirty="0" sz="1200" spc="-5">
                <a:latin typeface="Times New Roman"/>
                <a:cs typeface="Times New Roman"/>
              </a:rPr>
              <a:t>factor </a:t>
            </a:r>
            <a:r>
              <a:rPr dirty="0" sz="1200">
                <a:latin typeface="Times New Roman"/>
                <a:cs typeface="Times New Roman"/>
              </a:rPr>
              <a:t>of Emergency </a:t>
            </a:r>
            <a:r>
              <a:rPr dirty="0" sz="1200" spc="-5">
                <a:latin typeface="Times New Roman"/>
                <a:cs typeface="Times New Roman"/>
              </a:rPr>
              <a:t>Buttons will </a:t>
            </a:r>
            <a:r>
              <a:rPr dirty="0" sz="1200">
                <a:latin typeface="Times New Roman"/>
                <a:cs typeface="Times New Roman"/>
              </a:rPr>
              <a:t>be such that the </a:t>
            </a:r>
            <a:r>
              <a:rPr dirty="0" sz="1200" spc="5">
                <a:latin typeface="Times New Roman"/>
                <a:cs typeface="Times New Roman"/>
              </a:rPr>
              <a:t>button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easy to </a:t>
            </a:r>
            <a:r>
              <a:rPr dirty="0" sz="1200" spc="-5">
                <a:latin typeface="Times New Roman"/>
                <a:cs typeface="Times New Roman"/>
              </a:rPr>
              <a:t>press 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an emergency, and </a:t>
            </a:r>
            <a:r>
              <a:rPr dirty="0" sz="1200">
                <a:latin typeface="Times New Roman"/>
                <a:cs typeface="Times New Roman"/>
              </a:rPr>
              <a:t>simultaneously </a:t>
            </a:r>
            <a:r>
              <a:rPr dirty="0" sz="1200" spc="-5">
                <a:latin typeface="Times New Roman"/>
                <a:cs typeface="Times New Roman"/>
              </a:rPr>
              <a:t>also minimizes </a:t>
            </a:r>
            <a:r>
              <a:rPr dirty="0" sz="1200">
                <a:latin typeface="Times New Roman"/>
                <a:cs typeface="Times New Roman"/>
              </a:rPr>
              <a:t>the  possibility of </a:t>
            </a:r>
            <a:r>
              <a:rPr dirty="0" sz="1200" spc="-5">
                <a:latin typeface="Times New Roman"/>
                <a:cs typeface="Times New Roman"/>
              </a:rPr>
              <a:t>accidental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unintended press </a:t>
            </a:r>
            <a:r>
              <a:rPr dirty="0" sz="1200">
                <a:latin typeface="Times New Roman"/>
                <a:cs typeface="Times New Roman"/>
              </a:rPr>
              <a:t>thereby causing a false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alert.</a:t>
            </a:r>
            <a:endParaRPr sz="1200">
              <a:latin typeface="Times New Roman"/>
              <a:cs typeface="Times New Roman"/>
            </a:endParaRPr>
          </a:p>
          <a:p>
            <a:pPr algn="just" lvl="3" marL="708660" marR="264795" indent="-695960">
              <a:lnSpc>
                <a:spcPct val="95600"/>
              </a:lnSpc>
              <a:spcBef>
                <a:spcPts val="1010"/>
              </a:spcBef>
              <a:buAutoNum type="arabicPeriod" startAt="3"/>
              <a:tabLst>
                <a:tab pos="709295" algn="l"/>
              </a:tabLst>
            </a:pPr>
            <a:r>
              <a:rPr dirty="0" sz="1200" spc="-5">
                <a:latin typeface="Times New Roman"/>
                <a:cs typeface="Times New Roman"/>
              </a:rPr>
              <a:t>On pressing </a:t>
            </a:r>
            <a:r>
              <a:rPr dirty="0" sz="1200">
                <a:latin typeface="Times New Roman"/>
                <a:cs typeface="Times New Roman"/>
              </a:rPr>
              <a:t>of Emergency button, the </a:t>
            </a:r>
            <a:r>
              <a:rPr dirty="0" sz="1200" spc="-5">
                <a:latin typeface="Times New Roman"/>
                <a:cs typeface="Times New Roman"/>
              </a:rPr>
              <a:t>system implementing </a:t>
            </a:r>
            <a:r>
              <a:rPr dirty="0" sz="1200" spc="-10">
                <a:latin typeface="Times New Roman"/>
                <a:cs typeface="Times New Roman"/>
              </a:rPr>
              <a:t>VLT  </a:t>
            </a:r>
            <a:r>
              <a:rPr dirty="0" sz="1200" spc="-5">
                <a:latin typeface="Times New Roman"/>
                <a:cs typeface="Times New Roman"/>
              </a:rPr>
              <a:t>function </a:t>
            </a:r>
            <a:r>
              <a:rPr dirty="0" sz="1200">
                <a:latin typeface="Times New Roman"/>
                <a:cs typeface="Times New Roman"/>
              </a:rPr>
              <a:t>shall </a:t>
            </a:r>
            <a:r>
              <a:rPr dirty="0" sz="1200" spc="-5">
                <a:latin typeface="Times New Roman"/>
                <a:cs typeface="Times New Roman"/>
              </a:rPr>
              <a:t>send </a:t>
            </a:r>
            <a:r>
              <a:rPr dirty="0" sz="1200">
                <a:latin typeface="Times New Roman"/>
                <a:cs typeface="Times New Roman"/>
              </a:rPr>
              <a:t>emergency </a:t>
            </a:r>
            <a:r>
              <a:rPr dirty="0" sz="1200" spc="-5">
                <a:latin typeface="Times New Roman"/>
                <a:cs typeface="Times New Roman"/>
              </a:rPr>
              <a:t>Alert (Alert </a:t>
            </a:r>
            <a:r>
              <a:rPr dirty="0" sz="1200" spc="-15">
                <a:latin typeface="Times New Roman"/>
                <a:cs typeface="Times New Roman"/>
              </a:rPr>
              <a:t>ID </a:t>
            </a:r>
            <a:r>
              <a:rPr dirty="0" sz="1200" spc="5">
                <a:latin typeface="Times New Roman"/>
                <a:cs typeface="Times New Roman"/>
              </a:rPr>
              <a:t>10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mentioned in </a:t>
            </a:r>
            <a:r>
              <a:rPr dirty="0" sz="1200" spc="5">
                <a:latin typeface="Times New Roman"/>
                <a:cs typeface="Times New Roman"/>
              </a:rPr>
              <a:t>Sub- 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section </a:t>
            </a:r>
            <a:r>
              <a:rPr dirty="0" sz="1200">
                <a:latin typeface="Times New Roman"/>
                <a:cs typeface="Times New Roman"/>
              </a:rPr>
              <a:t>4.2.1 of </a:t>
            </a:r>
            <a:r>
              <a:rPr dirty="0" sz="1200" spc="-5">
                <a:latin typeface="Times New Roman"/>
                <a:cs typeface="Times New Roman"/>
              </a:rPr>
              <a:t>Communication Protocol Section </a:t>
            </a:r>
            <a:r>
              <a:rPr dirty="0" sz="1200">
                <a:latin typeface="Times New Roman"/>
                <a:cs typeface="Times New Roman"/>
              </a:rPr>
              <a:t>4) to the </a:t>
            </a:r>
            <a:r>
              <a:rPr dirty="0" sz="1200" spc="-5">
                <a:latin typeface="Times New Roman"/>
                <a:cs typeface="Times New Roman"/>
              </a:rPr>
              <a:t>Backend 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Server (Government authorized server) as per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Communication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Protocol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mentioned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Section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In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absence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92682" y="4828158"/>
            <a:ext cx="330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3.1.3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92682" y="2470150"/>
            <a:ext cx="5215890" cy="7392034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algn="just" marL="708660" marR="5715">
              <a:lnSpc>
                <a:spcPct val="96200"/>
              </a:lnSpc>
              <a:spcBef>
                <a:spcPts val="155"/>
              </a:spcBef>
            </a:pPr>
            <a:r>
              <a:rPr dirty="0" sz="1200" spc="-5">
                <a:latin typeface="Times New Roman"/>
                <a:cs typeface="Times New Roman"/>
              </a:rPr>
              <a:t>GPRS network, </a:t>
            </a:r>
            <a:r>
              <a:rPr dirty="0" sz="1200">
                <a:latin typeface="Times New Roman"/>
                <a:cs typeface="Times New Roman"/>
              </a:rPr>
              <a:t>the alert shall be </a:t>
            </a:r>
            <a:r>
              <a:rPr dirty="0" sz="1200" spc="-5">
                <a:latin typeface="Times New Roman"/>
                <a:cs typeface="Times New Roman"/>
              </a:rPr>
              <a:t>sent as </a:t>
            </a:r>
            <a:r>
              <a:rPr dirty="0" sz="1200" spc="-10">
                <a:latin typeface="Times New Roman"/>
                <a:cs typeface="Times New Roman"/>
              </a:rPr>
              <a:t>SMS </a:t>
            </a:r>
            <a:r>
              <a:rPr dirty="0" sz="1200" spc="-5">
                <a:latin typeface="Times New Roman"/>
                <a:cs typeface="Times New Roman"/>
              </a:rPr>
              <a:t>message </a:t>
            </a:r>
            <a:r>
              <a:rPr dirty="0" sz="1200">
                <a:latin typeface="Times New Roman"/>
                <a:cs typeface="Times New Roman"/>
              </a:rPr>
              <a:t>along with  </a:t>
            </a:r>
            <a:r>
              <a:rPr dirty="0" sz="1200" spc="-5">
                <a:latin typeface="Times New Roman"/>
                <a:cs typeface="Times New Roman"/>
              </a:rPr>
              <a:t>vehicle location data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configured control center number.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SMS </a:t>
            </a:r>
            <a:r>
              <a:rPr dirty="0" sz="1200">
                <a:latin typeface="Times New Roman"/>
                <a:cs typeface="Times New Roman"/>
              </a:rPr>
              <a:t>shall  </a:t>
            </a:r>
            <a:r>
              <a:rPr dirty="0" sz="1200" spc="-5">
                <a:latin typeface="Times New Roman"/>
                <a:cs typeface="Times New Roman"/>
              </a:rPr>
              <a:t>consist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parameters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 spc="-5">
                <a:latin typeface="Times New Roman"/>
                <a:cs typeface="Times New Roman"/>
              </a:rPr>
              <a:t>given </a:t>
            </a:r>
            <a:r>
              <a:rPr dirty="0" sz="1200">
                <a:latin typeface="Times New Roman"/>
                <a:cs typeface="Times New Roman"/>
              </a:rPr>
              <a:t>in Sub-section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4.2.2.</a:t>
            </a:r>
            <a:endParaRPr sz="1200">
              <a:latin typeface="Times New Roman"/>
              <a:cs typeface="Times New Roman"/>
            </a:endParaRPr>
          </a:p>
          <a:p>
            <a:pPr algn="just" lvl="3" marL="708660" marR="5080" indent="-695960">
              <a:lnSpc>
                <a:spcPct val="95900"/>
              </a:lnSpc>
              <a:spcBef>
                <a:spcPts val="995"/>
              </a:spcBef>
              <a:buAutoNum type="arabicPeriod" startAt="5"/>
              <a:tabLst>
                <a:tab pos="709295" algn="l"/>
              </a:tabLst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absence </a:t>
            </a:r>
            <a:r>
              <a:rPr dirty="0" sz="1200">
                <a:latin typeface="Times New Roman"/>
                <a:cs typeface="Times New Roman"/>
              </a:rPr>
              <a:t>of both GPRS </a:t>
            </a:r>
            <a:r>
              <a:rPr dirty="0" sz="1200" spc="-5">
                <a:latin typeface="Times New Roman"/>
                <a:cs typeface="Times New Roman"/>
              </a:rPr>
              <a:t>and GSM networks and </a:t>
            </a:r>
            <a:r>
              <a:rPr dirty="0" sz="1200">
                <a:latin typeface="Times New Roman"/>
                <a:cs typeface="Times New Roman"/>
              </a:rPr>
              <a:t>on pressing of  </a:t>
            </a:r>
            <a:r>
              <a:rPr dirty="0" sz="1200" spc="-5">
                <a:latin typeface="Times New Roman"/>
                <a:cs typeface="Times New Roman"/>
              </a:rPr>
              <a:t>Emergency Button,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system </a:t>
            </a:r>
            <a:r>
              <a:rPr dirty="0" sz="1200">
                <a:latin typeface="Times New Roman"/>
                <a:cs typeface="Times New Roman"/>
              </a:rPr>
              <a:t>implementing </a:t>
            </a:r>
            <a:r>
              <a:rPr dirty="0" sz="1200" spc="-5">
                <a:latin typeface="Times New Roman"/>
                <a:cs typeface="Times New Roman"/>
              </a:rPr>
              <a:t>VLT function </a:t>
            </a:r>
            <a:r>
              <a:rPr dirty="0" sz="1200">
                <a:latin typeface="Times New Roman"/>
                <a:cs typeface="Times New Roman"/>
              </a:rPr>
              <a:t>shall store  the emergency </a:t>
            </a:r>
            <a:r>
              <a:rPr dirty="0" sz="1200" spc="-5">
                <a:latin typeface="Times New Roman"/>
                <a:cs typeface="Times New Roman"/>
              </a:rPr>
              <a:t>Alert (Alert </a:t>
            </a:r>
            <a:r>
              <a:rPr dirty="0" sz="1200" spc="-15">
                <a:latin typeface="Times New Roman"/>
                <a:cs typeface="Times New Roman"/>
              </a:rPr>
              <a:t>ID </a:t>
            </a:r>
            <a:r>
              <a:rPr dirty="0" sz="1200">
                <a:latin typeface="Times New Roman"/>
                <a:cs typeface="Times New Roman"/>
              </a:rPr>
              <a:t>10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mentioned in Sub-section 4.2.1 of  </a:t>
            </a:r>
            <a:r>
              <a:rPr dirty="0" sz="1200" spc="-5">
                <a:latin typeface="Times New Roman"/>
                <a:cs typeface="Times New Roman"/>
              </a:rPr>
              <a:t>Communication Protocol Section 4). Once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GPRS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GSM is  available,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alert information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sent </a:t>
            </a:r>
            <a:r>
              <a:rPr dirty="0" sz="1200" spc="-1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priority to the  </a:t>
            </a:r>
            <a:r>
              <a:rPr dirty="0" sz="1200" spc="-5">
                <a:latin typeface="Times New Roman"/>
                <a:cs typeface="Times New Roman"/>
              </a:rPr>
              <a:t>configured </a:t>
            </a:r>
            <a:r>
              <a:rPr dirty="0" sz="1200" spc="-20">
                <a:latin typeface="Times New Roman"/>
                <a:cs typeface="Times New Roman"/>
              </a:rPr>
              <a:t>IP </a:t>
            </a:r>
            <a:r>
              <a:rPr dirty="0" sz="1200" spc="-5">
                <a:latin typeface="Times New Roman"/>
                <a:cs typeface="Times New Roman"/>
              </a:rPr>
              <a:t>addresses as per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communication protocol </a:t>
            </a:r>
            <a:r>
              <a:rPr dirty="0" sz="1200">
                <a:latin typeface="Times New Roman"/>
                <a:cs typeface="Times New Roman"/>
              </a:rPr>
              <a:t>mentioned </a:t>
            </a:r>
            <a:r>
              <a:rPr dirty="0" sz="1200" spc="5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Section </a:t>
            </a:r>
            <a:r>
              <a:rPr dirty="0" sz="1200">
                <a:latin typeface="Times New Roman"/>
                <a:cs typeface="Times New Roman"/>
              </a:rPr>
              <a:t>4 or </a:t>
            </a:r>
            <a:r>
              <a:rPr dirty="0" sz="1200" spc="-5">
                <a:latin typeface="Times New Roman"/>
                <a:cs typeface="Times New Roman"/>
              </a:rPr>
              <a:t>as SMS message </a:t>
            </a:r>
            <a:r>
              <a:rPr dirty="0" sz="1200">
                <a:latin typeface="Times New Roman"/>
                <a:cs typeface="Times New Roman"/>
              </a:rPr>
              <a:t>along with vehicle </a:t>
            </a:r>
            <a:r>
              <a:rPr dirty="0" sz="1200" spc="-5">
                <a:latin typeface="Times New Roman"/>
                <a:cs typeface="Times New Roman"/>
              </a:rPr>
              <a:t>location data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configured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center number.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SMS </a:t>
            </a:r>
            <a:r>
              <a:rPr dirty="0" sz="1200">
                <a:latin typeface="Times New Roman"/>
                <a:cs typeface="Times New Roman"/>
              </a:rPr>
              <a:t>shall </a:t>
            </a:r>
            <a:r>
              <a:rPr dirty="0" sz="1200" spc="-5">
                <a:latin typeface="Times New Roman"/>
                <a:cs typeface="Times New Roman"/>
              </a:rPr>
              <a:t>consist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parameters  as given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Sub-section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4.2.2.</a:t>
            </a:r>
            <a:endParaRPr sz="1200">
              <a:latin typeface="Times New Roman"/>
              <a:cs typeface="Times New Roman"/>
            </a:endParaRPr>
          </a:p>
          <a:p>
            <a:pPr marL="708660">
              <a:lnSpc>
                <a:spcPct val="100000"/>
              </a:lnSpc>
              <a:spcBef>
                <a:spcPts val="960"/>
              </a:spcBef>
            </a:pPr>
            <a:r>
              <a:rPr dirty="0" sz="1200" spc="-5" b="1">
                <a:latin typeface="Times New Roman"/>
                <a:cs typeface="Times New Roman"/>
              </a:rPr>
              <a:t>Configuration </a:t>
            </a:r>
            <a:r>
              <a:rPr dirty="0" sz="1200" spc="-10" b="1">
                <a:latin typeface="Times New Roman"/>
                <a:cs typeface="Times New Roman"/>
              </a:rPr>
              <a:t>of </a:t>
            </a:r>
            <a:r>
              <a:rPr dirty="0" sz="1200" b="1">
                <a:latin typeface="Times New Roman"/>
                <a:cs typeface="Times New Roman"/>
              </a:rPr>
              <a:t>Device </a:t>
            </a:r>
            <a:r>
              <a:rPr dirty="0" sz="1200" spc="-5" b="1">
                <a:latin typeface="Times New Roman"/>
                <a:cs typeface="Times New Roman"/>
              </a:rPr>
              <a:t>Parameters </a:t>
            </a:r>
            <a:r>
              <a:rPr dirty="0" sz="1200" b="1">
                <a:latin typeface="Times New Roman"/>
                <a:cs typeface="Times New Roman"/>
              </a:rPr>
              <a:t>Over </a:t>
            </a:r>
            <a:r>
              <a:rPr dirty="0" sz="1200" spc="-5" b="1">
                <a:latin typeface="Times New Roman"/>
                <a:cs typeface="Times New Roman"/>
              </a:rPr>
              <a:t>the </a:t>
            </a:r>
            <a:r>
              <a:rPr dirty="0" sz="1200" b="1">
                <a:latin typeface="Times New Roman"/>
                <a:cs typeface="Times New Roman"/>
              </a:rPr>
              <a:t>Air</a:t>
            </a:r>
            <a:r>
              <a:rPr dirty="0" sz="1200" spc="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(OTA)</a:t>
            </a:r>
            <a:endParaRPr sz="1200">
              <a:latin typeface="Times New Roman"/>
              <a:cs typeface="Times New Roman"/>
            </a:endParaRPr>
          </a:p>
          <a:p>
            <a:pPr algn="just" marL="708660" marR="7620">
              <a:lnSpc>
                <a:spcPts val="1380"/>
              </a:lnSpc>
              <a:spcBef>
                <a:spcPts val="100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support </a:t>
            </a:r>
            <a:r>
              <a:rPr dirty="0" sz="1200" spc="-5">
                <a:latin typeface="Times New Roman"/>
                <a:cs typeface="Times New Roman"/>
              </a:rPr>
              <a:t>at least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below parameters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configurable  over </a:t>
            </a:r>
            <a:r>
              <a:rPr dirty="0" sz="1200">
                <a:latin typeface="Times New Roman"/>
                <a:cs typeface="Times New Roman"/>
              </a:rPr>
              <a:t>the air </a:t>
            </a:r>
            <a:r>
              <a:rPr dirty="0" sz="1200" spc="-5">
                <a:latin typeface="Times New Roman"/>
                <a:cs typeface="Times New Roman"/>
              </a:rPr>
              <a:t>(through </a:t>
            </a:r>
            <a:r>
              <a:rPr dirty="0" sz="1200">
                <a:latin typeface="Times New Roman"/>
                <a:cs typeface="Times New Roman"/>
              </a:rPr>
              <a:t>SMS </a:t>
            </a:r>
            <a:r>
              <a:rPr dirty="0" sz="1200" spc="-5">
                <a:latin typeface="Times New Roman"/>
                <a:cs typeface="Times New Roman"/>
              </a:rPr>
              <a:t>and GPRS).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updation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allowed  </a:t>
            </a:r>
            <a:r>
              <a:rPr dirty="0" sz="1200">
                <a:latin typeface="Times New Roman"/>
                <a:cs typeface="Times New Roman"/>
              </a:rPr>
              <a:t>only </a:t>
            </a:r>
            <a:r>
              <a:rPr dirty="0" sz="1200" spc="-5">
                <a:latin typeface="Times New Roman"/>
                <a:cs typeface="Times New Roman"/>
              </a:rPr>
              <a:t>over an ‘authenticated’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channel:</a:t>
            </a:r>
            <a:endParaRPr sz="1200">
              <a:latin typeface="Times New Roman"/>
              <a:cs typeface="Times New Roman"/>
            </a:endParaRPr>
          </a:p>
          <a:p>
            <a:pPr lvl="4" marL="864869" indent="-173990">
              <a:lnSpc>
                <a:spcPct val="100000"/>
              </a:lnSpc>
              <a:spcBef>
                <a:spcPts val="905"/>
              </a:spcBef>
              <a:buAutoNum type="arabicPeriod"/>
              <a:tabLst>
                <a:tab pos="865505" algn="l"/>
              </a:tabLst>
            </a:pPr>
            <a:r>
              <a:rPr dirty="0" sz="1200" spc="-5">
                <a:latin typeface="Times New Roman"/>
                <a:cs typeface="Times New Roman"/>
              </a:rPr>
              <a:t>Setting/ Change </a:t>
            </a:r>
            <a:r>
              <a:rPr dirty="0" sz="1200">
                <a:latin typeface="Times New Roman"/>
                <a:cs typeface="Times New Roman"/>
              </a:rPr>
              <a:t>of the Primary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>
                <a:latin typeface="Times New Roman"/>
                <a:cs typeface="Times New Roman"/>
              </a:rPr>
              <a:t>Secondary </a:t>
            </a:r>
            <a:r>
              <a:rPr dirty="0" sz="1200" spc="-15">
                <a:latin typeface="Times New Roman"/>
                <a:cs typeface="Times New Roman"/>
              </a:rPr>
              <a:t>IP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port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number</a:t>
            </a:r>
            <a:endParaRPr sz="1200">
              <a:latin typeface="Times New Roman"/>
              <a:cs typeface="Times New Roman"/>
            </a:endParaRPr>
          </a:p>
          <a:p>
            <a:pPr lvl="4" marL="864869" indent="-17399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865505" algn="l"/>
              </a:tabLst>
            </a:pPr>
            <a:r>
              <a:rPr dirty="0" sz="1200" spc="-5">
                <a:latin typeface="Times New Roman"/>
                <a:cs typeface="Times New Roman"/>
              </a:rPr>
              <a:t>Setting/ Change </a:t>
            </a:r>
            <a:r>
              <a:rPr dirty="0" sz="1200">
                <a:latin typeface="Times New Roman"/>
                <a:cs typeface="Times New Roman"/>
              </a:rPr>
              <a:t>of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APN</a:t>
            </a:r>
            <a:endParaRPr sz="1200">
              <a:latin typeface="Times New Roman"/>
              <a:cs typeface="Times New Roman"/>
            </a:endParaRPr>
          </a:p>
          <a:p>
            <a:pPr lvl="4" marL="864869" marR="8255" indent="-173990">
              <a:lnSpc>
                <a:spcPts val="1380"/>
              </a:lnSpc>
              <a:spcBef>
                <a:spcPts val="635"/>
              </a:spcBef>
              <a:buAutoNum type="arabicPeriod"/>
              <a:tabLst>
                <a:tab pos="865505" algn="l"/>
              </a:tabLst>
            </a:pPr>
            <a:r>
              <a:rPr dirty="0" sz="1200" spc="-5">
                <a:latin typeface="Times New Roman"/>
                <a:cs typeface="Times New Roman"/>
              </a:rPr>
              <a:t>Set configuration </a:t>
            </a:r>
            <a:r>
              <a:rPr dirty="0" sz="1200">
                <a:latin typeface="Times New Roman"/>
                <a:cs typeface="Times New Roman"/>
              </a:rPr>
              <a:t>parameter like sleep time, </a:t>
            </a:r>
            <a:r>
              <a:rPr dirty="0" sz="1200" spc="-5">
                <a:latin typeface="Times New Roman"/>
                <a:cs typeface="Times New Roman"/>
              </a:rPr>
              <a:t>overspeed </a:t>
            </a:r>
            <a:r>
              <a:rPr dirty="0" sz="1200">
                <a:latin typeface="Times New Roman"/>
                <a:cs typeface="Times New Roman"/>
              </a:rPr>
              <a:t>limit, </a:t>
            </a:r>
            <a:r>
              <a:rPr dirty="0" sz="1200" spc="-5">
                <a:latin typeface="Times New Roman"/>
                <a:cs typeface="Times New Roman"/>
              </a:rPr>
              <a:t>harsh  braking, harsh acceleration, rash </a:t>
            </a:r>
            <a:r>
              <a:rPr dirty="0" sz="1200">
                <a:latin typeface="Times New Roman"/>
                <a:cs typeface="Times New Roman"/>
              </a:rPr>
              <a:t>turning threshold limits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etc.</a:t>
            </a:r>
            <a:endParaRPr sz="1200">
              <a:latin typeface="Times New Roman"/>
              <a:cs typeface="Times New Roman"/>
            </a:endParaRPr>
          </a:p>
          <a:p>
            <a:pPr lvl="4" marL="864869" indent="-173990">
              <a:lnSpc>
                <a:spcPct val="100000"/>
              </a:lnSpc>
              <a:spcBef>
                <a:spcPts val="505"/>
              </a:spcBef>
              <a:buAutoNum type="arabicPeriod"/>
              <a:tabLst>
                <a:tab pos="865505" algn="l"/>
              </a:tabLst>
            </a:pPr>
            <a:r>
              <a:rPr dirty="0" sz="1200" spc="-5">
                <a:latin typeface="Times New Roman"/>
                <a:cs typeface="Times New Roman"/>
              </a:rPr>
              <a:t>Emergency control SMS Centre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Number(s)</a:t>
            </a:r>
            <a:endParaRPr sz="1200">
              <a:latin typeface="Times New Roman"/>
              <a:cs typeface="Times New Roman"/>
            </a:endParaRPr>
          </a:p>
          <a:p>
            <a:pPr lvl="4" marL="864869" indent="-17399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865505" algn="l"/>
              </a:tabLst>
            </a:pPr>
            <a:r>
              <a:rPr dirty="0" sz="1200" spc="-5">
                <a:latin typeface="Times New Roman"/>
                <a:cs typeface="Times New Roman"/>
              </a:rPr>
              <a:t>Configuring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vehicle registration </a:t>
            </a:r>
            <a:r>
              <a:rPr dirty="0" sz="1200">
                <a:latin typeface="Times New Roman"/>
                <a:cs typeface="Times New Roman"/>
              </a:rPr>
              <a:t>number</a:t>
            </a:r>
            <a:endParaRPr sz="1200">
              <a:latin typeface="Times New Roman"/>
              <a:cs typeface="Times New Roman"/>
            </a:endParaRPr>
          </a:p>
          <a:p>
            <a:pPr lvl="4" marL="864869" marR="6985" indent="-173990">
              <a:lnSpc>
                <a:spcPts val="1380"/>
              </a:lnSpc>
              <a:spcBef>
                <a:spcPts val="635"/>
              </a:spcBef>
              <a:buAutoNum type="arabicPeriod"/>
              <a:tabLst>
                <a:tab pos="865505" algn="l"/>
              </a:tabLst>
            </a:pPr>
            <a:r>
              <a:rPr dirty="0" sz="1200" spc="-5">
                <a:latin typeface="Times New Roman"/>
                <a:cs typeface="Times New Roman"/>
              </a:rPr>
              <a:t>Configuring </a:t>
            </a:r>
            <a:r>
              <a:rPr dirty="0" sz="1200">
                <a:latin typeface="Times New Roman"/>
                <a:cs typeface="Times New Roman"/>
              </a:rPr>
              <a:t>the frequency of data </a:t>
            </a:r>
            <a:r>
              <a:rPr dirty="0" sz="1200" spc="-5">
                <a:latin typeface="Times New Roman"/>
                <a:cs typeface="Times New Roman"/>
              </a:rPr>
              <a:t>transmission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normal </a:t>
            </a:r>
            <a:r>
              <a:rPr dirty="0" sz="1200">
                <a:latin typeface="Times New Roman"/>
                <a:cs typeface="Times New Roman"/>
              </a:rPr>
              <a:t>/ </a:t>
            </a:r>
            <a:r>
              <a:rPr dirty="0" sz="1200" spc="-5">
                <a:latin typeface="Times New Roman"/>
                <a:cs typeface="Times New Roman"/>
              </a:rPr>
              <a:t>Ignition  </a:t>
            </a:r>
            <a:r>
              <a:rPr dirty="0" sz="1200">
                <a:latin typeface="Times New Roman"/>
                <a:cs typeface="Times New Roman"/>
              </a:rPr>
              <a:t>state / </a:t>
            </a:r>
            <a:r>
              <a:rPr dirty="0" sz="1200" spc="-5">
                <a:latin typeface="Times New Roman"/>
                <a:cs typeface="Times New Roman"/>
              </a:rPr>
              <a:t>OFF </a:t>
            </a:r>
            <a:r>
              <a:rPr dirty="0" sz="1200">
                <a:latin typeface="Times New Roman"/>
                <a:cs typeface="Times New Roman"/>
              </a:rPr>
              <a:t>state </a:t>
            </a:r>
            <a:r>
              <a:rPr dirty="0" sz="1200" spc="-5">
                <a:latin typeface="Times New Roman"/>
                <a:cs typeface="Times New Roman"/>
              </a:rPr>
              <a:t>sleep </a:t>
            </a:r>
            <a:r>
              <a:rPr dirty="0" sz="1200">
                <a:latin typeface="Times New Roman"/>
                <a:cs typeface="Times New Roman"/>
              </a:rPr>
              <a:t>mode/ Emergency </a:t>
            </a:r>
            <a:r>
              <a:rPr dirty="0" sz="1200" spc="-5">
                <a:latin typeface="Times New Roman"/>
                <a:cs typeface="Times New Roman"/>
              </a:rPr>
              <a:t>state,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etc.</a:t>
            </a:r>
            <a:endParaRPr sz="1200">
              <a:latin typeface="Times New Roman"/>
              <a:cs typeface="Times New Roman"/>
            </a:endParaRPr>
          </a:p>
          <a:p>
            <a:pPr lvl="4" marL="864869" indent="-173990">
              <a:lnSpc>
                <a:spcPct val="100000"/>
              </a:lnSpc>
              <a:spcBef>
                <a:spcPts val="505"/>
              </a:spcBef>
              <a:buAutoNum type="arabicPeriod"/>
              <a:tabLst>
                <a:tab pos="865505" algn="l"/>
              </a:tabLst>
            </a:pPr>
            <a:r>
              <a:rPr dirty="0" sz="1200" spc="-5">
                <a:latin typeface="Times New Roman"/>
                <a:cs typeface="Times New Roman"/>
              </a:rPr>
              <a:t>Configuring </a:t>
            </a:r>
            <a:r>
              <a:rPr dirty="0" sz="1200">
                <a:latin typeface="Times New Roman"/>
                <a:cs typeface="Times New Roman"/>
              </a:rPr>
              <a:t>the time duration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Emergency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state</a:t>
            </a:r>
            <a:endParaRPr sz="1200">
              <a:latin typeface="Times New Roman"/>
              <a:cs typeface="Times New Roman"/>
            </a:endParaRPr>
          </a:p>
          <a:p>
            <a:pPr lvl="4" marL="864869" indent="-17399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865505" algn="l"/>
              </a:tabLst>
            </a:pPr>
            <a:r>
              <a:rPr dirty="0" sz="1200">
                <a:latin typeface="Times New Roman"/>
                <a:cs typeface="Times New Roman"/>
              </a:rPr>
              <a:t>Capability to </a:t>
            </a:r>
            <a:r>
              <a:rPr dirty="0" sz="1200" spc="-5">
                <a:latin typeface="Times New Roman"/>
                <a:cs typeface="Times New Roman"/>
              </a:rPr>
              <a:t>reset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device</a:t>
            </a:r>
            <a:endParaRPr sz="1200">
              <a:latin typeface="Times New Roman"/>
              <a:cs typeface="Times New Roman"/>
            </a:endParaRPr>
          </a:p>
          <a:p>
            <a:pPr lvl="4" marL="864869" indent="-17399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865505" algn="l"/>
              </a:tabLst>
            </a:pPr>
            <a:r>
              <a:rPr dirty="0" sz="1200" spc="-5">
                <a:latin typeface="Times New Roman"/>
                <a:cs typeface="Times New Roman"/>
              </a:rPr>
              <a:t>Command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get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IMEI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device</a:t>
            </a:r>
            <a:endParaRPr sz="1200">
              <a:latin typeface="Times New Roman"/>
              <a:cs typeface="Times New Roman"/>
            </a:endParaRPr>
          </a:p>
          <a:p>
            <a:pPr marL="708660">
              <a:lnSpc>
                <a:spcPct val="100000"/>
              </a:lnSpc>
              <a:spcBef>
                <a:spcPts val="540"/>
              </a:spcBef>
            </a:pPr>
            <a:r>
              <a:rPr dirty="0" sz="1200" spc="-5">
                <a:latin typeface="Times New Roman"/>
                <a:cs typeface="Times New Roman"/>
              </a:rPr>
              <a:t>Configurable commands </a:t>
            </a:r>
            <a:r>
              <a:rPr dirty="0" sz="1200">
                <a:latin typeface="Times New Roman"/>
                <a:cs typeface="Times New Roman"/>
              </a:rPr>
              <a:t>must involve the </a:t>
            </a:r>
            <a:r>
              <a:rPr dirty="0" sz="1200" spc="-5">
                <a:latin typeface="Times New Roman"/>
                <a:cs typeface="Times New Roman"/>
              </a:rPr>
              <a:t>following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features:</a:t>
            </a:r>
            <a:endParaRPr sz="1200">
              <a:latin typeface="Times New Roman"/>
              <a:cs typeface="Times New Roman"/>
            </a:endParaRPr>
          </a:p>
          <a:p>
            <a:pPr marL="812800" indent="-123825">
              <a:lnSpc>
                <a:spcPct val="100000"/>
              </a:lnSpc>
              <a:spcBef>
                <a:spcPts val="635"/>
              </a:spcBef>
              <a:buFont typeface="Symbol"/>
              <a:buChar char=""/>
              <a:tabLst>
                <a:tab pos="813435" algn="l"/>
              </a:tabLst>
            </a:pPr>
            <a:r>
              <a:rPr dirty="0" sz="1200">
                <a:latin typeface="Times New Roman"/>
                <a:cs typeface="Times New Roman"/>
              </a:rPr>
              <a:t>SET: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setting the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parameters.</a:t>
            </a:r>
            <a:endParaRPr sz="1200">
              <a:latin typeface="Times New Roman"/>
              <a:cs typeface="Times New Roman"/>
            </a:endParaRPr>
          </a:p>
          <a:p>
            <a:pPr marL="812800" marR="6350" indent="-123825">
              <a:lnSpc>
                <a:spcPts val="1370"/>
              </a:lnSpc>
              <a:spcBef>
                <a:spcPts val="730"/>
              </a:spcBef>
              <a:buFont typeface="Symbol"/>
              <a:buChar char=""/>
              <a:tabLst>
                <a:tab pos="813435" algn="l"/>
              </a:tabLst>
            </a:pPr>
            <a:r>
              <a:rPr dirty="0" sz="1200" spc="-5">
                <a:latin typeface="Times New Roman"/>
                <a:cs typeface="Times New Roman"/>
              </a:rPr>
              <a:t>GET: For </a:t>
            </a:r>
            <a:r>
              <a:rPr dirty="0" sz="1200">
                <a:latin typeface="Times New Roman"/>
                <a:cs typeface="Times New Roman"/>
              </a:rPr>
              <a:t>enquiring regarding the parameters such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mobile number,  </a:t>
            </a:r>
            <a:r>
              <a:rPr dirty="0" sz="1200" spc="-5">
                <a:latin typeface="Times New Roman"/>
                <a:cs typeface="Times New Roman"/>
              </a:rPr>
              <a:t>GSM strength, </a:t>
            </a:r>
            <a:r>
              <a:rPr dirty="0" sz="1200">
                <a:latin typeface="Times New Roman"/>
                <a:cs typeface="Times New Roman"/>
              </a:rPr>
              <a:t>vehicle number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other important</a:t>
            </a:r>
            <a:r>
              <a:rPr dirty="0" sz="1200" spc="-5">
                <a:latin typeface="Times New Roman"/>
                <a:cs typeface="Times New Roman"/>
              </a:rPr>
              <a:t> parameters.</a:t>
            </a:r>
            <a:endParaRPr sz="1200">
              <a:latin typeface="Times New Roman"/>
              <a:cs typeface="Times New Roman"/>
            </a:endParaRPr>
          </a:p>
          <a:p>
            <a:pPr marL="812800" indent="-123825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813435" algn="l"/>
              </a:tabLst>
            </a:pPr>
            <a:r>
              <a:rPr dirty="0" sz="1200" spc="-5">
                <a:latin typeface="Times New Roman"/>
                <a:cs typeface="Times New Roman"/>
              </a:rPr>
              <a:t>CLR: For clearing certain commands, alarms, </a:t>
            </a:r>
            <a:r>
              <a:rPr dirty="0" sz="1200">
                <a:latin typeface="Times New Roman"/>
                <a:cs typeface="Times New Roman"/>
              </a:rPr>
              <a:t>alerts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etc.</a:t>
            </a:r>
            <a:endParaRPr sz="1200">
              <a:latin typeface="Times New Roman"/>
              <a:cs typeface="Times New Roman"/>
            </a:endParaRPr>
          </a:p>
          <a:p>
            <a:pPr marL="708660">
              <a:lnSpc>
                <a:spcPct val="100000"/>
              </a:lnSpc>
              <a:spcBef>
                <a:spcPts val="875"/>
              </a:spcBef>
            </a:pPr>
            <a:r>
              <a:rPr dirty="0" sz="1200" spc="-5">
                <a:latin typeface="Times New Roman"/>
                <a:cs typeface="Times New Roman"/>
              </a:rPr>
              <a:t>After each </a:t>
            </a:r>
            <a:r>
              <a:rPr dirty="0" sz="1200">
                <a:latin typeface="Times New Roman"/>
                <a:cs typeface="Times New Roman"/>
              </a:rPr>
              <a:t>SET, GET, </a:t>
            </a:r>
            <a:r>
              <a:rPr dirty="0" sz="1200" spc="-10">
                <a:latin typeface="Times New Roman"/>
                <a:cs typeface="Times New Roman"/>
              </a:rPr>
              <a:t>CLR </a:t>
            </a:r>
            <a:r>
              <a:rPr dirty="0" sz="1200" spc="-5">
                <a:latin typeface="Times New Roman"/>
                <a:cs typeface="Times New Roman"/>
              </a:rPr>
              <a:t>command </a:t>
            </a:r>
            <a:r>
              <a:rPr dirty="0" sz="1200">
                <a:latin typeface="Times New Roman"/>
                <a:cs typeface="Times New Roman"/>
              </a:rPr>
              <a:t>the device should send alert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9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92682" y="1209802"/>
            <a:ext cx="330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3.1.4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89150" y="764540"/>
            <a:ext cx="4517390" cy="14401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algn="just" marL="12700" marR="6350">
              <a:lnSpc>
                <a:spcPts val="1390"/>
              </a:lnSpc>
              <a:spcBef>
                <a:spcPts val="185"/>
              </a:spcBef>
            </a:pP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Centre, as </a:t>
            </a:r>
            <a:r>
              <a:rPr dirty="0" sz="1200">
                <a:latin typeface="Times New Roman"/>
                <a:cs typeface="Times New Roman"/>
              </a:rPr>
              <a:t>mentioned in </a:t>
            </a:r>
            <a:r>
              <a:rPr dirty="0" sz="1200" spc="-5">
                <a:latin typeface="Times New Roman"/>
                <a:cs typeface="Times New Roman"/>
              </a:rPr>
              <a:t>Section </a:t>
            </a:r>
            <a:r>
              <a:rPr dirty="0" sz="1200">
                <a:latin typeface="Times New Roman"/>
                <a:cs typeface="Times New Roman"/>
              </a:rPr>
              <a:t>4 </a:t>
            </a:r>
            <a:r>
              <a:rPr dirty="0" sz="1200" spc="-5">
                <a:latin typeface="Times New Roman"/>
                <a:cs typeface="Times New Roman"/>
              </a:rPr>
              <a:t>Alert </a:t>
            </a:r>
            <a:r>
              <a:rPr dirty="0" sz="1200">
                <a:latin typeface="Times New Roman"/>
                <a:cs typeface="Times New Roman"/>
              </a:rPr>
              <a:t>12, </a:t>
            </a:r>
            <a:r>
              <a:rPr dirty="0" sz="1200" spc="-5">
                <a:latin typeface="Times New Roman"/>
                <a:cs typeface="Times New Roman"/>
              </a:rPr>
              <a:t>giving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details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Mode, </a:t>
            </a:r>
            <a:r>
              <a:rPr dirty="0" sz="1200">
                <a:latin typeface="Times New Roman"/>
                <a:cs typeface="Times New Roman"/>
              </a:rPr>
              <a:t>mobile no/ </a:t>
            </a:r>
            <a:r>
              <a:rPr dirty="0" sz="1200" spc="-20">
                <a:latin typeface="Times New Roman"/>
                <a:cs typeface="Times New Roman"/>
              </a:rPr>
              <a:t>IP </a:t>
            </a:r>
            <a:r>
              <a:rPr dirty="0" sz="1200">
                <a:latin typeface="Times New Roman"/>
                <a:cs typeface="Times New Roman"/>
              </a:rPr>
              <a:t>of control </a:t>
            </a:r>
            <a:r>
              <a:rPr dirty="0" sz="1200" spc="-5">
                <a:latin typeface="Times New Roman"/>
                <a:cs typeface="Times New Roman"/>
              </a:rPr>
              <a:t>center sending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commands.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200" spc="-5" b="1">
                <a:latin typeface="Times New Roman"/>
                <a:cs typeface="Times New Roman"/>
              </a:rPr>
              <a:t>Tracking Device Health Monitoring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Parameters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6100"/>
              </a:lnSpc>
              <a:spcBef>
                <a:spcPts val="655"/>
              </a:spcBef>
            </a:pPr>
            <a:r>
              <a:rPr dirty="0" sz="1200">
                <a:latin typeface="Times New Roman"/>
                <a:cs typeface="Times New Roman"/>
              </a:rPr>
              <a:t>The device shall </a:t>
            </a:r>
            <a:r>
              <a:rPr dirty="0" sz="1200" spc="-5">
                <a:latin typeface="Times New Roman"/>
                <a:cs typeface="Times New Roman"/>
              </a:rPr>
              <a:t>send </a:t>
            </a:r>
            <a:r>
              <a:rPr dirty="0" sz="1200">
                <a:latin typeface="Times New Roman"/>
                <a:cs typeface="Times New Roman"/>
              </a:rPr>
              <a:t>status of </a:t>
            </a:r>
            <a:r>
              <a:rPr dirty="0" sz="1200" spc="-5">
                <a:latin typeface="Times New Roman"/>
                <a:cs typeface="Times New Roman"/>
              </a:rPr>
              <a:t>health </a:t>
            </a:r>
            <a:r>
              <a:rPr dirty="0" sz="1200">
                <a:latin typeface="Times New Roman"/>
                <a:cs typeface="Times New Roman"/>
              </a:rPr>
              <a:t>parameters </a:t>
            </a:r>
            <a:r>
              <a:rPr dirty="0" sz="1200" spc="-5">
                <a:latin typeface="Times New Roman"/>
                <a:cs typeface="Times New Roman"/>
              </a:rPr>
              <a:t>at configurable interval  and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threshold value shall also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configurable over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air. </a:t>
            </a:r>
            <a:r>
              <a:rPr dirty="0" sz="1200" spc="-15">
                <a:latin typeface="Times New Roman"/>
                <a:cs typeface="Times New Roman"/>
              </a:rPr>
              <a:t>It </a:t>
            </a:r>
            <a:r>
              <a:rPr dirty="0" sz="1200">
                <a:latin typeface="Times New Roman"/>
                <a:cs typeface="Times New Roman"/>
              </a:rPr>
              <a:t>shall be  possible for </a:t>
            </a:r>
            <a:r>
              <a:rPr dirty="0" sz="1200" spc="-5">
                <a:latin typeface="Times New Roman"/>
                <a:cs typeface="Times New Roman"/>
              </a:rPr>
              <a:t>health parameters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fetched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demand </a:t>
            </a:r>
            <a:r>
              <a:rPr dirty="0" sz="1200">
                <a:latin typeface="Times New Roman"/>
                <a:cs typeface="Times New Roman"/>
              </a:rPr>
              <a:t>via command </a:t>
            </a:r>
            <a:r>
              <a:rPr dirty="0" sz="1200" spc="-5">
                <a:latin typeface="Times New Roman"/>
                <a:cs typeface="Times New Roman"/>
              </a:rPr>
              <a:t>as  set </a:t>
            </a:r>
            <a:r>
              <a:rPr dirty="0" sz="1200">
                <a:latin typeface="Times New Roman"/>
                <a:cs typeface="Times New Roman"/>
              </a:rPr>
              <a:t>out </a:t>
            </a:r>
            <a:r>
              <a:rPr dirty="0" sz="1200" spc="-5">
                <a:latin typeface="Times New Roman"/>
                <a:cs typeface="Times New Roman"/>
              </a:rPr>
              <a:t>below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Table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3B.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030222" y="2434081"/>
          <a:ext cx="4641850" cy="5302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6265"/>
                <a:gridCol w="1658620"/>
                <a:gridCol w="2378075"/>
              </a:tblGrid>
              <a:tr h="459740">
                <a:tc gridSpan="3">
                  <a:txBody>
                    <a:bodyPr/>
                    <a:lstStyle/>
                    <a:p>
                      <a:pPr algn="ctr" marL="3810">
                        <a:lnSpc>
                          <a:spcPts val="135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3B: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ts val="141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Health Monitoring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Parameter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>
                  <a:txBody>
                    <a:bodyPr/>
                    <a:lstStyle/>
                    <a:p>
                      <a:pPr algn="ctr" marL="5080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Sl.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No.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Field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marL="444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Start Character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$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algn="ctr" marL="444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Header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header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the packet/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identifier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marL="444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Vendor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ID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Vendor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identification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header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algn="ctr" marL="444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Firmware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Version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096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Version details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Firmware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used in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EX.1.0.0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33705">
                <a:tc>
                  <a:txBody>
                    <a:bodyPr/>
                    <a:lstStyle/>
                    <a:p>
                      <a:pPr algn="ctr" marL="444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IMEI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1594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Identified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the sending unit. 15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digit standard unique IMEI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no.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algn="ctr" marL="444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Battery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percentage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286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Indicates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internal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charge  percentage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algn="ctr" marL="444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0960">
                        <a:lnSpc>
                          <a:spcPts val="138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Low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 threshold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value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0960">
                        <a:lnSpc>
                          <a:spcPts val="1380"/>
                        </a:lnSpc>
                        <a:tabLst>
                          <a:tab pos="770255" algn="l"/>
                          <a:tab pos="1251585" algn="l"/>
                          <a:tab pos="1556385" algn="l"/>
                          <a:tab pos="2080260" algn="l"/>
                        </a:tabLst>
                      </a:pP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ndi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	v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lue	on	whi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	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low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 alert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generated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percentage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33070">
                <a:tc>
                  <a:txBody>
                    <a:bodyPr/>
                    <a:lstStyle/>
                    <a:p>
                      <a:pPr algn="ctr" marL="444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Memory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percentage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032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Indicates flash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memory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percentage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used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algn="ctr" marL="444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032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Data update rate when  ignition 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2865">
                        <a:lnSpc>
                          <a:spcPts val="1380"/>
                        </a:lnSpc>
                        <a:tabLst>
                          <a:tab pos="791210" algn="l"/>
                          <a:tab pos="1372870" algn="l"/>
                          <a:tab pos="2154555" algn="l"/>
                        </a:tabLst>
                      </a:pP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ndi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	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	on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ignition 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algn="ctr" marL="444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032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Data update rate when  ignition OFF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2865">
                        <a:lnSpc>
                          <a:spcPts val="1380"/>
                        </a:lnSpc>
                        <a:tabLst>
                          <a:tab pos="791210" algn="l"/>
                          <a:tab pos="1372870" algn="l"/>
                          <a:tab pos="2154555" algn="l"/>
                        </a:tabLst>
                      </a:pP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ndi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	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	on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ignition OFF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marL="444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Digital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I/o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status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Inputs connected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 algn="ctr" marL="444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Analog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I/o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status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Analog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input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status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marL="444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End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character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*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392682" y="7842884"/>
            <a:ext cx="330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3.1.5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9150" y="7789164"/>
            <a:ext cx="4521835" cy="1725930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1200" spc="-5" b="1">
                <a:latin typeface="Times New Roman"/>
                <a:cs typeface="Times New Roman"/>
              </a:rPr>
              <a:t>SMS Fall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Back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520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of emergency state, </a:t>
            </a:r>
            <a:r>
              <a:rPr dirty="0" sz="1200" spc="-5">
                <a:latin typeface="Times New Roman"/>
                <a:cs typeface="Times New Roman"/>
              </a:rPr>
              <a:t>(i.e. </a:t>
            </a:r>
            <a:r>
              <a:rPr dirty="0" sz="1200">
                <a:latin typeface="Times New Roman"/>
                <a:cs typeface="Times New Roman"/>
              </a:rPr>
              <a:t>on pressing of </a:t>
            </a:r>
            <a:r>
              <a:rPr dirty="0" sz="1200" spc="-5">
                <a:latin typeface="Times New Roman"/>
                <a:cs typeface="Times New Roman"/>
              </a:rPr>
              <a:t>Alert </a:t>
            </a:r>
            <a:r>
              <a:rPr dirty="0" sz="1200">
                <a:latin typeface="Times New Roman"/>
                <a:cs typeface="Times New Roman"/>
              </a:rPr>
              <a:t>button), the device  will shift to the </a:t>
            </a:r>
            <a:r>
              <a:rPr dirty="0" sz="1200" spc="-5">
                <a:latin typeface="Times New Roman"/>
                <a:cs typeface="Times New Roman"/>
              </a:rPr>
              <a:t>SMS mode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case GPRS </a:t>
            </a:r>
            <a:r>
              <a:rPr dirty="0" sz="1200">
                <a:latin typeface="Times New Roman"/>
                <a:cs typeface="Times New Roman"/>
              </a:rPr>
              <a:t>connectivity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available. </a:t>
            </a:r>
            <a:r>
              <a:rPr dirty="0" sz="1200" spc="-10">
                <a:latin typeface="Times New Roman"/>
                <a:cs typeface="Times New Roman"/>
              </a:rPr>
              <a:t>In  </a:t>
            </a:r>
            <a:r>
              <a:rPr dirty="0" sz="1200">
                <a:latin typeface="Times New Roman"/>
                <a:cs typeface="Times New Roman"/>
              </a:rPr>
              <a:t>such </a:t>
            </a:r>
            <a:r>
              <a:rPr dirty="0" sz="1200" spc="-5">
                <a:latin typeface="Times New Roman"/>
                <a:cs typeface="Times New Roman"/>
              </a:rPr>
              <a:t>case, </a:t>
            </a:r>
            <a:r>
              <a:rPr dirty="0" sz="1200">
                <a:latin typeface="Times New Roman"/>
                <a:cs typeface="Times New Roman"/>
              </a:rPr>
              <a:t>the device </a:t>
            </a:r>
            <a:r>
              <a:rPr dirty="0" sz="1200" spc="-5">
                <a:latin typeface="Times New Roman"/>
                <a:cs typeface="Times New Roman"/>
              </a:rPr>
              <a:t>will send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Alert </a:t>
            </a:r>
            <a:r>
              <a:rPr dirty="0" sz="1200">
                <a:latin typeface="Times New Roman"/>
                <a:cs typeface="Times New Roman"/>
              </a:rPr>
              <a:t>message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tracking data  </a:t>
            </a:r>
            <a:r>
              <a:rPr dirty="0" sz="1200" spc="-5">
                <a:latin typeface="Times New Roman"/>
                <a:cs typeface="Times New Roman"/>
              </a:rPr>
              <a:t>through SMS </a:t>
            </a:r>
            <a:r>
              <a:rPr dirty="0" sz="1200">
                <a:latin typeface="Times New Roman"/>
                <a:cs typeface="Times New Roman"/>
              </a:rPr>
              <a:t>mode. </a:t>
            </a:r>
            <a:r>
              <a:rPr dirty="0" sz="1200" spc="-5">
                <a:latin typeface="Times New Roman"/>
                <a:cs typeface="Times New Roman"/>
              </a:rPr>
              <a:t>Since SMS has </a:t>
            </a:r>
            <a:r>
              <a:rPr dirty="0" sz="1200">
                <a:latin typeface="Times New Roman"/>
                <a:cs typeface="Times New Roman"/>
              </a:rPr>
              <a:t>the limitation of </a:t>
            </a:r>
            <a:r>
              <a:rPr dirty="0" sz="1200" spc="-5">
                <a:latin typeface="Times New Roman"/>
                <a:cs typeface="Times New Roman"/>
              </a:rPr>
              <a:t>sending </a:t>
            </a:r>
            <a:r>
              <a:rPr dirty="0" sz="1200">
                <a:latin typeface="Times New Roman"/>
                <a:cs typeface="Times New Roman"/>
              </a:rPr>
              <a:t>only 160  </a:t>
            </a:r>
            <a:r>
              <a:rPr dirty="0" sz="1200" spc="-5">
                <a:latin typeface="Times New Roman"/>
                <a:cs typeface="Times New Roman"/>
              </a:rPr>
              <a:t>characters, so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tracking data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sent </a:t>
            </a:r>
            <a:r>
              <a:rPr dirty="0" sz="1200">
                <a:latin typeface="Times New Roman"/>
                <a:cs typeface="Times New Roman"/>
              </a:rPr>
              <a:t>in one </a:t>
            </a:r>
            <a:r>
              <a:rPr dirty="0" sz="1200" spc="-5">
                <a:latin typeface="Times New Roman"/>
                <a:cs typeface="Times New Roman"/>
              </a:rPr>
              <a:t>SMS will have fields </a:t>
            </a:r>
            <a:r>
              <a:rPr dirty="0" sz="1200">
                <a:latin typeface="Times New Roman"/>
                <a:cs typeface="Times New Roman"/>
              </a:rPr>
              <a:t>-  </a:t>
            </a:r>
            <a:r>
              <a:rPr dirty="0" sz="1200" spc="-5">
                <a:latin typeface="Times New Roman"/>
                <a:cs typeface="Times New Roman"/>
              </a:rPr>
              <a:t>IMEI, Latitude, Direction, Longitude, Direction, location </a:t>
            </a:r>
            <a:r>
              <a:rPr dirty="0" sz="1200">
                <a:latin typeface="Times New Roman"/>
                <a:cs typeface="Times New Roman"/>
              </a:rPr>
              <a:t>fix, </a:t>
            </a:r>
            <a:r>
              <a:rPr dirty="0" sz="1200" spc="-5">
                <a:latin typeface="Times New Roman"/>
                <a:cs typeface="Times New Roman"/>
              </a:rPr>
              <a:t>speed, Cell  </a:t>
            </a:r>
            <a:r>
              <a:rPr dirty="0" sz="1200" spc="-10">
                <a:latin typeface="Times New Roman"/>
                <a:cs typeface="Times New Roman"/>
              </a:rPr>
              <a:t>ID, LAC </a:t>
            </a:r>
            <a:r>
              <a:rPr dirty="0" sz="1200" spc="-5">
                <a:latin typeface="Times New Roman"/>
                <a:cs typeface="Times New Roman"/>
              </a:rPr>
              <a:t>(Location Area Code), Date and </a:t>
            </a:r>
            <a:r>
              <a:rPr dirty="0" sz="1200">
                <a:latin typeface="Times New Roman"/>
                <a:cs typeface="Times New Roman"/>
              </a:rPr>
              <a:t>Time as </a:t>
            </a:r>
            <a:r>
              <a:rPr dirty="0" sz="1200" spc="-5">
                <a:latin typeface="Times New Roman"/>
                <a:cs typeface="Times New Roman"/>
              </a:rPr>
              <a:t>per </a:t>
            </a:r>
            <a:r>
              <a:rPr dirty="0" sz="1200">
                <a:latin typeface="Times New Roman"/>
                <a:cs typeface="Times New Roman"/>
              </a:rPr>
              <a:t>emergency </a:t>
            </a:r>
            <a:r>
              <a:rPr dirty="0" sz="1200" spc="-5">
                <a:latin typeface="Times New Roman"/>
                <a:cs typeface="Times New Roman"/>
              </a:rPr>
              <a:t>alert </a:t>
            </a:r>
            <a:r>
              <a:rPr dirty="0" sz="1200">
                <a:latin typeface="Times New Roman"/>
                <a:cs typeface="Times New Roman"/>
              </a:rPr>
              <a:t>.  The details </a:t>
            </a:r>
            <a:r>
              <a:rPr dirty="0" sz="1200" spc="-5">
                <a:latin typeface="Times New Roman"/>
                <a:cs typeface="Times New Roman"/>
              </a:rPr>
              <a:t>is provided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Sub-section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4.2.2.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10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92682" y="769111"/>
            <a:ext cx="215900" cy="5118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4.0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dirty="0" sz="1200" b="1">
                <a:latin typeface="Times New Roman"/>
                <a:cs typeface="Times New Roman"/>
              </a:rPr>
              <a:t>4.1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89150" y="769111"/>
            <a:ext cx="4520565" cy="2738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COMMUNICATION PROTOCOL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dirty="0" sz="1200" spc="-5" b="1">
                <a:latin typeface="Times New Roman"/>
                <a:cs typeface="Times New Roman"/>
              </a:rPr>
              <a:t>Data Frame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Format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900"/>
              </a:lnSpc>
              <a:spcBef>
                <a:spcPts val="960"/>
              </a:spcBef>
            </a:pPr>
            <a:r>
              <a:rPr dirty="0" sz="1200" spc="-5">
                <a:latin typeface="Times New Roman"/>
                <a:cs typeface="Times New Roman"/>
              </a:rPr>
              <a:t>Table below </a:t>
            </a:r>
            <a:r>
              <a:rPr dirty="0" sz="1200">
                <a:latin typeface="Times New Roman"/>
                <a:cs typeface="Times New Roman"/>
              </a:rPr>
              <a:t>(Table 4A) </a:t>
            </a:r>
            <a:r>
              <a:rPr dirty="0" sz="1200" spc="-5">
                <a:latin typeface="Times New Roman"/>
                <a:cs typeface="Times New Roman"/>
              </a:rPr>
              <a:t>contains </a:t>
            </a:r>
            <a:r>
              <a:rPr dirty="0" sz="1200">
                <a:latin typeface="Times New Roman"/>
                <a:cs typeface="Times New Roman"/>
              </a:rPr>
              <a:t>the listing of </a:t>
            </a:r>
            <a:r>
              <a:rPr dirty="0" sz="1200" spc="-5">
                <a:latin typeface="Times New Roman"/>
                <a:cs typeface="Times New Roman"/>
              </a:rPr>
              <a:t>fields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vehicle  tracking devices </a:t>
            </a:r>
            <a:r>
              <a:rPr dirty="0" sz="1200">
                <a:latin typeface="Times New Roman"/>
                <a:cs typeface="Times New Roman"/>
              </a:rPr>
              <a:t>would be </a:t>
            </a:r>
            <a:r>
              <a:rPr dirty="0" sz="1200" spc="-5">
                <a:latin typeface="Times New Roman"/>
                <a:cs typeface="Times New Roman"/>
              </a:rPr>
              <a:t>required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send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 </a:t>
            </a:r>
            <a:r>
              <a:rPr dirty="0" sz="1200" spc="-5">
                <a:latin typeface="Times New Roman"/>
                <a:cs typeface="Times New Roman"/>
              </a:rPr>
              <a:t>Centre.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3 </a:t>
            </a:r>
            <a:r>
              <a:rPr dirty="0" sz="1200" spc="-5">
                <a:latin typeface="Times New Roman"/>
                <a:cs typeface="Times New Roman"/>
              </a:rPr>
              <a:t>fields (Start character, Header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VLT </a:t>
            </a:r>
            <a:r>
              <a:rPr dirty="0" sz="1200">
                <a:latin typeface="Times New Roman"/>
                <a:cs typeface="Times New Roman"/>
              </a:rPr>
              <a:t>with  </a:t>
            </a:r>
            <a:r>
              <a:rPr dirty="0" sz="1200" spc="-5">
                <a:latin typeface="Times New Roman"/>
                <a:cs typeface="Times New Roman"/>
              </a:rPr>
              <a:t>Emergency Buttons and Vendor </a:t>
            </a:r>
            <a:r>
              <a:rPr dirty="0" sz="1200" spc="-10">
                <a:latin typeface="Times New Roman"/>
                <a:cs typeface="Times New Roman"/>
              </a:rPr>
              <a:t>ID, </a:t>
            </a:r>
            <a:r>
              <a:rPr dirty="0" sz="1200">
                <a:latin typeface="Times New Roman"/>
                <a:cs typeface="Times New Roman"/>
              </a:rPr>
              <a:t>who has supplied the </a:t>
            </a:r>
            <a:r>
              <a:rPr dirty="0" sz="1200" spc="-5">
                <a:latin typeface="Times New Roman"/>
                <a:cs typeface="Times New Roman"/>
              </a:rPr>
              <a:t>device) </a:t>
            </a:r>
            <a:r>
              <a:rPr dirty="0" sz="1200">
                <a:latin typeface="Times New Roman"/>
                <a:cs typeface="Times New Roman"/>
              </a:rPr>
              <a:t>must  be fixed in </a:t>
            </a:r>
            <a:r>
              <a:rPr dirty="0" sz="1200" spc="-5">
                <a:latin typeface="Times New Roman"/>
                <a:cs typeface="Times New Roman"/>
              </a:rPr>
              <a:t>position as well as format (Header part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frame). Rest all 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fields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required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present </a:t>
            </a:r>
            <a:r>
              <a:rPr dirty="0" sz="1200">
                <a:latin typeface="Times New Roman"/>
                <a:cs typeface="Times New Roman"/>
              </a:rPr>
              <a:t>in the location </a:t>
            </a:r>
            <a:r>
              <a:rPr dirty="0" sz="1200" spc="-5">
                <a:latin typeface="Times New Roman"/>
                <a:cs typeface="Times New Roman"/>
              </a:rPr>
              <a:t>data sent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devices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backend, </a:t>
            </a:r>
            <a:r>
              <a:rPr dirty="0" sz="1200">
                <a:latin typeface="Times New Roman"/>
                <a:cs typeface="Times New Roman"/>
              </a:rPr>
              <a:t>but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5">
                <a:latin typeface="Times New Roman"/>
                <a:cs typeface="Times New Roman"/>
              </a:rPr>
              <a:t>any </a:t>
            </a:r>
            <a:r>
              <a:rPr dirty="0" sz="1200">
                <a:latin typeface="Times New Roman"/>
                <a:cs typeface="Times New Roman"/>
              </a:rPr>
              <a:t>sequence or with </a:t>
            </a:r>
            <a:r>
              <a:rPr dirty="0" sz="1200" spc="5">
                <a:latin typeface="Times New Roman"/>
                <a:cs typeface="Times New Roman"/>
              </a:rPr>
              <a:t>any </a:t>
            </a:r>
            <a:r>
              <a:rPr dirty="0" sz="1200">
                <a:latin typeface="Times New Roman"/>
                <a:cs typeface="Times New Roman"/>
              </a:rPr>
              <a:t>separator  </a:t>
            </a:r>
            <a:r>
              <a:rPr dirty="0" sz="1200" spc="-5">
                <a:latin typeface="Times New Roman"/>
                <a:cs typeface="Times New Roman"/>
              </a:rPr>
              <a:t>between fields. </a:t>
            </a:r>
            <a:r>
              <a:rPr dirty="0" sz="1200">
                <a:latin typeface="Times New Roman"/>
                <a:cs typeface="Times New Roman"/>
              </a:rPr>
              <a:t>The data </a:t>
            </a:r>
            <a:r>
              <a:rPr dirty="0" sz="1200" spc="-5">
                <a:latin typeface="Times New Roman"/>
                <a:cs typeface="Times New Roman"/>
              </a:rPr>
              <a:t>value can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either in </a:t>
            </a:r>
            <a:r>
              <a:rPr dirty="0" sz="1200" spc="-5">
                <a:latin typeface="Times New Roman"/>
                <a:cs typeface="Times New Roman"/>
              </a:rPr>
              <a:t>American </a:t>
            </a:r>
            <a:r>
              <a:rPr dirty="0" sz="1200">
                <a:latin typeface="Times New Roman"/>
                <a:cs typeface="Times New Roman"/>
              </a:rPr>
              <a:t>Standard Code  for </a:t>
            </a:r>
            <a:r>
              <a:rPr dirty="0" sz="1200" spc="-5">
                <a:latin typeface="Times New Roman"/>
                <a:cs typeface="Times New Roman"/>
              </a:rPr>
              <a:t>Information Interchange (ASCII)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HEX format. Device </a:t>
            </a:r>
            <a:r>
              <a:rPr dirty="0" sz="1200">
                <a:latin typeface="Times New Roman"/>
                <a:cs typeface="Times New Roman"/>
              </a:rPr>
              <a:t>must  </a:t>
            </a:r>
            <a:r>
              <a:rPr dirty="0" sz="1200" spc="-5">
                <a:latin typeface="Times New Roman"/>
                <a:cs typeface="Times New Roman"/>
              </a:rPr>
              <a:t>transmit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Login </a:t>
            </a:r>
            <a:r>
              <a:rPr dirty="0" sz="1200">
                <a:latin typeface="Times New Roman"/>
                <a:cs typeface="Times New Roman"/>
              </a:rPr>
              <a:t>message whenever it establishes </a:t>
            </a:r>
            <a:r>
              <a:rPr dirty="0" sz="1200" spc="-5">
                <a:latin typeface="Times New Roman"/>
                <a:cs typeface="Times New Roman"/>
              </a:rPr>
              <a:t>(re-establishes after  disconnection) its </a:t>
            </a:r>
            <a:r>
              <a:rPr dirty="0" sz="1200">
                <a:latin typeface="Times New Roman"/>
                <a:cs typeface="Times New Roman"/>
              </a:rPr>
              <a:t>connectivity with </a:t>
            </a:r>
            <a:r>
              <a:rPr dirty="0" sz="1200" spc="-5">
                <a:latin typeface="Times New Roman"/>
                <a:cs typeface="Times New Roman"/>
              </a:rPr>
              <a:t>Server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specified </a:t>
            </a:r>
            <a:r>
              <a:rPr dirty="0" sz="1200">
                <a:latin typeface="Times New Roman"/>
                <a:cs typeface="Times New Roman"/>
              </a:rPr>
              <a:t>fields.  </a:t>
            </a:r>
            <a:r>
              <a:rPr dirty="0" sz="1200" spc="-5">
                <a:latin typeface="Times New Roman"/>
                <a:cs typeface="Times New Roman"/>
              </a:rPr>
              <a:t>Login </a:t>
            </a:r>
            <a:r>
              <a:rPr dirty="0" sz="1200">
                <a:latin typeface="Times New Roman"/>
                <a:cs typeface="Times New Roman"/>
              </a:rPr>
              <a:t>Message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carry following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information: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89150" y="3531235"/>
            <a:ext cx="4138295" cy="128778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68275" indent="-155575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168910" algn="l"/>
              </a:tabLst>
            </a:pPr>
            <a:r>
              <a:rPr dirty="0" sz="1200" spc="-5">
                <a:latin typeface="Times New Roman"/>
                <a:cs typeface="Times New Roman"/>
              </a:rPr>
              <a:t>$DeviceName </a:t>
            </a:r>
            <a:r>
              <a:rPr dirty="0" sz="1200">
                <a:latin typeface="Times New Roman"/>
                <a:cs typeface="Times New Roman"/>
              </a:rPr>
              <a:t>–Vehicle number on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the device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installed.</a:t>
            </a:r>
            <a:endParaRPr sz="1200">
              <a:latin typeface="Times New Roman"/>
              <a:cs typeface="Times New Roman"/>
            </a:endParaRPr>
          </a:p>
          <a:p>
            <a:pPr marL="168275" indent="-155575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168910" algn="l"/>
              </a:tabLst>
            </a:pPr>
            <a:r>
              <a:rPr dirty="0" sz="1200">
                <a:latin typeface="Times New Roman"/>
                <a:cs typeface="Times New Roman"/>
              </a:rPr>
              <a:t>$IMEI –15 </a:t>
            </a:r>
            <a:r>
              <a:rPr dirty="0" sz="1200" spc="-5">
                <a:latin typeface="Times New Roman"/>
                <a:cs typeface="Times New Roman"/>
              </a:rPr>
              <a:t>Digit IMEI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number.</a:t>
            </a:r>
            <a:endParaRPr sz="1200">
              <a:latin typeface="Times New Roman"/>
              <a:cs typeface="Times New Roman"/>
            </a:endParaRPr>
          </a:p>
          <a:p>
            <a:pPr marL="168275" indent="-155575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168910" algn="l"/>
              </a:tabLst>
            </a:pPr>
            <a:r>
              <a:rPr dirty="0" sz="1200" spc="-5">
                <a:latin typeface="Times New Roman"/>
                <a:cs typeface="Times New Roman"/>
              </a:rPr>
              <a:t>$Firmware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Version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firmware </a:t>
            </a:r>
            <a:r>
              <a:rPr dirty="0" sz="1200">
                <a:latin typeface="Times New Roman"/>
                <a:cs typeface="Times New Roman"/>
              </a:rPr>
              <a:t>used in the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hardware.</a:t>
            </a:r>
            <a:endParaRPr sz="1200">
              <a:latin typeface="Times New Roman"/>
              <a:cs typeface="Times New Roman"/>
            </a:endParaRPr>
          </a:p>
          <a:p>
            <a:pPr marL="168275" indent="-155575">
              <a:lnSpc>
                <a:spcPct val="100000"/>
              </a:lnSpc>
              <a:spcBef>
                <a:spcPts val="555"/>
              </a:spcBef>
              <a:buFont typeface="Arial"/>
              <a:buChar char="•"/>
              <a:tabLst>
                <a:tab pos="168910" algn="l"/>
              </a:tabLst>
            </a:pPr>
            <a:r>
              <a:rPr dirty="0" sz="1200" spc="-5">
                <a:latin typeface="Times New Roman"/>
                <a:cs typeface="Times New Roman"/>
              </a:rPr>
              <a:t>$Protocol -Version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frame format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protocol.</a:t>
            </a:r>
            <a:endParaRPr sz="1200">
              <a:latin typeface="Times New Roman"/>
              <a:cs typeface="Times New Roman"/>
            </a:endParaRPr>
          </a:p>
          <a:p>
            <a:pPr marL="168275" indent="-155575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168910" algn="l"/>
              </a:tabLst>
            </a:pPr>
            <a:r>
              <a:rPr dirty="0" sz="1200" spc="-5">
                <a:latin typeface="Times New Roman"/>
                <a:cs typeface="Times New Roman"/>
              </a:rPr>
              <a:t>$LastValidLocation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Last location </a:t>
            </a:r>
            <a:r>
              <a:rPr dirty="0" sz="1200">
                <a:latin typeface="Times New Roman"/>
                <a:cs typeface="Times New Roman"/>
              </a:rPr>
              <a:t>info </a:t>
            </a:r>
            <a:r>
              <a:rPr dirty="0" sz="1200" spc="-5">
                <a:latin typeface="Times New Roman"/>
                <a:cs typeface="Times New Roman"/>
              </a:rPr>
              <a:t>saved at </a:t>
            </a:r>
            <a:r>
              <a:rPr dirty="0" sz="1200" spc="5">
                <a:latin typeface="Times New Roman"/>
                <a:cs typeface="Times New Roman"/>
              </a:rPr>
              <a:t>the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device.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030222" y="4888102"/>
          <a:ext cx="4641850" cy="4891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0335"/>
                <a:gridCol w="1621155"/>
                <a:gridCol w="1602739"/>
              </a:tblGrid>
              <a:tr h="415925">
                <a:tc gridSpan="3">
                  <a:txBody>
                    <a:bodyPr/>
                    <a:lstStyle/>
                    <a:p>
                      <a:pPr algn="ctr" marR="41910">
                        <a:lnSpc>
                          <a:spcPts val="135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4A: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R="44450">
                        <a:lnSpc>
                          <a:spcPts val="141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Data Message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Format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>
                  <a:txBody>
                    <a:bodyPr/>
                    <a:lstStyle/>
                    <a:p>
                      <a:pPr algn="ctr" marR="45720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Field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6870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Sample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Data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Start Character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$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$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Header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7241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header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packet/ identifier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Vendor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ID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8575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Vendor  identification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header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71120" marR="73914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irmw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Version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27051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Version details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Firmware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used  in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EX.1.0.0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1.0.0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Packet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Type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Specify 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packet</a:t>
                      </a:r>
                      <a:r>
                        <a:rPr dirty="0" sz="11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type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  <a:tc rowSpan="9">
                  <a:txBody>
                    <a:bodyPr/>
                    <a:lstStyle/>
                    <a:p>
                      <a:pPr algn="just" marL="70485" marR="48260">
                        <a:lnSpc>
                          <a:spcPts val="1320"/>
                        </a:lnSpc>
                        <a:spcBef>
                          <a:spcPts val="10"/>
                        </a:spcBef>
                        <a:tabLst>
                          <a:tab pos="767715" algn="l"/>
                          <a:tab pos="1477645" algn="l"/>
                        </a:tabLst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Depending upon the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context, every frame  from tracking device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arry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127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qualification  code. </a:t>
                      </a:r>
                      <a:r>
                        <a:rPr dirty="0" sz="115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This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0485" marR="49530">
                        <a:lnSpc>
                          <a:spcPts val="1320"/>
                        </a:lnSpc>
                        <a:spcBef>
                          <a:spcPts val="65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helps to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determine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state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which vehicle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  at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time.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Normal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192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EA =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Emergency</a:t>
                      </a:r>
                      <a:r>
                        <a:rPr dirty="0" sz="115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Alert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867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 marR="58419">
                        <a:lnSpc>
                          <a:spcPts val="1320"/>
                        </a:lnSpc>
                        <a:spcBef>
                          <a:spcPts val="195"/>
                        </a:spcBef>
                        <a:tabLst>
                          <a:tab pos="416559" algn="l"/>
                          <a:tab pos="650240" algn="l"/>
                          <a:tab pos="1254760" algn="l"/>
                        </a:tabLst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am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ert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(Optional)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HP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Health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Packet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Ignition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On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IF =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Ignition</a:t>
                      </a:r>
                      <a:r>
                        <a:rPr dirty="0" sz="115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Off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 marR="261620">
                        <a:lnSpc>
                          <a:spcPts val="1320"/>
                        </a:lnSpc>
                        <a:spcBef>
                          <a:spcPts val="19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BD =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Vehicle</a:t>
                      </a:r>
                      <a:r>
                        <a:rPr dirty="0" sz="115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Battery  Disconnect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13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50"/>
                        </a:lnSpc>
                        <a:spcBef>
                          <a:spcPts val="10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BR = Vehicle</a:t>
                      </a:r>
                      <a:r>
                        <a:rPr dirty="0" sz="1150" spc="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Battery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11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30222" y="792479"/>
          <a:ext cx="4641850" cy="9043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0335"/>
                <a:gridCol w="1621155"/>
                <a:gridCol w="1602739"/>
              </a:tblGrid>
              <a:tr h="612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1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Reconnect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 marR="269240">
                        <a:lnSpc>
                          <a:spcPts val="1320"/>
                        </a:lnSpc>
                        <a:spcBef>
                          <a:spcPts val="43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BL =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Internal Battery  Low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07340">
                <a:tc>
                  <a:txBody>
                    <a:bodyPr/>
                    <a:lstStyle/>
                    <a:p>
                      <a:pPr marL="6223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Packet Status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L=Live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or H=</a:t>
                      </a:r>
                      <a:r>
                        <a:rPr dirty="0" sz="115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History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L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586105">
                <a:tc>
                  <a:txBody>
                    <a:bodyPr/>
                    <a:lstStyle/>
                    <a:p>
                      <a:pPr marL="6223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IMEI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275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Identified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the</a:t>
                      </a:r>
                      <a:r>
                        <a:rPr dirty="0" sz="115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sending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 marR="260350">
                        <a:lnSpc>
                          <a:spcPts val="1320"/>
                        </a:lnSpc>
                        <a:spcBef>
                          <a:spcPts val="7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unit. 15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digit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standard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unique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IMEI</a:t>
                      </a:r>
                      <a:r>
                        <a:rPr dirty="0" sz="115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no.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123456789012345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60325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Vehicle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Reg.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No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 marR="58419">
                        <a:lnSpc>
                          <a:spcPts val="1320"/>
                        </a:lnSpc>
                        <a:spcBef>
                          <a:spcPts val="10"/>
                        </a:spcBef>
                        <a:tabLst>
                          <a:tab pos="1134110" algn="l"/>
                        </a:tabLst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apped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eh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registration number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DL1PC9821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17195">
                <a:tc>
                  <a:txBody>
                    <a:bodyPr/>
                    <a:lstStyle/>
                    <a:p>
                      <a:pPr marL="60325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GPS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Fix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27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1 = GPS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fix OR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0 =</a:t>
                      </a:r>
                      <a:r>
                        <a:rPr dirty="0" sz="115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GPS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0325">
                        <a:lnSpc>
                          <a:spcPts val="135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invalid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1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60325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Date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275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Date value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as per</a:t>
                      </a:r>
                      <a:r>
                        <a:rPr dirty="0" sz="1150" spc="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GPS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0325" marR="59690">
                        <a:lnSpc>
                          <a:spcPts val="1320"/>
                        </a:lnSpc>
                        <a:spcBef>
                          <a:spcPts val="7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date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time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per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GPS date  time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(DDMMYYYY)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220714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58610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Time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9690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Time value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as per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GPS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date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time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UTC</a:t>
                      </a:r>
                      <a:r>
                        <a:rPr dirty="0" sz="1150" spc="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format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(hhmmss)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050656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Latitude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 marR="335280" indent="8890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Latitude value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decimal degrees (not  less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than 6</a:t>
                      </a:r>
                      <a:r>
                        <a:rPr dirty="0" sz="115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places)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28.758963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Latitude Dir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 marR="105410" indent="8890">
                        <a:lnSpc>
                          <a:spcPts val="1320"/>
                        </a:lnSpc>
                        <a:spcBef>
                          <a:spcPts val="10"/>
                        </a:spcBef>
                        <a:tabLst>
                          <a:tab pos="918844" algn="l"/>
                        </a:tabLst>
                      </a:pP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atitude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ire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tion.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Example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N=North, S= South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N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Longitude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75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Longitude value</a:t>
                      </a:r>
                      <a:r>
                        <a:rPr dirty="0" sz="115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1594" marR="335280">
                        <a:lnSpc>
                          <a:spcPts val="1320"/>
                        </a:lnSpc>
                        <a:spcBef>
                          <a:spcPts val="7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decimal degrees (not  less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than 6</a:t>
                      </a:r>
                      <a:r>
                        <a:rPr dirty="0" sz="115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places).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77.6277844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9466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Longitude Dir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Longitude Direction.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E=East,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W= West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W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845819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Speed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37782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Speed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Vehicle</a:t>
                      </a:r>
                      <a:r>
                        <a:rPr dirty="0" sz="115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as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Calculated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GPS  module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VLT.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(in  km/hrs.) (Upto</a:t>
                      </a:r>
                      <a:r>
                        <a:rPr dirty="0" sz="115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One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27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Decimal Value)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25.1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1719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Heading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 marR="231775" indent="8890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Course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over ground</a:t>
                      </a:r>
                      <a:r>
                        <a:rPr dirty="0" sz="115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degrees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310.56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No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Satellites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 marR="357505" indent="8890">
                        <a:lnSpc>
                          <a:spcPts val="133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Number of</a:t>
                      </a:r>
                      <a:r>
                        <a:rPr dirty="0" sz="115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satellites  available for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fix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8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1719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Altitude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 marR="123189" indent="8890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Altitude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</a:t>
                      </a:r>
                      <a:r>
                        <a:rPr dirty="0" sz="115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in  meters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183.5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71120">
                        <a:lnSpc>
                          <a:spcPts val="131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PDOP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 marR="309245" indent="8890">
                        <a:lnSpc>
                          <a:spcPts val="1320"/>
                        </a:lnSpc>
                        <a:spcBef>
                          <a:spcPts val="2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Positional dilution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precision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1846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HDOP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 marR="267335" indent="8890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Horizontal dilution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precision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49554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Network Operator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Name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Network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INA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Airtel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12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30222" y="792479"/>
          <a:ext cx="4641850" cy="8491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0335"/>
                <a:gridCol w="1621155"/>
                <a:gridCol w="1602739"/>
              </a:tblGrid>
              <a:tr h="250825">
                <a:tc>
                  <a:txBody>
                    <a:bodyPr/>
                    <a:lstStyle/>
                    <a:p>
                      <a:pPr marL="62230">
                        <a:lnSpc>
                          <a:spcPts val="131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Name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31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Operator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1719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Ignition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 marR="370205" indent="8890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1=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Ignition On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, 0</a:t>
                      </a:r>
                      <a:r>
                        <a:rPr dirty="0" sz="115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=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Ignition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Off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1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829944">
                <a:tc>
                  <a:txBody>
                    <a:bodyPr/>
                    <a:lstStyle/>
                    <a:p>
                      <a:pPr marL="6223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Main Power Status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 marR="50165">
                        <a:lnSpc>
                          <a:spcPts val="1330"/>
                        </a:lnSpc>
                        <a:spcBef>
                          <a:spcPts val="5"/>
                        </a:spcBef>
                        <a:tabLst>
                          <a:tab pos="288925" algn="l"/>
                          <a:tab pos="525145" algn="l"/>
                          <a:tab pos="1132205" algn="l"/>
                        </a:tabLst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ehi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Ba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tery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disconnected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1594" marR="49530">
                        <a:lnSpc>
                          <a:spcPts val="1320"/>
                        </a:lnSpc>
                        <a:spcBef>
                          <a:spcPts val="595"/>
                        </a:spcBef>
                        <a:tabLst>
                          <a:tab pos="447040" algn="l"/>
                          <a:tab pos="1132205" algn="l"/>
                        </a:tabLst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1=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ehic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Ba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tery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reconnected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1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6223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Main Input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Voltage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275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Indicator showing</a:t>
                      </a:r>
                      <a:r>
                        <a:rPr dirty="0" sz="1150" spc="-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source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1594" marR="51435">
                        <a:lnSpc>
                          <a:spcPts val="1320"/>
                        </a:lnSpc>
                        <a:spcBef>
                          <a:spcPts val="70"/>
                        </a:spcBef>
                        <a:tabLst>
                          <a:tab pos="622300" algn="l"/>
                          <a:tab pos="866775" algn="l"/>
                        </a:tabLst>
                      </a:pP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olta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olt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.(Upto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One Decimal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Value)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12.5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754380">
                <a:tc>
                  <a:txBody>
                    <a:bodyPr/>
                    <a:lstStyle/>
                    <a:p>
                      <a:pPr marL="71120" marR="57785">
                        <a:lnSpc>
                          <a:spcPts val="1320"/>
                        </a:lnSpc>
                        <a:spcBef>
                          <a:spcPts val="10"/>
                        </a:spcBef>
                        <a:tabLst>
                          <a:tab pos="913130" algn="l"/>
                        </a:tabLst>
                      </a:pP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nternal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Ba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tery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Voltage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9055">
                        <a:lnSpc>
                          <a:spcPts val="1320"/>
                        </a:lnSpc>
                        <a:spcBef>
                          <a:spcPts val="10"/>
                        </a:spcBef>
                        <a:tabLst>
                          <a:tab pos="1162685" algn="l"/>
                        </a:tabLst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Indicator for level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bat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ery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char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 marR="59055">
                        <a:lnSpc>
                          <a:spcPts val="1320"/>
                        </a:lnSpc>
                        <a:spcBef>
                          <a:spcPts val="15"/>
                        </a:spcBef>
                        <a:tabLst>
                          <a:tab pos="835025" algn="l"/>
                          <a:tab pos="1310640" algn="l"/>
                        </a:tabLst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rem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inin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(Upto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ne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Decimal Value)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4.2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Emergency</a:t>
                      </a: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Status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1=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, 0 =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Off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0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18465">
                <a:tc>
                  <a:txBody>
                    <a:bodyPr/>
                    <a:lstStyle/>
                    <a:p>
                      <a:pPr marL="71120" marR="57785">
                        <a:lnSpc>
                          <a:spcPts val="1330"/>
                        </a:lnSpc>
                        <a:spcBef>
                          <a:spcPts val="5"/>
                        </a:spcBef>
                        <a:tabLst>
                          <a:tab pos="1044575" algn="l"/>
                        </a:tabLst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Tam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ert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(Optional)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1594">
                        <a:lnSpc>
                          <a:spcPts val="133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C = Cover Closed, O =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Cover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Open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C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1719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GSM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Signal</a:t>
                      </a:r>
                      <a:r>
                        <a:rPr dirty="0" sz="115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Strength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032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Value Ranging from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0 –  31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25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6223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MCC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Mobile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Country</a:t>
                      </a:r>
                      <a:r>
                        <a:rPr dirty="0" sz="115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Code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404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 marL="62230">
                        <a:lnSpc>
                          <a:spcPts val="131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MNC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31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Mobile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Network</a:t>
                      </a: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Code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31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10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6223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LAC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Location Area Code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00D6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6223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Cell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ID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GSM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Cell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ID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CFBD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662940">
                <a:tc>
                  <a:txBody>
                    <a:bodyPr/>
                    <a:lstStyle/>
                    <a:p>
                      <a:pPr marL="71120" marR="46355">
                        <a:lnSpc>
                          <a:spcPts val="1320"/>
                        </a:lnSpc>
                        <a:spcBef>
                          <a:spcPts val="10"/>
                        </a:spcBef>
                        <a:tabLst>
                          <a:tab pos="795020" algn="l"/>
                        </a:tabLst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NM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(Net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ork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Measurement</a:t>
                      </a:r>
                      <a:r>
                        <a:rPr dirty="0" sz="115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Report)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Neighbouring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Cell</a:t>
                      </a:r>
                      <a:r>
                        <a:rPr dirty="0" sz="115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ID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48260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Neighbouring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4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cell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ID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along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with their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LAC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&amp;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signal strength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75374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Digital Input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Status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4889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4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external digital input  status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(Status of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Input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1  to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Input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(0=Off;  1=On))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0001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Digital Output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Status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9690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external digital output  status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(0=Off; 1=On)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01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31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Frame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Number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9690">
                        <a:lnSpc>
                          <a:spcPts val="1320"/>
                        </a:lnSpc>
                        <a:spcBef>
                          <a:spcPts val="20"/>
                        </a:spcBef>
                        <a:tabLst>
                          <a:tab pos="841375" algn="l"/>
                        </a:tabLst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Sequence Number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the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messages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(000001</a:t>
                      </a:r>
                      <a:r>
                        <a:rPr dirty="0" sz="1150" spc="1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29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999999)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1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000005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Checksum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0325">
                        <a:lnSpc>
                          <a:spcPts val="1330"/>
                        </a:lnSpc>
                        <a:spcBef>
                          <a:spcPts val="5"/>
                        </a:spcBef>
                        <a:tabLst>
                          <a:tab pos="652780" algn="l"/>
                          <a:tab pos="992505" algn="l"/>
                          <a:tab pos="1438910" algn="l"/>
                        </a:tabLst>
                      </a:pP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ure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error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transmission (optimal)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16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End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Character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096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Indicated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End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frame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*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13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92682" y="695706"/>
            <a:ext cx="330200" cy="528955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200">
                <a:latin typeface="Times New Roman"/>
                <a:cs typeface="Times New Roman"/>
              </a:rPr>
              <a:t>4.2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200">
                <a:latin typeface="Times New Roman"/>
                <a:cs typeface="Times New Roman"/>
              </a:rPr>
              <a:t>4.2.1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89150" y="701801"/>
            <a:ext cx="4518025" cy="873760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200" spc="-5" b="1">
                <a:latin typeface="Times New Roman"/>
                <a:cs typeface="Times New Roman"/>
              </a:rPr>
              <a:t>Messages </a:t>
            </a:r>
            <a:r>
              <a:rPr dirty="0" sz="1200" b="1">
                <a:latin typeface="Times New Roman"/>
                <a:cs typeface="Times New Roman"/>
              </a:rPr>
              <a:t>&amp; </a:t>
            </a:r>
            <a:r>
              <a:rPr dirty="0" sz="1200" spc="-5" b="1">
                <a:latin typeface="Times New Roman"/>
                <a:cs typeface="Times New Roman"/>
              </a:rPr>
              <a:t>Alerts </a:t>
            </a:r>
            <a:r>
              <a:rPr dirty="0" sz="1200" b="1">
                <a:latin typeface="Times New Roman"/>
                <a:cs typeface="Times New Roman"/>
              </a:rPr>
              <a:t>from</a:t>
            </a:r>
            <a:r>
              <a:rPr dirty="0" sz="1200" spc="-5" b="1">
                <a:latin typeface="Times New Roman"/>
                <a:cs typeface="Times New Roman"/>
              </a:rPr>
              <a:t> Devices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615"/>
              </a:spcBef>
            </a:pPr>
            <a:r>
              <a:rPr dirty="0" sz="1200" spc="-5">
                <a:latin typeface="Times New Roman"/>
                <a:cs typeface="Times New Roman"/>
              </a:rPr>
              <a:t>Table below (Table </a:t>
            </a:r>
            <a:r>
              <a:rPr dirty="0" sz="1200">
                <a:latin typeface="Times New Roman"/>
                <a:cs typeface="Times New Roman"/>
              </a:rPr>
              <a:t>4B) </a:t>
            </a:r>
            <a:r>
              <a:rPr dirty="0" sz="1200" spc="-5">
                <a:latin typeface="Times New Roman"/>
                <a:cs typeface="Times New Roman"/>
              </a:rPr>
              <a:t>contains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listing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alerts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need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come  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tracking devices. These </a:t>
            </a:r>
            <a:r>
              <a:rPr dirty="0" sz="1200">
                <a:latin typeface="Times New Roman"/>
                <a:cs typeface="Times New Roman"/>
              </a:rPr>
              <a:t>alerts </a:t>
            </a:r>
            <a:r>
              <a:rPr dirty="0" sz="1200" spc="-5">
                <a:latin typeface="Times New Roman"/>
                <a:cs typeface="Times New Roman"/>
              </a:rPr>
              <a:t>are applicable </a:t>
            </a:r>
            <a:r>
              <a:rPr dirty="0" sz="1200">
                <a:latin typeface="Times New Roman"/>
                <a:cs typeface="Times New Roman"/>
              </a:rPr>
              <a:t>for both live  </a:t>
            </a:r>
            <a:r>
              <a:rPr dirty="0" sz="1200" spc="-5">
                <a:latin typeface="Times New Roman"/>
                <a:cs typeface="Times New Roman"/>
              </a:rPr>
              <a:t>packets as </a:t>
            </a:r>
            <a:r>
              <a:rPr dirty="0" sz="1200">
                <a:latin typeface="Times New Roman"/>
                <a:cs typeface="Times New Roman"/>
              </a:rPr>
              <a:t>well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the history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packets.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030222" y="1646173"/>
          <a:ext cx="4641850" cy="8064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5620"/>
                <a:gridCol w="1917700"/>
                <a:gridCol w="2200275"/>
              </a:tblGrid>
              <a:tr h="510540">
                <a:tc gridSpan="3">
                  <a:txBody>
                    <a:bodyPr/>
                    <a:lstStyle/>
                    <a:p>
                      <a:pPr algn="ctr" marL="317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4B: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Messages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Alerts Supported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2434">
                <a:tc>
                  <a:txBody>
                    <a:bodyPr/>
                    <a:lstStyle/>
                    <a:p>
                      <a:pPr marL="175260" marR="78740" indent="-84455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 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Message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Alerts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Remarks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20256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Location Update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223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Default message coming</a:t>
                      </a:r>
                      <a:r>
                        <a:rPr dirty="0" sz="1200" spc="2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from  each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device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783590">
                <a:tc>
                  <a:txBody>
                    <a:bodyPr/>
                    <a:lstStyle/>
                    <a:p>
                      <a:pPr marL="20256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Location Update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(history)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905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Would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sent,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GPRS 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available at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time of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sending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 marR="59055">
                        <a:lnSpc>
                          <a:spcPts val="1380"/>
                        </a:lnSpc>
                        <a:tabLst>
                          <a:tab pos="1153160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message</a:t>
                      </a:r>
                      <a:r>
                        <a:rPr dirty="0" sz="1200" spc="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	protocol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format  Zero, BLANK, NIL,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etc.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607695">
                <a:tc>
                  <a:txBody>
                    <a:bodyPr/>
                    <a:lstStyle/>
                    <a:p>
                      <a:pPr marL="20256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9055">
                        <a:lnSpc>
                          <a:spcPts val="1380"/>
                        </a:lnSpc>
                        <a:tabLst>
                          <a:tab pos="520700" algn="l"/>
                          <a:tab pos="734060" algn="l"/>
                          <a:tab pos="1555115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rt	–	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Disc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	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om  main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60325">
                        <a:lnSpc>
                          <a:spcPts val="138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disconnected from  vehicle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running on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its  internal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20256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Low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battery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2230">
                        <a:lnSpc>
                          <a:spcPts val="138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internal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has  fallen below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defined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threshold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20256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Low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removed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9690">
                        <a:lnSpc>
                          <a:spcPts val="1380"/>
                        </a:lnSpc>
                        <a:tabLst>
                          <a:tab pos="760095" algn="l"/>
                          <a:tab pos="1129030" algn="l"/>
                          <a:tab pos="1667510" algn="l"/>
                        </a:tabLst>
                      </a:pP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ndi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	that	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vi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	int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  battery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charged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again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marL="20256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9055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Connect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back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 main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1594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Indicates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that device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connected  back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main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33070">
                <a:tc>
                  <a:txBody>
                    <a:bodyPr/>
                    <a:lstStyle/>
                    <a:p>
                      <a:pPr marL="20256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Ignition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032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Indicates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that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Vehicle’s Ignition  is switched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20256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Ignition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OFF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032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Indicates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that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Vehicle’s Ignition  is switched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OFF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607695">
                <a:tc>
                  <a:txBody>
                    <a:bodyPr/>
                    <a:lstStyle/>
                    <a:p>
                      <a:pPr marL="20256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905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GPS box opened  (Optional)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8419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Optional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message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would be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generated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indicating GPS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box  opened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16446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8419">
                        <a:lnSpc>
                          <a:spcPts val="1380"/>
                        </a:lnSpc>
                        <a:tabLst>
                          <a:tab pos="521970" algn="l"/>
                          <a:tab pos="737235" algn="l"/>
                          <a:tab pos="1571625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rt	–	E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	state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ON*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905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When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3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the emergency  button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pressed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16446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11.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8419">
                        <a:lnSpc>
                          <a:spcPts val="1380"/>
                        </a:lnSpc>
                        <a:tabLst>
                          <a:tab pos="521970" algn="l"/>
                          <a:tab pos="738505" algn="l"/>
                          <a:tab pos="1545590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rt	–	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merg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	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tate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OFF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1594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When emergency state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vehicle  is removed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783590">
                <a:tc>
                  <a:txBody>
                    <a:bodyPr/>
                    <a:lstStyle/>
                    <a:p>
                      <a:pPr marL="16446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8419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Over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air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parameter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change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6032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When any parameter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changed  over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air.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include 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name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parameter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changed and  source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command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marL="16446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Harsh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Braking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0960">
                        <a:lnSpc>
                          <a:spcPts val="1380"/>
                        </a:lnSpc>
                        <a:spcBef>
                          <a:spcPts val="10"/>
                        </a:spcBef>
                        <a:tabLst>
                          <a:tab pos="593725" algn="l"/>
                          <a:tab pos="1413510" algn="l"/>
                          <a:tab pos="1801495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rt	indi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	for	h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rsh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braking.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16446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14.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Harsh Acceleration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0325" indent="38100">
                        <a:lnSpc>
                          <a:spcPts val="1380"/>
                        </a:lnSpc>
                        <a:tabLst>
                          <a:tab pos="619125" algn="l"/>
                          <a:tab pos="1424940" algn="l"/>
                          <a:tab pos="180276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rt	indi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ting	f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	h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rsh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acceleration.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3511550" y="9329322"/>
            <a:ext cx="74866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75"/>
              </a:lnSpc>
            </a:pPr>
            <a:r>
              <a:rPr dirty="0" sz="1000" spc="-30">
                <a:latin typeface="Trebuchet MS"/>
                <a:cs typeface="Trebuchet MS"/>
              </a:rPr>
              <a:t>Page </a:t>
            </a:r>
            <a:fld id="{81D60167-4931-47E6-BA6A-407CBD079E47}" type="slidenum">
              <a:rPr dirty="0" sz="1000" spc="-35" b="1">
                <a:latin typeface="Arial"/>
                <a:cs typeface="Arial"/>
              </a:rPr>
              <a:t>10</a:t>
            </a:fld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spc="-25">
                <a:latin typeface="Trebuchet MS"/>
                <a:cs typeface="Trebuchet MS"/>
              </a:rPr>
              <a:t>of</a:t>
            </a:r>
            <a:r>
              <a:rPr dirty="0" sz="1000" spc="-175">
                <a:latin typeface="Trebuchet MS"/>
                <a:cs typeface="Trebuchet MS"/>
              </a:rPr>
              <a:t> </a:t>
            </a:r>
            <a:r>
              <a:rPr dirty="0" sz="1000" spc="-40" b="1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80469" y="1899785"/>
            <a:ext cx="12382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5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80469" y="2679316"/>
            <a:ext cx="13335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d.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0455" y="3458072"/>
            <a:ext cx="12382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e</a:t>
            </a:r>
            <a:r>
              <a:rPr dirty="0" sz="1100" spc="5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80455" y="4896709"/>
            <a:ext cx="10858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f.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80455" y="5676211"/>
            <a:ext cx="13335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g</a:t>
            </a:r>
            <a:r>
              <a:rPr dirty="0" sz="1100" spc="5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0469" y="6289607"/>
            <a:ext cx="13335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0">
                <a:latin typeface="Times New Roman"/>
                <a:cs typeface="Times New Roman"/>
              </a:rPr>
              <a:t>h.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80469" y="6903763"/>
            <a:ext cx="10033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5">
                <a:latin typeface="Times New Roman"/>
                <a:cs typeface="Times New Roman"/>
              </a:rPr>
              <a:t>i</a:t>
            </a:r>
            <a:r>
              <a:rPr dirty="0" sz="1100" spc="5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80484" y="7682505"/>
            <a:ext cx="6540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j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06328" y="836805"/>
            <a:ext cx="4320540" cy="7703184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algn="just" marL="13335" marR="7620">
              <a:lnSpc>
                <a:spcPts val="1300"/>
              </a:lnSpc>
              <a:spcBef>
                <a:spcPts val="185"/>
              </a:spcBef>
            </a:pPr>
            <a:r>
              <a:rPr dirty="0" sz="1100" spc="5">
                <a:latin typeface="Times New Roman"/>
                <a:cs typeface="Times New Roman"/>
              </a:rPr>
              <a:t>of </a:t>
            </a:r>
            <a:r>
              <a:rPr dirty="0" sz="1100" spc="10">
                <a:latin typeface="Times New Roman"/>
                <a:cs typeface="Times New Roman"/>
              </a:rPr>
              <a:t>vehicle and </a:t>
            </a:r>
            <a:r>
              <a:rPr dirty="0" sz="1100" spc="5">
                <a:latin typeface="Times New Roman"/>
                <a:cs typeface="Times New Roman"/>
              </a:rPr>
              <a:t>permit holder </a:t>
            </a:r>
            <a:r>
              <a:rPr dirty="0" sz="1100" spc="10">
                <a:latin typeface="Times New Roman"/>
                <a:cs typeface="Times New Roman"/>
              </a:rPr>
              <a:t>on </a:t>
            </a:r>
            <a:r>
              <a:rPr dirty="0" sz="1100" spc="5">
                <a:latin typeface="Times New Roman"/>
                <a:cs typeface="Times New Roman"/>
              </a:rPr>
              <a:t>the corresponding </a:t>
            </a:r>
            <a:r>
              <a:rPr dirty="0" sz="1100" spc="10">
                <a:latin typeface="Times New Roman"/>
                <a:cs typeface="Times New Roman"/>
              </a:rPr>
              <a:t>backend </a:t>
            </a:r>
            <a:r>
              <a:rPr dirty="0" sz="1100" spc="5">
                <a:latin typeface="Times New Roman"/>
                <a:cs typeface="Times New Roman"/>
              </a:rPr>
              <a:t>systems in real-  time as </a:t>
            </a:r>
            <a:r>
              <a:rPr dirty="0" sz="1100" spc="10">
                <a:latin typeface="Times New Roman"/>
                <a:cs typeface="Times New Roman"/>
              </a:rPr>
              <a:t>per the </a:t>
            </a:r>
            <a:r>
              <a:rPr dirty="0" sz="1100" spc="5">
                <a:latin typeface="Times New Roman"/>
                <a:cs typeface="Times New Roman"/>
              </a:rPr>
              <a:t>process set </a:t>
            </a:r>
            <a:r>
              <a:rPr dirty="0" sz="1100" spc="10">
                <a:latin typeface="Times New Roman"/>
                <a:cs typeface="Times New Roman"/>
              </a:rPr>
              <a:t>out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below.</a:t>
            </a:r>
            <a:endParaRPr sz="1100">
              <a:latin typeface="Times New Roman"/>
              <a:cs typeface="Times New Roman"/>
            </a:endParaRPr>
          </a:p>
          <a:p>
            <a:pPr algn="just" marL="13335" marR="5715">
              <a:lnSpc>
                <a:spcPct val="98400"/>
              </a:lnSpc>
              <a:spcBef>
                <a:spcPts val="905"/>
              </a:spcBef>
            </a:pPr>
            <a:r>
              <a:rPr dirty="0" sz="1100" spc="15">
                <a:latin typeface="Times New Roman"/>
                <a:cs typeface="Times New Roman"/>
              </a:rPr>
              <a:t>The </a:t>
            </a:r>
            <a:r>
              <a:rPr dirty="0" sz="1100" spc="10">
                <a:latin typeface="Times New Roman"/>
                <a:cs typeface="Times New Roman"/>
              </a:rPr>
              <a:t>backend system/common layer will </a:t>
            </a:r>
            <a:r>
              <a:rPr dirty="0" sz="1100" spc="5">
                <a:latin typeface="Times New Roman"/>
                <a:cs typeface="Times New Roman"/>
              </a:rPr>
              <a:t>update </a:t>
            </a:r>
            <a:r>
              <a:rPr dirty="0" sz="1100" spc="10">
                <a:latin typeface="Times New Roman"/>
                <a:cs typeface="Times New Roman"/>
              </a:rPr>
              <a:t>the details </a:t>
            </a:r>
            <a:r>
              <a:rPr dirty="0" sz="1100" spc="5">
                <a:latin typeface="Times New Roman"/>
                <a:cs typeface="Times New Roman"/>
              </a:rPr>
              <a:t>of device in </a:t>
            </a:r>
            <a:r>
              <a:rPr dirty="0" sz="1100" spc="10">
                <a:latin typeface="Times New Roman"/>
                <a:cs typeface="Times New Roman"/>
              </a:rPr>
              <a:t>the  Vahan system against </a:t>
            </a:r>
            <a:r>
              <a:rPr dirty="0" sz="1100" spc="5">
                <a:latin typeface="Times New Roman"/>
                <a:cs typeface="Times New Roman"/>
              </a:rPr>
              <a:t>the respective vehicle record at the </a:t>
            </a:r>
            <a:r>
              <a:rPr dirty="0" sz="1100" spc="10">
                <a:latin typeface="Times New Roman"/>
                <a:cs typeface="Times New Roman"/>
              </a:rPr>
              <a:t>time of  </a:t>
            </a:r>
            <a:r>
              <a:rPr dirty="0" sz="1100" spc="5">
                <a:latin typeface="Times New Roman"/>
                <a:cs typeface="Times New Roman"/>
              </a:rPr>
              <a:t>installation </a:t>
            </a:r>
            <a:r>
              <a:rPr dirty="0" sz="1100" spc="10">
                <a:latin typeface="Times New Roman"/>
                <a:cs typeface="Times New Roman"/>
              </a:rPr>
              <a:t>and </a:t>
            </a:r>
            <a:r>
              <a:rPr dirty="0" sz="1100" spc="5">
                <a:latin typeface="Times New Roman"/>
                <a:cs typeface="Times New Roman"/>
              </a:rPr>
              <a:t>registration/activation </a:t>
            </a:r>
            <a:r>
              <a:rPr dirty="0" sz="1100" spc="10">
                <a:latin typeface="Times New Roman"/>
                <a:cs typeface="Times New Roman"/>
              </a:rPr>
              <a:t>of </a:t>
            </a:r>
            <a:r>
              <a:rPr dirty="0" sz="1100" spc="15">
                <a:latin typeface="Times New Roman"/>
                <a:cs typeface="Times New Roman"/>
              </a:rPr>
              <a:t>VLT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device.</a:t>
            </a:r>
            <a:endParaRPr sz="1100">
              <a:latin typeface="Times New Roman"/>
              <a:cs typeface="Times New Roman"/>
            </a:endParaRPr>
          </a:p>
          <a:p>
            <a:pPr algn="just" marL="13335" marR="5080">
              <a:lnSpc>
                <a:spcPct val="98500"/>
              </a:lnSpc>
              <a:spcBef>
                <a:spcPts val="930"/>
              </a:spcBef>
            </a:pP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device </a:t>
            </a:r>
            <a:r>
              <a:rPr dirty="0" sz="1100" spc="5">
                <a:latin typeface="Times New Roman"/>
                <a:cs typeface="Times New Roman"/>
              </a:rPr>
              <a:t>manufacturers </a:t>
            </a:r>
            <a:r>
              <a:rPr dirty="0" sz="1100" spc="10">
                <a:latin typeface="Times New Roman"/>
                <a:cs typeface="Times New Roman"/>
              </a:rPr>
              <a:t>or </a:t>
            </a:r>
            <a:r>
              <a:rPr dirty="0" sz="1100" spc="5">
                <a:latin typeface="Times New Roman"/>
                <a:cs typeface="Times New Roman"/>
              </a:rPr>
              <a:t>their </a:t>
            </a:r>
            <a:r>
              <a:rPr dirty="0" sz="1100" spc="10">
                <a:latin typeface="Times New Roman"/>
                <a:cs typeface="Times New Roman"/>
              </a:rPr>
              <a:t>authorised </a:t>
            </a:r>
            <a:r>
              <a:rPr dirty="0" sz="1100" spc="5">
                <a:latin typeface="Times New Roman"/>
                <a:cs typeface="Times New Roman"/>
              </a:rPr>
              <a:t>dealers, at </a:t>
            </a:r>
            <a:r>
              <a:rPr dirty="0" sz="1100" spc="10">
                <a:latin typeface="Times New Roman"/>
                <a:cs typeface="Times New Roman"/>
              </a:rPr>
              <a:t>the time </a:t>
            </a:r>
            <a:r>
              <a:rPr dirty="0" sz="1100" spc="5">
                <a:latin typeface="Times New Roman"/>
                <a:cs typeface="Times New Roman"/>
              </a:rPr>
              <a:t>of  installation of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device </a:t>
            </a:r>
            <a:r>
              <a:rPr dirty="0" sz="1100" spc="5">
                <a:latin typeface="Times New Roman"/>
                <a:cs typeface="Times New Roman"/>
              </a:rPr>
              <a:t>in vehicles, </a:t>
            </a:r>
            <a:r>
              <a:rPr dirty="0" sz="1100" spc="10">
                <a:latin typeface="Times New Roman"/>
                <a:cs typeface="Times New Roman"/>
              </a:rPr>
              <a:t>shall configure the </a:t>
            </a:r>
            <a:r>
              <a:rPr dirty="0" sz="1100" spc="15">
                <a:latin typeface="Times New Roman"/>
                <a:cs typeface="Times New Roman"/>
              </a:rPr>
              <a:t>IP </a:t>
            </a:r>
            <a:r>
              <a:rPr dirty="0" sz="1100" spc="10">
                <a:latin typeface="Times New Roman"/>
                <a:cs typeface="Times New Roman"/>
              </a:rPr>
              <a:t>address and  </a:t>
            </a:r>
            <a:r>
              <a:rPr dirty="0" sz="1100" spc="15">
                <a:latin typeface="Times New Roman"/>
                <a:cs typeface="Times New Roman"/>
              </a:rPr>
              <a:t>SMS </a:t>
            </a:r>
            <a:r>
              <a:rPr dirty="0" sz="1100" spc="10">
                <a:latin typeface="Times New Roman"/>
                <a:cs typeface="Times New Roman"/>
              </a:rPr>
              <a:t>gateway </a:t>
            </a:r>
            <a:r>
              <a:rPr dirty="0" sz="1100" spc="5">
                <a:latin typeface="Times New Roman"/>
                <a:cs typeface="Times New Roman"/>
              </a:rPr>
              <a:t>details </a:t>
            </a:r>
            <a:r>
              <a:rPr dirty="0" sz="1100" spc="10">
                <a:latin typeface="Times New Roman"/>
                <a:cs typeface="Times New Roman"/>
              </a:rPr>
              <a:t>in </a:t>
            </a:r>
            <a:r>
              <a:rPr dirty="0" sz="1100" spc="5">
                <a:latin typeface="Times New Roman"/>
                <a:cs typeface="Times New Roman"/>
              </a:rPr>
              <a:t>the </a:t>
            </a:r>
            <a:r>
              <a:rPr dirty="0" sz="1100" spc="10">
                <a:latin typeface="Times New Roman"/>
                <a:cs typeface="Times New Roman"/>
              </a:rPr>
              <a:t>device </a:t>
            </a:r>
            <a:r>
              <a:rPr dirty="0" sz="1100" spc="5">
                <a:latin typeface="Times New Roman"/>
                <a:cs typeface="Times New Roman"/>
              </a:rPr>
              <a:t>for </a:t>
            </a:r>
            <a:r>
              <a:rPr dirty="0" sz="1100" spc="10">
                <a:latin typeface="Times New Roman"/>
                <a:cs typeface="Times New Roman"/>
              </a:rPr>
              <a:t>sending emergency </a:t>
            </a:r>
            <a:r>
              <a:rPr dirty="0" sz="1100" spc="5">
                <a:latin typeface="Times New Roman"/>
                <a:cs typeface="Times New Roman"/>
              </a:rPr>
              <a:t>alerts </a:t>
            </a:r>
            <a:r>
              <a:rPr dirty="0" sz="1100" spc="10">
                <a:latin typeface="Times New Roman"/>
                <a:cs typeface="Times New Roman"/>
              </a:rPr>
              <a:t>to the  emergency </a:t>
            </a:r>
            <a:r>
              <a:rPr dirty="0" sz="1100" spc="5">
                <a:latin typeface="Times New Roman"/>
                <a:cs typeface="Times New Roman"/>
              </a:rPr>
              <a:t>response </a:t>
            </a:r>
            <a:r>
              <a:rPr dirty="0" sz="1100" spc="10">
                <a:latin typeface="Times New Roman"/>
                <a:cs typeface="Times New Roman"/>
              </a:rPr>
              <a:t>system </a:t>
            </a:r>
            <a:r>
              <a:rPr dirty="0" sz="1100" spc="5">
                <a:latin typeface="Times New Roman"/>
                <a:cs typeface="Times New Roman"/>
              </a:rPr>
              <a:t>of </a:t>
            </a:r>
            <a:r>
              <a:rPr dirty="0" sz="1100" spc="10">
                <a:latin typeface="Times New Roman"/>
                <a:cs typeface="Times New Roman"/>
              </a:rPr>
              <a:t>the State/UT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concerned.</a:t>
            </a:r>
            <a:endParaRPr sz="1100">
              <a:latin typeface="Times New Roman"/>
              <a:cs typeface="Times New Roman"/>
            </a:endParaRPr>
          </a:p>
          <a:p>
            <a:pPr algn="just" marL="13335" marR="5715">
              <a:lnSpc>
                <a:spcPct val="98300"/>
              </a:lnSpc>
              <a:spcBef>
                <a:spcPts val="940"/>
              </a:spcBef>
            </a:pP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device </a:t>
            </a:r>
            <a:r>
              <a:rPr dirty="0" sz="1100" spc="5">
                <a:latin typeface="Times New Roman"/>
                <a:cs typeface="Times New Roman"/>
              </a:rPr>
              <a:t>manufacturers </a:t>
            </a:r>
            <a:r>
              <a:rPr dirty="0" sz="1100" spc="10">
                <a:latin typeface="Times New Roman"/>
                <a:cs typeface="Times New Roman"/>
              </a:rPr>
              <a:t>or </a:t>
            </a:r>
            <a:r>
              <a:rPr dirty="0" sz="1100" spc="5">
                <a:latin typeface="Times New Roman"/>
                <a:cs typeface="Times New Roman"/>
              </a:rPr>
              <a:t>their </a:t>
            </a:r>
            <a:r>
              <a:rPr dirty="0" sz="1100" spc="10">
                <a:latin typeface="Times New Roman"/>
                <a:cs typeface="Times New Roman"/>
              </a:rPr>
              <a:t>authorised </a:t>
            </a:r>
            <a:r>
              <a:rPr dirty="0" sz="1100" spc="5">
                <a:latin typeface="Times New Roman"/>
                <a:cs typeface="Times New Roman"/>
              </a:rPr>
              <a:t>dealers, at </a:t>
            </a:r>
            <a:r>
              <a:rPr dirty="0" sz="1100" spc="10">
                <a:latin typeface="Times New Roman"/>
                <a:cs typeface="Times New Roman"/>
              </a:rPr>
              <a:t>the time </a:t>
            </a:r>
            <a:r>
              <a:rPr dirty="0" sz="1100" spc="5">
                <a:latin typeface="Times New Roman"/>
                <a:cs typeface="Times New Roman"/>
              </a:rPr>
              <a:t>of  installation of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device </a:t>
            </a:r>
            <a:r>
              <a:rPr dirty="0" sz="1100" spc="5">
                <a:latin typeface="Times New Roman"/>
                <a:cs typeface="Times New Roman"/>
              </a:rPr>
              <a:t>in vehicles, </a:t>
            </a:r>
            <a:r>
              <a:rPr dirty="0" sz="1100" spc="10">
                <a:latin typeface="Times New Roman"/>
                <a:cs typeface="Times New Roman"/>
              </a:rPr>
              <a:t>shall </a:t>
            </a:r>
            <a:r>
              <a:rPr dirty="0" sz="1100" spc="5">
                <a:latin typeface="Times New Roman"/>
                <a:cs typeface="Times New Roman"/>
              </a:rPr>
              <a:t>configure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configuration  parameters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mentioned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in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AIS-140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in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the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device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such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as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IP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address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and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SMS  </a:t>
            </a:r>
            <a:r>
              <a:rPr dirty="0" sz="1100" spc="10">
                <a:latin typeface="Times New Roman"/>
                <a:cs typeface="Times New Roman"/>
              </a:rPr>
              <a:t>gateway </a:t>
            </a:r>
            <a:r>
              <a:rPr dirty="0" sz="1100" spc="5">
                <a:latin typeface="Times New Roman"/>
                <a:cs typeface="Times New Roman"/>
              </a:rPr>
              <a:t>details </a:t>
            </a:r>
            <a:r>
              <a:rPr dirty="0" sz="1100" spc="10">
                <a:latin typeface="Times New Roman"/>
                <a:cs typeface="Times New Roman"/>
              </a:rPr>
              <a:t>for sending required </a:t>
            </a:r>
            <a:r>
              <a:rPr dirty="0" sz="1100" spc="5">
                <a:latin typeface="Times New Roman"/>
                <a:cs typeface="Times New Roman"/>
              </a:rPr>
              <a:t>data to </a:t>
            </a:r>
            <a:r>
              <a:rPr dirty="0" sz="1100" spc="10">
                <a:latin typeface="Times New Roman"/>
                <a:cs typeface="Times New Roman"/>
              </a:rPr>
              <a:t>the backend</a:t>
            </a:r>
            <a:r>
              <a:rPr dirty="0" sz="1100" spc="5">
                <a:latin typeface="Times New Roman"/>
                <a:cs typeface="Times New Roman"/>
              </a:rPr>
              <a:t> system.</a:t>
            </a:r>
            <a:endParaRPr sz="1100">
              <a:latin typeface="Times New Roman"/>
              <a:cs typeface="Times New Roman"/>
            </a:endParaRPr>
          </a:p>
          <a:p>
            <a:pPr algn="just" marL="13335" marR="5080">
              <a:lnSpc>
                <a:spcPct val="98400"/>
              </a:lnSpc>
              <a:spcBef>
                <a:spcPts val="940"/>
              </a:spcBef>
            </a:pP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device </a:t>
            </a:r>
            <a:r>
              <a:rPr dirty="0" sz="1100" spc="5">
                <a:latin typeface="Times New Roman"/>
                <a:cs typeface="Times New Roman"/>
              </a:rPr>
              <a:t>manufacturers shall ensure </a:t>
            </a:r>
            <a:r>
              <a:rPr dirty="0" sz="1100" spc="10">
                <a:latin typeface="Times New Roman"/>
                <a:cs typeface="Times New Roman"/>
              </a:rPr>
              <a:t>that a </a:t>
            </a:r>
            <a:r>
              <a:rPr dirty="0" sz="1100" spc="5">
                <a:latin typeface="Times New Roman"/>
                <a:cs typeface="Times New Roman"/>
              </a:rPr>
              <a:t>control </a:t>
            </a:r>
            <a:r>
              <a:rPr dirty="0" sz="1100" spc="10">
                <a:latin typeface="Times New Roman"/>
                <a:cs typeface="Times New Roman"/>
              </a:rPr>
              <a:t>mechanism </a:t>
            </a:r>
            <a:r>
              <a:rPr dirty="0" sz="1100">
                <a:latin typeface="Times New Roman"/>
                <a:cs typeface="Times New Roman"/>
              </a:rPr>
              <a:t>is  </a:t>
            </a:r>
            <a:r>
              <a:rPr dirty="0" sz="1100" spc="5">
                <a:latin typeface="Times New Roman"/>
                <a:cs typeface="Times New Roman"/>
              </a:rPr>
              <a:t>established </a:t>
            </a:r>
            <a:r>
              <a:rPr dirty="0" sz="1100" spc="10">
                <a:latin typeface="Times New Roman"/>
                <a:cs typeface="Times New Roman"/>
              </a:rPr>
              <a:t>for </a:t>
            </a:r>
            <a:r>
              <a:rPr dirty="0" sz="1100" spc="5">
                <a:latin typeface="Times New Roman"/>
                <a:cs typeface="Times New Roman"/>
              </a:rPr>
              <a:t>the secure data transfer </a:t>
            </a:r>
            <a:r>
              <a:rPr dirty="0" sz="1100" spc="15">
                <a:latin typeface="Times New Roman"/>
                <a:cs typeface="Times New Roman"/>
              </a:rPr>
              <a:t>from </a:t>
            </a:r>
            <a:r>
              <a:rPr dirty="0" sz="1100" spc="20">
                <a:latin typeface="Times New Roman"/>
                <a:cs typeface="Times New Roman"/>
              </a:rPr>
              <a:t>VLT </a:t>
            </a:r>
            <a:r>
              <a:rPr dirty="0" sz="1100" spc="5">
                <a:latin typeface="Times New Roman"/>
                <a:cs typeface="Times New Roman"/>
              </a:rPr>
              <a:t>to </a:t>
            </a:r>
            <a:r>
              <a:rPr dirty="0" sz="1100" spc="10">
                <a:latin typeface="Times New Roman"/>
                <a:cs typeface="Times New Roman"/>
              </a:rPr>
              <a:t>the backend system  and </a:t>
            </a:r>
            <a:r>
              <a:rPr dirty="0" sz="1100" spc="5">
                <a:latin typeface="Times New Roman"/>
                <a:cs typeface="Times New Roman"/>
              </a:rPr>
              <a:t>that </a:t>
            </a:r>
            <a:r>
              <a:rPr dirty="0" sz="1100" spc="10">
                <a:latin typeface="Times New Roman"/>
                <a:cs typeface="Times New Roman"/>
              </a:rPr>
              <a:t>only </a:t>
            </a:r>
            <a:r>
              <a:rPr dirty="0" sz="1100" spc="5">
                <a:latin typeface="Times New Roman"/>
                <a:cs typeface="Times New Roman"/>
              </a:rPr>
              <a:t>the </a:t>
            </a:r>
            <a:r>
              <a:rPr dirty="0" sz="1100" spc="10">
                <a:latin typeface="Times New Roman"/>
                <a:cs typeface="Times New Roman"/>
              </a:rPr>
              <a:t>authorized devices </a:t>
            </a:r>
            <a:r>
              <a:rPr dirty="0" sz="1100" spc="5">
                <a:latin typeface="Times New Roman"/>
                <a:cs typeface="Times New Roman"/>
              </a:rPr>
              <a:t>transfer </a:t>
            </a:r>
            <a:r>
              <a:rPr dirty="0" sz="1100" spc="10">
                <a:latin typeface="Times New Roman"/>
                <a:cs typeface="Times New Roman"/>
              </a:rPr>
              <a:t>data </a:t>
            </a:r>
            <a:r>
              <a:rPr dirty="0" sz="1100" spc="5">
                <a:latin typeface="Times New Roman"/>
                <a:cs typeface="Times New Roman"/>
              </a:rPr>
              <a:t>to </a:t>
            </a:r>
            <a:r>
              <a:rPr dirty="0" sz="1100" spc="10">
                <a:latin typeface="Times New Roman"/>
                <a:cs typeface="Times New Roman"/>
              </a:rPr>
              <a:t>the backend system.  </a:t>
            </a:r>
            <a:r>
              <a:rPr dirty="0" sz="1100" spc="15">
                <a:latin typeface="Times New Roman"/>
                <a:cs typeface="Times New Roman"/>
              </a:rPr>
              <a:t>The VLT </a:t>
            </a:r>
            <a:r>
              <a:rPr dirty="0" sz="1100" spc="10">
                <a:latin typeface="Times New Roman"/>
                <a:cs typeface="Times New Roman"/>
              </a:rPr>
              <a:t>device manufacturers shall also ensure that the mechanism for  </a:t>
            </a:r>
            <a:r>
              <a:rPr dirty="0" sz="1100" spc="5">
                <a:latin typeface="Times New Roman"/>
                <a:cs typeface="Times New Roman"/>
              </a:rPr>
              <a:t>authenticating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the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vehicle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owner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and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devices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is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followed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as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per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the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protocol  </a:t>
            </a:r>
            <a:r>
              <a:rPr dirty="0" sz="1100" spc="5">
                <a:latin typeface="Times New Roman"/>
                <a:cs typeface="Times New Roman"/>
              </a:rPr>
              <a:t>specified in </a:t>
            </a:r>
            <a:r>
              <a:rPr dirty="0" sz="1100" spc="10">
                <a:latin typeface="Times New Roman"/>
                <a:cs typeface="Times New Roman"/>
              </a:rPr>
              <a:t>AIS-140 </a:t>
            </a:r>
            <a:r>
              <a:rPr dirty="0" sz="1100" spc="5">
                <a:latin typeface="Times New Roman"/>
                <a:cs typeface="Times New Roman"/>
              </a:rPr>
              <a:t>or such additional </a:t>
            </a:r>
            <a:r>
              <a:rPr dirty="0" sz="1100" spc="10">
                <a:latin typeface="Times New Roman"/>
                <a:cs typeface="Times New Roman"/>
              </a:rPr>
              <a:t>requirements </a:t>
            </a:r>
            <a:r>
              <a:rPr dirty="0" sz="1100" spc="5">
                <a:latin typeface="Times New Roman"/>
                <a:cs typeface="Times New Roman"/>
              </a:rPr>
              <a:t>as specified </a:t>
            </a:r>
            <a:r>
              <a:rPr dirty="0" sz="1100" spc="10">
                <a:latin typeface="Times New Roman"/>
                <a:cs typeface="Times New Roman"/>
              </a:rPr>
              <a:t>by </a:t>
            </a:r>
            <a:r>
              <a:rPr dirty="0" sz="1100" spc="5">
                <a:latin typeface="Times New Roman"/>
                <a:cs typeface="Times New Roman"/>
              </a:rPr>
              <a:t>the  States/UTs. </a:t>
            </a:r>
            <a:r>
              <a:rPr dirty="0" sz="1100" spc="10">
                <a:latin typeface="Times New Roman"/>
                <a:cs typeface="Times New Roman"/>
              </a:rPr>
              <a:t>Authentication of vehicle shall be </a:t>
            </a:r>
            <a:r>
              <a:rPr dirty="0" sz="1100" spc="15">
                <a:latin typeface="Times New Roman"/>
                <a:cs typeface="Times New Roman"/>
              </a:rPr>
              <a:t>done </a:t>
            </a:r>
            <a:r>
              <a:rPr dirty="0" sz="1100" spc="10">
                <a:latin typeface="Times New Roman"/>
                <a:cs typeface="Times New Roman"/>
              </a:rPr>
              <a:t>through an </a:t>
            </a:r>
            <a:r>
              <a:rPr dirty="0" sz="1100" spc="15">
                <a:latin typeface="Times New Roman"/>
                <a:cs typeface="Times New Roman"/>
              </a:rPr>
              <a:t>OTP </a:t>
            </a:r>
            <a:r>
              <a:rPr dirty="0" sz="1100" spc="5">
                <a:latin typeface="Times New Roman"/>
                <a:cs typeface="Times New Roman"/>
              </a:rPr>
              <a:t>sent  </a:t>
            </a:r>
            <a:r>
              <a:rPr dirty="0" sz="1100" spc="10">
                <a:latin typeface="Times New Roman"/>
                <a:cs typeface="Times New Roman"/>
              </a:rPr>
              <a:t>on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vehicle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owner’s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mobile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number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from</a:t>
            </a:r>
            <a:r>
              <a:rPr dirty="0" sz="1100" spc="-6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the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corresponding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backend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system.</a:t>
            </a:r>
            <a:endParaRPr sz="1100">
              <a:latin typeface="Times New Roman"/>
              <a:cs typeface="Times New Roman"/>
            </a:endParaRPr>
          </a:p>
          <a:p>
            <a:pPr algn="just" marL="13335" marR="5080" indent="-1270">
              <a:lnSpc>
                <a:spcPct val="98300"/>
              </a:lnSpc>
              <a:spcBef>
                <a:spcPts val="940"/>
              </a:spcBef>
            </a:pPr>
            <a:r>
              <a:rPr dirty="0" sz="1100" spc="10">
                <a:latin typeface="Times New Roman"/>
                <a:cs typeface="Times New Roman"/>
              </a:rPr>
              <a:t>In case </a:t>
            </a:r>
            <a:r>
              <a:rPr dirty="0" sz="1100" spc="5">
                <a:latin typeface="Times New Roman"/>
                <a:cs typeface="Times New Roman"/>
              </a:rPr>
              <a:t>of press of </a:t>
            </a:r>
            <a:r>
              <a:rPr dirty="0" sz="1100" spc="10">
                <a:latin typeface="Times New Roman"/>
                <a:cs typeface="Times New Roman"/>
              </a:rPr>
              <a:t>an emergency </a:t>
            </a:r>
            <a:r>
              <a:rPr dirty="0" sz="1100" spc="5">
                <a:latin typeface="Times New Roman"/>
                <a:cs typeface="Times New Roman"/>
              </a:rPr>
              <a:t>button,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device will send data  </a:t>
            </a:r>
            <a:r>
              <a:rPr dirty="0" sz="1100" spc="5">
                <a:latin typeface="Times New Roman"/>
                <a:cs typeface="Times New Roman"/>
              </a:rPr>
              <a:t>directly to the </a:t>
            </a:r>
            <a:r>
              <a:rPr dirty="0" sz="1100" spc="10">
                <a:latin typeface="Times New Roman"/>
                <a:cs typeface="Times New Roman"/>
              </a:rPr>
              <a:t>emergency </a:t>
            </a:r>
            <a:r>
              <a:rPr dirty="0" sz="1100" spc="5">
                <a:latin typeface="Times New Roman"/>
                <a:cs typeface="Times New Roman"/>
              </a:rPr>
              <a:t>response </a:t>
            </a:r>
            <a:r>
              <a:rPr dirty="0" sz="1100" spc="10">
                <a:latin typeface="Times New Roman"/>
                <a:cs typeface="Times New Roman"/>
              </a:rPr>
              <a:t>system </a:t>
            </a:r>
            <a:r>
              <a:rPr dirty="0" sz="1100" spc="5">
                <a:latin typeface="Times New Roman"/>
                <a:cs typeface="Times New Roman"/>
              </a:rPr>
              <a:t>of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respective </a:t>
            </a:r>
            <a:r>
              <a:rPr dirty="0" sz="1100" spc="10">
                <a:latin typeface="Times New Roman"/>
                <a:cs typeface="Times New Roman"/>
              </a:rPr>
              <a:t>State/UT. In  </a:t>
            </a:r>
            <a:r>
              <a:rPr dirty="0" sz="1100" spc="5">
                <a:latin typeface="Times New Roman"/>
                <a:cs typeface="Times New Roman"/>
              </a:rPr>
              <a:t>addition, </a:t>
            </a:r>
            <a:r>
              <a:rPr dirty="0" sz="1100" spc="10">
                <a:latin typeface="Times New Roman"/>
                <a:cs typeface="Times New Roman"/>
              </a:rPr>
              <a:t>the backend system will send the </a:t>
            </a:r>
            <a:r>
              <a:rPr dirty="0" sz="1100" spc="5">
                <a:latin typeface="Times New Roman"/>
                <a:cs typeface="Times New Roman"/>
              </a:rPr>
              <a:t>alert to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respective </a:t>
            </a:r>
            <a:r>
              <a:rPr dirty="0" sz="1100" spc="10">
                <a:latin typeface="Times New Roman"/>
                <a:cs typeface="Times New Roman"/>
              </a:rPr>
              <a:t>permit  </a:t>
            </a:r>
            <a:r>
              <a:rPr dirty="0" sz="1100" spc="5">
                <a:latin typeface="Times New Roman"/>
                <a:cs typeface="Times New Roman"/>
              </a:rPr>
              <a:t>holder, as decided </a:t>
            </a:r>
            <a:r>
              <a:rPr dirty="0" sz="1100" spc="15">
                <a:latin typeface="Times New Roman"/>
                <a:cs typeface="Times New Roman"/>
              </a:rPr>
              <a:t>by </a:t>
            </a:r>
            <a:r>
              <a:rPr dirty="0" sz="1100" spc="5">
                <a:latin typeface="Times New Roman"/>
                <a:cs typeface="Times New Roman"/>
              </a:rPr>
              <a:t>the State/UT.</a:t>
            </a:r>
            <a:endParaRPr sz="1100">
              <a:latin typeface="Times New Roman"/>
              <a:cs typeface="Times New Roman"/>
            </a:endParaRPr>
          </a:p>
          <a:p>
            <a:pPr algn="just" marL="13335" marR="5080">
              <a:lnSpc>
                <a:spcPct val="98200"/>
              </a:lnSpc>
              <a:spcBef>
                <a:spcPts val="950"/>
              </a:spcBef>
            </a:pP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device </a:t>
            </a:r>
            <a:r>
              <a:rPr dirty="0" sz="1100" spc="5">
                <a:latin typeface="Times New Roman"/>
                <a:cs typeface="Times New Roman"/>
              </a:rPr>
              <a:t>manufacturers shall </a:t>
            </a:r>
            <a:r>
              <a:rPr dirty="0" sz="1100" spc="10">
                <a:latin typeface="Times New Roman"/>
                <a:cs typeface="Times New Roman"/>
              </a:rPr>
              <a:t>get </a:t>
            </a:r>
            <a:r>
              <a:rPr dirty="0" sz="1100" spc="5">
                <a:latin typeface="Times New Roman"/>
                <a:cs typeface="Times New Roman"/>
              </a:rPr>
              <a:t>their </a:t>
            </a:r>
            <a:r>
              <a:rPr dirty="0" sz="1100" spc="10">
                <a:latin typeface="Times New Roman"/>
                <a:cs typeface="Times New Roman"/>
              </a:rPr>
              <a:t>devices </a:t>
            </a:r>
            <a:r>
              <a:rPr dirty="0" sz="1100" spc="5">
                <a:latin typeface="Times New Roman"/>
                <a:cs typeface="Times New Roman"/>
              </a:rPr>
              <a:t>tested for conformity of 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production every </a:t>
            </a:r>
            <a:r>
              <a:rPr dirty="0" sz="1100" spc="10">
                <a:latin typeface="Times New Roman"/>
                <a:cs typeface="Times New Roman"/>
              </a:rPr>
              <a:t>year </a:t>
            </a:r>
            <a:r>
              <a:rPr dirty="0" sz="1100" spc="15">
                <a:latin typeface="Times New Roman"/>
                <a:cs typeface="Times New Roman"/>
              </a:rPr>
              <a:t>from </a:t>
            </a:r>
            <a:r>
              <a:rPr dirty="0" sz="1100" spc="10">
                <a:latin typeface="Times New Roman"/>
                <a:cs typeface="Times New Roman"/>
              </a:rPr>
              <a:t>the date </a:t>
            </a:r>
            <a:r>
              <a:rPr dirty="0" sz="1100" spc="5">
                <a:latin typeface="Times New Roman"/>
                <a:cs typeface="Times New Roman"/>
              </a:rPr>
              <a:t>of first certification, </a:t>
            </a:r>
            <a:r>
              <a:rPr dirty="0" sz="1100" spc="10">
                <a:latin typeface="Times New Roman"/>
                <a:cs typeface="Times New Roman"/>
              </a:rPr>
              <a:t>from the testing  agencies </a:t>
            </a:r>
            <a:r>
              <a:rPr dirty="0" sz="1100" spc="5">
                <a:latin typeface="Times New Roman"/>
                <a:cs typeface="Times New Roman"/>
              </a:rPr>
              <a:t>referred to in rule </a:t>
            </a:r>
            <a:r>
              <a:rPr dirty="0" sz="1100" spc="10">
                <a:latin typeface="Times New Roman"/>
                <a:cs typeface="Times New Roman"/>
              </a:rPr>
              <a:t>126 </a:t>
            </a:r>
            <a:r>
              <a:rPr dirty="0" sz="1100" spc="5">
                <a:latin typeface="Times New Roman"/>
                <a:cs typeface="Times New Roman"/>
              </a:rPr>
              <a:t>of </a:t>
            </a:r>
            <a:r>
              <a:rPr dirty="0" sz="1100" spc="10">
                <a:latin typeface="Times New Roman"/>
                <a:cs typeface="Times New Roman"/>
              </a:rPr>
              <a:t>the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CMVR.</a:t>
            </a:r>
            <a:endParaRPr sz="1100">
              <a:latin typeface="Times New Roman"/>
              <a:cs typeface="Times New Roman"/>
            </a:endParaRPr>
          </a:p>
          <a:p>
            <a:pPr algn="just" marL="13335" marR="5080">
              <a:lnSpc>
                <a:spcPct val="98400"/>
              </a:lnSpc>
              <a:spcBef>
                <a:spcPts val="935"/>
              </a:spcBef>
            </a:pPr>
            <a:r>
              <a:rPr dirty="0" sz="1100" spc="20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device manufacturers </a:t>
            </a:r>
            <a:r>
              <a:rPr dirty="0" sz="1100" spc="5">
                <a:latin typeface="Times New Roman"/>
                <a:cs typeface="Times New Roman"/>
              </a:rPr>
              <a:t>shall </a:t>
            </a:r>
            <a:r>
              <a:rPr dirty="0" sz="1100" spc="10">
                <a:latin typeface="Times New Roman"/>
                <a:cs typeface="Times New Roman"/>
              </a:rPr>
              <a:t>get </a:t>
            </a:r>
            <a:r>
              <a:rPr dirty="0" sz="1100" spc="5">
                <a:latin typeface="Times New Roman"/>
                <a:cs typeface="Times New Roman"/>
              </a:rPr>
              <a:t>their </a:t>
            </a:r>
            <a:r>
              <a:rPr dirty="0" sz="1100" spc="15">
                <a:latin typeface="Times New Roman"/>
                <a:cs typeface="Times New Roman"/>
              </a:rPr>
              <a:t>backend </a:t>
            </a:r>
            <a:r>
              <a:rPr dirty="0" sz="1100" spc="5">
                <a:latin typeface="Times New Roman"/>
                <a:cs typeface="Times New Roman"/>
              </a:rPr>
              <a:t>systems certified for </a:t>
            </a:r>
            <a:r>
              <a:rPr dirty="0" sz="1100" spc="15">
                <a:latin typeface="Times New Roman"/>
                <a:cs typeface="Times New Roman"/>
              </a:rPr>
              <a:t>the  </a:t>
            </a:r>
            <a:r>
              <a:rPr dirty="0" sz="1100" spc="5">
                <a:latin typeface="Times New Roman"/>
                <a:cs typeface="Times New Roman"/>
              </a:rPr>
              <a:t>States/UTs </a:t>
            </a:r>
            <a:r>
              <a:rPr dirty="0" sz="1100" spc="10">
                <a:latin typeface="Times New Roman"/>
                <a:cs typeface="Times New Roman"/>
              </a:rPr>
              <a:t>from the </a:t>
            </a:r>
            <a:r>
              <a:rPr dirty="0" sz="1100" spc="5">
                <a:latin typeface="Times New Roman"/>
                <a:cs typeface="Times New Roman"/>
              </a:rPr>
              <a:t>testing agencies </a:t>
            </a:r>
            <a:r>
              <a:rPr dirty="0" sz="1100" spc="10">
                <a:latin typeface="Times New Roman"/>
                <a:cs typeface="Times New Roman"/>
              </a:rPr>
              <a:t>referred to </a:t>
            </a:r>
            <a:r>
              <a:rPr dirty="0" sz="1100" spc="5">
                <a:latin typeface="Times New Roman"/>
                <a:cs typeface="Times New Roman"/>
              </a:rPr>
              <a:t>in rule </a:t>
            </a:r>
            <a:r>
              <a:rPr dirty="0" sz="1100" spc="10">
                <a:latin typeface="Times New Roman"/>
                <a:cs typeface="Times New Roman"/>
              </a:rPr>
              <a:t>126 </a:t>
            </a:r>
            <a:r>
              <a:rPr dirty="0" sz="1100" spc="5">
                <a:latin typeface="Times New Roman"/>
                <a:cs typeface="Times New Roman"/>
              </a:rPr>
              <a:t>of the </a:t>
            </a:r>
            <a:r>
              <a:rPr dirty="0" sz="1100" spc="15">
                <a:latin typeface="Times New Roman"/>
                <a:cs typeface="Times New Roman"/>
              </a:rPr>
              <a:t>CMVR/  STQC/NIC.</a:t>
            </a:r>
            <a:endParaRPr sz="1100">
              <a:latin typeface="Times New Roman"/>
              <a:cs typeface="Times New Roman"/>
            </a:endParaRPr>
          </a:p>
          <a:p>
            <a:pPr algn="just" marL="13335" marR="53340">
              <a:lnSpc>
                <a:spcPct val="98500"/>
              </a:lnSpc>
              <a:spcBef>
                <a:spcPts val="940"/>
              </a:spcBef>
            </a:pP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20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device </a:t>
            </a:r>
            <a:r>
              <a:rPr dirty="0" sz="1100" spc="5">
                <a:latin typeface="Times New Roman"/>
                <a:cs typeface="Times New Roman"/>
              </a:rPr>
              <a:t>manufacturers or </a:t>
            </a:r>
            <a:r>
              <a:rPr dirty="0" sz="1100" spc="10">
                <a:latin typeface="Times New Roman"/>
                <a:cs typeface="Times New Roman"/>
              </a:rPr>
              <a:t>their authorised </a:t>
            </a:r>
            <a:r>
              <a:rPr dirty="0" sz="1100" spc="5">
                <a:latin typeface="Times New Roman"/>
                <a:cs typeface="Times New Roman"/>
              </a:rPr>
              <a:t>dealers, at </a:t>
            </a:r>
            <a:r>
              <a:rPr dirty="0" sz="1100" spc="10">
                <a:latin typeface="Times New Roman"/>
                <a:cs typeface="Times New Roman"/>
              </a:rPr>
              <a:t>the time </a:t>
            </a:r>
            <a:r>
              <a:rPr dirty="0" sz="1100" spc="5">
                <a:latin typeface="Times New Roman"/>
                <a:cs typeface="Times New Roman"/>
              </a:rPr>
              <a:t>of 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installation </a:t>
            </a:r>
            <a:r>
              <a:rPr dirty="0" sz="1100" spc="10">
                <a:latin typeface="Times New Roman"/>
                <a:cs typeface="Times New Roman"/>
              </a:rPr>
              <a:t>of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5">
                <a:latin typeface="Times New Roman"/>
                <a:cs typeface="Times New Roman"/>
              </a:rPr>
              <a:t>devices in vehicles, shall </a:t>
            </a:r>
            <a:r>
              <a:rPr dirty="0" sz="1100" spc="10">
                <a:latin typeface="Times New Roman"/>
                <a:cs typeface="Times New Roman"/>
              </a:rPr>
              <a:t>configure the VLT device to  </a:t>
            </a:r>
            <a:r>
              <a:rPr dirty="0" sz="1100" spc="5">
                <a:latin typeface="Times New Roman"/>
                <a:cs typeface="Times New Roman"/>
              </a:rPr>
              <a:t>send </a:t>
            </a:r>
            <a:r>
              <a:rPr dirty="0" sz="1100" spc="10">
                <a:latin typeface="Times New Roman"/>
                <a:cs typeface="Times New Roman"/>
              </a:rPr>
              <a:t>a secure </a:t>
            </a:r>
            <a:r>
              <a:rPr dirty="0" sz="1100" spc="5">
                <a:latin typeface="Times New Roman"/>
                <a:cs typeface="Times New Roman"/>
              </a:rPr>
              <a:t>authenticated activation </a:t>
            </a:r>
            <a:r>
              <a:rPr dirty="0" sz="1100" spc="10">
                <a:latin typeface="Times New Roman"/>
                <a:cs typeface="Times New Roman"/>
              </a:rPr>
              <a:t>message </a:t>
            </a:r>
            <a:r>
              <a:rPr dirty="0" sz="1100" spc="5">
                <a:latin typeface="Times New Roman"/>
                <a:cs typeface="Times New Roman"/>
              </a:rPr>
              <a:t>directly to the </a:t>
            </a:r>
            <a:r>
              <a:rPr dirty="0" sz="1100" spc="10">
                <a:latin typeface="Times New Roman"/>
                <a:cs typeface="Times New Roman"/>
              </a:rPr>
              <a:t>State/UT  </a:t>
            </a:r>
            <a:r>
              <a:rPr dirty="0" sz="1100" spc="5">
                <a:latin typeface="Times New Roman"/>
                <a:cs typeface="Times New Roman"/>
              </a:rPr>
              <a:t>backend </a:t>
            </a:r>
            <a:r>
              <a:rPr dirty="0" sz="1100" spc="10">
                <a:latin typeface="Times New Roman"/>
                <a:cs typeface="Times New Roman"/>
              </a:rPr>
              <a:t>system/common layer </a:t>
            </a:r>
            <a:r>
              <a:rPr dirty="0" sz="1100" spc="5">
                <a:latin typeface="Times New Roman"/>
                <a:cs typeface="Times New Roman"/>
              </a:rPr>
              <a:t>as </a:t>
            </a:r>
            <a:r>
              <a:rPr dirty="0" sz="1100" spc="10">
                <a:latin typeface="Times New Roman"/>
                <a:cs typeface="Times New Roman"/>
              </a:rPr>
              <a:t>per </a:t>
            </a:r>
            <a:r>
              <a:rPr dirty="0" sz="1100" spc="5">
                <a:latin typeface="Times New Roman"/>
                <a:cs typeface="Times New Roman"/>
              </a:rPr>
              <a:t>the details provided in this section</a:t>
            </a:r>
            <a:r>
              <a:rPr dirty="0" sz="1100" spc="-6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8</a:t>
            </a:r>
            <a:endParaRPr sz="1100">
              <a:latin typeface="Times New Roman"/>
              <a:cs typeface="Times New Roman"/>
            </a:endParaRPr>
          </a:p>
          <a:p>
            <a:pPr algn="just" marL="13335" marR="53340">
              <a:lnSpc>
                <a:spcPct val="98400"/>
              </a:lnSpc>
              <a:spcBef>
                <a:spcPts val="935"/>
              </a:spcBef>
            </a:pP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5">
                <a:latin typeface="Times New Roman"/>
                <a:cs typeface="Times New Roman"/>
              </a:rPr>
              <a:t>device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manufacturers shall ensure that the Health </a:t>
            </a:r>
            <a:r>
              <a:rPr dirty="0" sz="1100" spc="10">
                <a:latin typeface="Times New Roman"/>
                <a:cs typeface="Times New Roman"/>
              </a:rPr>
              <a:t>Check  </a:t>
            </a:r>
            <a:r>
              <a:rPr dirty="0" sz="1100" spc="5">
                <a:latin typeface="Times New Roman"/>
                <a:cs typeface="Times New Roman"/>
              </a:rPr>
              <a:t>parameters are configured in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5">
                <a:latin typeface="Times New Roman"/>
                <a:cs typeface="Times New Roman"/>
              </a:rPr>
              <a:t>device to send Health Check  </a:t>
            </a:r>
            <a:r>
              <a:rPr dirty="0" sz="1100" spc="10">
                <a:latin typeface="Times New Roman"/>
                <a:cs typeface="Times New Roman"/>
              </a:rPr>
              <a:t>messages,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on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request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from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the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State/UT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backend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system/common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layer,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to  the respective backend system </a:t>
            </a:r>
            <a:r>
              <a:rPr dirty="0" sz="1100" spc="5">
                <a:latin typeface="Times New Roman"/>
                <a:cs typeface="Times New Roman"/>
              </a:rPr>
              <a:t>through </a:t>
            </a:r>
            <a:r>
              <a:rPr dirty="0" sz="1100" spc="10">
                <a:latin typeface="Times New Roman"/>
                <a:cs typeface="Times New Roman"/>
              </a:rPr>
              <a:t>SMS as per reference </a:t>
            </a:r>
            <a:r>
              <a:rPr dirty="0" sz="1100" spc="5">
                <a:latin typeface="Times New Roman"/>
                <a:cs typeface="Times New Roman"/>
              </a:rPr>
              <a:t>protocol  </a:t>
            </a:r>
            <a:r>
              <a:rPr dirty="0" sz="1100" spc="10">
                <a:latin typeface="Times New Roman"/>
                <a:cs typeface="Times New Roman"/>
              </a:rPr>
              <a:t>mentioned in this </a:t>
            </a:r>
            <a:r>
              <a:rPr dirty="0" sz="1100" spc="5">
                <a:latin typeface="Times New Roman"/>
                <a:cs typeface="Times New Roman"/>
              </a:rPr>
              <a:t>section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80484" y="8671573"/>
            <a:ext cx="13335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0">
                <a:latin typeface="Times New Roman"/>
                <a:cs typeface="Times New Roman"/>
              </a:rPr>
              <a:t>k.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07020" y="8671573"/>
            <a:ext cx="4318635" cy="52768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just" marL="12700" marR="5080">
              <a:lnSpc>
                <a:spcPct val="98400"/>
              </a:lnSpc>
              <a:spcBef>
                <a:spcPts val="150"/>
              </a:spcBef>
            </a:pP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device manufacturers </a:t>
            </a:r>
            <a:r>
              <a:rPr dirty="0" sz="1100" spc="5">
                <a:latin typeface="Times New Roman"/>
                <a:cs typeface="Times New Roman"/>
              </a:rPr>
              <a:t>or their </a:t>
            </a:r>
            <a:r>
              <a:rPr dirty="0" sz="1100" spc="10">
                <a:latin typeface="Times New Roman"/>
                <a:cs typeface="Times New Roman"/>
              </a:rPr>
              <a:t>authorised dealers </a:t>
            </a:r>
            <a:r>
              <a:rPr dirty="0" sz="1100" spc="5">
                <a:latin typeface="Times New Roman"/>
                <a:cs typeface="Times New Roman"/>
              </a:rPr>
              <a:t>shall </a:t>
            </a:r>
            <a:r>
              <a:rPr dirty="0" sz="1100" spc="10">
                <a:latin typeface="Times New Roman"/>
                <a:cs typeface="Times New Roman"/>
              </a:rPr>
              <a:t>provide  comprehensive warranty/maintenance </a:t>
            </a:r>
            <a:r>
              <a:rPr dirty="0" sz="1100" spc="5">
                <a:latin typeface="Times New Roman"/>
                <a:cs typeface="Times New Roman"/>
              </a:rPr>
              <a:t>support </a:t>
            </a:r>
            <a:r>
              <a:rPr dirty="0" sz="1100" spc="10">
                <a:latin typeface="Times New Roman"/>
                <a:cs typeface="Times New Roman"/>
              </a:rPr>
              <a:t>for </a:t>
            </a:r>
            <a:r>
              <a:rPr dirty="0" sz="1100" spc="5">
                <a:latin typeface="Times New Roman"/>
                <a:cs typeface="Times New Roman"/>
              </a:rPr>
              <a:t>the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device and  </a:t>
            </a:r>
            <a:r>
              <a:rPr dirty="0" sz="1100" spc="5">
                <a:latin typeface="Times New Roman"/>
                <a:cs typeface="Times New Roman"/>
              </a:rPr>
              <a:t>facilitate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cellular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connectivity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in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accordance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with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the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guidelines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issued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by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92682" y="1889505"/>
            <a:ext cx="330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4.2.2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89150" y="1889505"/>
            <a:ext cx="4519930" cy="14351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of emergency alert, the </a:t>
            </a:r>
            <a:r>
              <a:rPr dirty="0" sz="1200" spc="-5">
                <a:latin typeface="Times New Roman"/>
                <a:cs typeface="Times New Roman"/>
              </a:rPr>
              <a:t>alert message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sent </a:t>
            </a:r>
            <a:r>
              <a:rPr dirty="0" sz="1200">
                <a:latin typeface="Times New Roman"/>
                <a:cs typeface="Times New Roman"/>
              </a:rPr>
              <a:t>to 2 </a:t>
            </a:r>
            <a:r>
              <a:rPr dirty="0" sz="1200" spc="-5">
                <a:latin typeface="Times New Roman"/>
                <a:cs typeface="Times New Roman"/>
              </a:rPr>
              <a:t>different  </a:t>
            </a:r>
            <a:r>
              <a:rPr dirty="0" sz="1200" spc="-15">
                <a:latin typeface="Times New Roman"/>
                <a:cs typeface="Times New Roman"/>
              </a:rPr>
              <a:t>IP </a:t>
            </a:r>
            <a:r>
              <a:rPr dirty="0" sz="1200" spc="-5">
                <a:latin typeface="Times New Roman"/>
                <a:cs typeface="Times New Roman"/>
              </a:rPr>
              <a:t>addresses </a:t>
            </a:r>
            <a:r>
              <a:rPr dirty="0" sz="1200">
                <a:latin typeface="Times New Roman"/>
                <a:cs typeface="Times New Roman"/>
              </a:rPr>
              <a:t>hence the device shall support minimum 2 </a:t>
            </a:r>
            <a:r>
              <a:rPr dirty="0" sz="1200" spc="-20">
                <a:latin typeface="Times New Roman"/>
                <a:cs typeface="Times New Roman"/>
              </a:rPr>
              <a:t>IP </a:t>
            </a:r>
            <a:r>
              <a:rPr dirty="0" sz="1200" spc="-5">
                <a:latin typeface="Times New Roman"/>
                <a:cs typeface="Times New Roman"/>
              </a:rPr>
              <a:t>addresses </a:t>
            </a:r>
            <a:r>
              <a:rPr dirty="0" sz="1200">
                <a:latin typeface="Times New Roman"/>
                <a:cs typeface="Times New Roman"/>
              </a:rPr>
              <a:t>(1  </a:t>
            </a:r>
            <a:r>
              <a:rPr dirty="0" sz="1200" spc="-15">
                <a:latin typeface="Times New Roman"/>
                <a:cs typeface="Times New Roman"/>
              </a:rPr>
              <a:t>IP </a:t>
            </a:r>
            <a:r>
              <a:rPr dirty="0" sz="1200" spc="-5">
                <a:latin typeface="Times New Roman"/>
                <a:cs typeface="Times New Roman"/>
              </a:rPr>
              <a:t>address </a:t>
            </a:r>
            <a:r>
              <a:rPr dirty="0" sz="1200">
                <a:latin typeface="Times New Roman"/>
                <a:cs typeface="Times New Roman"/>
              </a:rPr>
              <a:t>for regulatory purpose </a:t>
            </a:r>
            <a:r>
              <a:rPr dirty="0" sz="1200" spc="-5">
                <a:latin typeface="Times New Roman"/>
                <a:cs typeface="Times New Roman"/>
              </a:rPr>
              <a:t>(PVT </a:t>
            </a:r>
            <a:r>
              <a:rPr dirty="0" sz="1200">
                <a:latin typeface="Times New Roman"/>
                <a:cs typeface="Times New Roman"/>
              </a:rPr>
              <a:t>data)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1 </a:t>
            </a:r>
            <a:r>
              <a:rPr dirty="0" sz="1200" spc="-20">
                <a:latin typeface="Times New Roman"/>
                <a:cs typeface="Times New Roman"/>
              </a:rPr>
              <a:t>IP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address </a:t>
            </a:r>
            <a:r>
              <a:rPr dirty="0" sz="1200">
                <a:latin typeface="Times New Roman"/>
                <a:cs typeface="Times New Roman"/>
              </a:rPr>
              <a:t>for  </a:t>
            </a:r>
            <a:r>
              <a:rPr dirty="0" sz="1200" spc="-5">
                <a:latin typeface="Times New Roman"/>
                <a:cs typeface="Times New Roman"/>
              </a:rPr>
              <a:t>Emergency response </a:t>
            </a:r>
            <a:r>
              <a:rPr dirty="0" sz="1200">
                <a:latin typeface="Times New Roman"/>
                <a:cs typeface="Times New Roman"/>
              </a:rPr>
              <a:t>system other than the </a:t>
            </a:r>
            <a:r>
              <a:rPr dirty="0" sz="1200" spc="-5">
                <a:latin typeface="Times New Roman"/>
                <a:cs typeface="Times New Roman"/>
              </a:rPr>
              <a:t>IP’s required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Operational  purpose.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PVT data will send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emergency alert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system.  </a:t>
            </a:r>
            <a:r>
              <a:rPr dirty="0" sz="1200">
                <a:latin typeface="Times New Roman"/>
                <a:cs typeface="Times New Roman"/>
              </a:rPr>
              <a:t>Primary </a:t>
            </a:r>
            <a:r>
              <a:rPr dirty="0" sz="1200" spc="-5">
                <a:latin typeface="Times New Roman"/>
                <a:cs typeface="Times New Roman"/>
              </a:rPr>
              <a:t>alert </a:t>
            </a:r>
            <a:r>
              <a:rPr dirty="0" sz="1200">
                <a:latin typeface="Times New Roman"/>
                <a:cs typeface="Times New Roman"/>
              </a:rPr>
              <a:t>will </a:t>
            </a:r>
            <a:r>
              <a:rPr dirty="0" sz="1200" spc="-10">
                <a:latin typeface="Times New Roman"/>
                <a:cs typeface="Times New Roman"/>
              </a:rPr>
              <a:t>go </a:t>
            </a:r>
            <a:r>
              <a:rPr dirty="0" sz="1200">
                <a:latin typeface="Times New Roman"/>
                <a:cs typeface="Times New Roman"/>
              </a:rPr>
              <a:t>to the emergency response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Centre  </a:t>
            </a:r>
            <a:r>
              <a:rPr dirty="0" sz="1200" spc="-5">
                <a:latin typeface="Times New Roman"/>
                <a:cs typeface="Times New Roman"/>
              </a:rPr>
              <a:t>(NERS/ MHA) as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notified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Government of </a:t>
            </a:r>
            <a:r>
              <a:rPr dirty="0" sz="1200" spc="-5">
                <a:latin typeface="Times New Roman"/>
                <a:cs typeface="Times New Roman"/>
              </a:rPr>
              <a:t>India </a:t>
            </a:r>
            <a:r>
              <a:rPr dirty="0" sz="1200">
                <a:latin typeface="Times New Roman"/>
                <a:cs typeface="Times New Roman"/>
              </a:rPr>
              <a:t>in the  </a:t>
            </a:r>
            <a:r>
              <a:rPr dirty="0" sz="1200" spc="-5">
                <a:latin typeface="Times New Roman"/>
                <a:cs typeface="Times New Roman"/>
              </a:rPr>
              <a:t>schema below: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030222" y="792479"/>
          <a:ext cx="4641850" cy="873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5620"/>
                <a:gridCol w="1917700"/>
                <a:gridCol w="2200275"/>
              </a:tblGrid>
              <a:tr h="258445">
                <a:tc>
                  <a:txBody>
                    <a:bodyPr/>
                    <a:lstStyle/>
                    <a:p>
                      <a:pPr algn="ctr" marL="444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15.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Rash Turning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indicating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Rash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turning.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607695">
                <a:tc>
                  <a:txBody>
                    <a:bodyPr/>
                    <a:lstStyle/>
                    <a:p>
                      <a:pPr algn="ctr" marL="317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Tempered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905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Indicating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Emergency  button wire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disconnect/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wire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cut  etc.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089150" y="6053708"/>
            <a:ext cx="4519295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Primary </a:t>
            </a:r>
            <a:r>
              <a:rPr dirty="0" sz="1200" spc="-5">
                <a:latin typeface="Times New Roman"/>
                <a:cs typeface="Times New Roman"/>
              </a:rPr>
              <a:t>alert </a:t>
            </a:r>
            <a:r>
              <a:rPr dirty="0" sz="1200">
                <a:latin typeface="Times New Roman"/>
                <a:cs typeface="Times New Roman"/>
              </a:rPr>
              <a:t>will </a:t>
            </a:r>
            <a:r>
              <a:rPr dirty="0" sz="1200" spc="-10">
                <a:latin typeface="Times New Roman"/>
                <a:cs typeface="Times New Roman"/>
              </a:rPr>
              <a:t>go </a:t>
            </a:r>
            <a:r>
              <a:rPr dirty="0" sz="1200">
                <a:latin typeface="Times New Roman"/>
                <a:cs typeface="Times New Roman"/>
              </a:rPr>
              <a:t>to the emergency response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Centre  </a:t>
            </a:r>
            <a:r>
              <a:rPr dirty="0" sz="1200" spc="-5">
                <a:latin typeface="Times New Roman"/>
                <a:cs typeface="Times New Roman"/>
              </a:rPr>
              <a:t>as notified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Government of </a:t>
            </a:r>
            <a:r>
              <a:rPr dirty="0" sz="1200" spc="-5">
                <a:latin typeface="Times New Roman"/>
                <a:cs typeface="Times New Roman"/>
              </a:rPr>
              <a:t>India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indicative format below  (Table </a:t>
            </a:r>
            <a:r>
              <a:rPr dirty="0" sz="1200">
                <a:latin typeface="Times New Roman"/>
                <a:cs typeface="Times New Roman"/>
              </a:rPr>
              <a:t>4C):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030222" y="6683629"/>
          <a:ext cx="4641850" cy="3171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9335"/>
                <a:gridCol w="2230754"/>
                <a:gridCol w="1374139"/>
              </a:tblGrid>
              <a:tr h="495300">
                <a:tc gridSpan="3">
                  <a:txBody>
                    <a:bodyPr/>
                    <a:lstStyle/>
                    <a:p>
                      <a:pPr algn="ctr" marL="5715">
                        <a:lnSpc>
                          <a:spcPts val="1320"/>
                        </a:lnSpc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Table 4C: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Indicative Format </a:t>
                      </a:r>
                      <a:r>
                        <a:rPr dirty="0" sz="1150" b="1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Alert </a:t>
                      </a:r>
                      <a:r>
                        <a:rPr dirty="0" sz="1150" b="1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Emergency Response</a:t>
                      </a:r>
                      <a:r>
                        <a:rPr dirty="0" sz="1150" spc="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System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>
                  <a:txBody>
                    <a:bodyPr/>
                    <a:lstStyle/>
                    <a:p>
                      <a:pPr marL="106045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Attribute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0845">
                        <a:lnSpc>
                          <a:spcPts val="1320"/>
                        </a:lnSpc>
                      </a:pPr>
                      <a:r>
                        <a:rPr dirty="0" sz="1150" b="1">
                          <a:latin typeface="Times New Roman"/>
                          <a:cs typeface="Times New Roman"/>
                        </a:rPr>
                        <a:t>Value /</a:t>
                      </a:r>
                      <a:r>
                        <a:rPr dirty="0" sz="115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834">
                        <a:lnSpc>
                          <a:spcPts val="1320"/>
                        </a:lnSpc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Size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Packet</a:t>
                      </a: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Header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1594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EPB,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unique identifier for all  messages from VLT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17830">
                <a:tc>
                  <a:txBody>
                    <a:bodyPr/>
                    <a:lstStyle/>
                    <a:p>
                      <a:pPr marL="71120" marR="52641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Packet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eader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74320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EPB,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unique identifier for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all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messages from</a:t>
                      </a:r>
                      <a:r>
                        <a:rPr dirty="0" sz="115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VLT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 marR="44005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 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Type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0325">
                        <a:lnSpc>
                          <a:spcPts val="1320"/>
                        </a:lnSpc>
                        <a:spcBef>
                          <a:spcPts val="10"/>
                        </a:spcBef>
                        <a:tabLst>
                          <a:tab pos="885825" algn="l"/>
                          <a:tab pos="1548130" algn="l"/>
                        </a:tabLst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 spc="1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50" spc="-2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pe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 spc="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upporte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.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Emergency Message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(EMR)</a:t>
                      </a:r>
                      <a:r>
                        <a:rPr dirty="0" sz="115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Stop Message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(SEM)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9339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Vehicle 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ID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Unique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the</a:t>
                      </a:r>
                      <a:r>
                        <a:rPr dirty="0" sz="115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Vehicle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(IMEI</a:t>
                      </a: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Number)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Character,15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94665">
                <a:tc>
                  <a:txBody>
                    <a:bodyPr/>
                    <a:lstStyle/>
                    <a:p>
                      <a:pPr marL="71120" marR="54483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Type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1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NM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– Normal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Packet,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SP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– Stored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Packet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1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2390103" y="3437895"/>
            <a:ext cx="3907990" cy="25332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14</a:t>
            </a:r>
            <a:r>
              <a:rPr dirty="0"/>
              <a:t>/40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15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30222" y="1115567"/>
          <a:ext cx="4641850" cy="6600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9335"/>
                <a:gridCol w="2230754"/>
                <a:gridCol w="1374139"/>
              </a:tblGrid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31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Date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62230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Date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time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location the  location obtained from the data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DDMMYYYY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hhmmss</a:t>
                      </a: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format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1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Character,14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71120">
                        <a:lnSpc>
                          <a:spcPts val="1275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GPS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Validity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A –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Valid,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V –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Invalid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byte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1719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Latitude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8419">
                        <a:lnSpc>
                          <a:spcPts val="1320"/>
                        </a:lnSpc>
                        <a:spcBef>
                          <a:spcPts val="10"/>
                        </a:spcBef>
                        <a:tabLst>
                          <a:tab pos="691515" algn="l"/>
                          <a:tab pos="938530" algn="l"/>
                          <a:tab pos="1533525" algn="l"/>
                          <a:tab pos="2115185" algn="l"/>
                        </a:tabLst>
                      </a:pP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atitude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mal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ree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-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dd.mmmmmm format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Double, 12</a:t>
                      </a: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71120" marR="397510">
                        <a:lnSpc>
                          <a:spcPts val="133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Latitude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ire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tion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N –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North,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S –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South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byte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1783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Longitude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8419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Longitude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decimal degrees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-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dd.mmmmmm format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Double, 12</a:t>
                      </a: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71120" marR="350520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150" spc="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itude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Direction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1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E –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East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W –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West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1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byte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Altitude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Altitude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meters (above sea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level)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Double, 12</a:t>
                      </a: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Speed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9690">
                        <a:lnSpc>
                          <a:spcPts val="1330"/>
                        </a:lnSpc>
                        <a:spcBef>
                          <a:spcPts val="5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Speed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Vehicle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Calculated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by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GPS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module in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VLT.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(in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km/hr)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Float,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1719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Distance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286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Distance calculated from previous  GPS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data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Float,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66230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Provider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G -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Fine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GPS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 marR="60960">
                        <a:lnSpc>
                          <a:spcPts val="1320"/>
                        </a:lnSpc>
                        <a:spcBef>
                          <a:spcPts val="645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N - Coarse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GPS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data from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 network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byte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71120" marR="463550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Vehicle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1594">
                        <a:lnSpc>
                          <a:spcPts val="1320"/>
                        </a:lnSpc>
                        <a:spcBef>
                          <a:spcPts val="15"/>
                        </a:spcBef>
                        <a:tabLst>
                          <a:tab pos="984250" algn="l"/>
                          <a:tab pos="1661795" algn="l"/>
                          <a:tab pos="1981835" algn="l"/>
                        </a:tabLst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trati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umber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Vehicle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922019">
                <a:tc>
                  <a:txBody>
                    <a:bodyPr/>
                    <a:lstStyle/>
                    <a:p>
                      <a:pPr marL="71120" marR="469900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Reply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umber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8419">
                        <a:lnSpc>
                          <a:spcPts val="1320"/>
                        </a:lnSpc>
                        <a:spcBef>
                          <a:spcPts val="10"/>
                        </a:spcBef>
                        <a:tabLst>
                          <a:tab pos="2014855" algn="l"/>
                        </a:tabLst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mobile number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which Test  response needs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 be sent.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(Emergency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Mobile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No.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as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peci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ied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by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MHA/MoRTH/States.)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0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58610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CRC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60960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The 32 bit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checksum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all the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characters from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header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up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CRC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field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392682" y="8114538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4.3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89150" y="7687436"/>
            <a:ext cx="4516120" cy="1917064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07314" marR="8890" indent="-9525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*Above </a:t>
            </a:r>
            <a:r>
              <a:rPr dirty="0" sz="1200" spc="-5">
                <a:latin typeface="Times New Roman"/>
                <a:cs typeface="Times New Roman"/>
              </a:rPr>
              <a:t>format is </a:t>
            </a:r>
            <a:r>
              <a:rPr dirty="0" sz="1200">
                <a:latin typeface="Times New Roman"/>
                <a:cs typeface="Times New Roman"/>
              </a:rPr>
              <a:t>indicative </a:t>
            </a:r>
            <a:r>
              <a:rPr dirty="0" sz="1200" spc="-5">
                <a:latin typeface="Times New Roman"/>
                <a:cs typeface="Times New Roman"/>
              </a:rPr>
              <a:t>only. These Format will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notified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Government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India </a:t>
            </a:r>
            <a:r>
              <a:rPr dirty="0" sz="1200">
                <a:latin typeface="Times New Roman"/>
                <a:cs typeface="Times New Roman"/>
              </a:rPr>
              <a:t>time to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time.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200" spc="-5" b="1">
                <a:latin typeface="Times New Roman"/>
                <a:cs typeface="Times New Roman"/>
              </a:rPr>
              <a:t>Testing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Configuration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Device Parameters </a:t>
            </a:r>
            <a:r>
              <a:rPr dirty="0" sz="1200" b="1">
                <a:latin typeface="Times New Roman"/>
                <a:cs typeface="Times New Roman"/>
              </a:rPr>
              <a:t>Over </a:t>
            </a:r>
            <a:r>
              <a:rPr dirty="0" sz="1200" spc="-5" b="1">
                <a:latin typeface="Times New Roman"/>
                <a:cs typeface="Times New Roman"/>
              </a:rPr>
              <a:t>the Air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(OTA)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following </a:t>
            </a:r>
            <a:r>
              <a:rPr dirty="0" sz="1200">
                <a:latin typeface="Times New Roman"/>
                <a:cs typeface="Times New Roman"/>
              </a:rPr>
              <a:t>testing will be done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</a:t>
            </a:r>
            <a:endParaRPr sz="1200">
              <a:latin typeface="Times New Roman"/>
              <a:cs typeface="Times New Roman"/>
            </a:endParaRPr>
          </a:p>
          <a:p>
            <a:pPr marL="230504" indent="-217804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222250" algn="l"/>
              </a:tabLst>
            </a:pPr>
            <a:r>
              <a:rPr dirty="0" sz="1200" spc="-5">
                <a:latin typeface="Times New Roman"/>
                <a:cs typeface="Times New Roman"/>
              </a:rPr>
              <a:t>Setting/ Change </a:t>
            </a:r>
            <a:r>
              <a:rPr dirty="0" sz="1200">
                <a:latin typeface="Times New Roman"/>
                <a:cs typeface="Times New Roman"/>
              </a:rPr>
              <a:t>of the Primary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>
                <a:latin typeface="Times New Roman"/>
                <a:cs typeface="Times New Roman"/>
              </a:rPr>
              <a:t>Secondary </a:t>
            </a:r>
            <a:r>
              <a:rPr dirty="0" sz="1200" spc="-15">
                <a:latin typeface="Times New Roman"/>
                <a:cs typeface="Times New Roman"/>
              </a:rPr>
              <a:t>IP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port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number</a:t>
            </a:r>
            <a:endParaRPr sz="1200">
              <a:latin typeface="Times New Roman"/>
              <a:cs typeface="Times New Roman"/>
            </a:endParaRPr>
          </a:p>
          <a:p>
            <a:pPr marL="230504" indent="-217804">
              <a:lnSpc>
                <a:spcPct val="100000"/>
              </a:lnSpc>
              <a:spcBef>
                <a:spcPts val="740"/>
              </a:spcBef>
              <a:buAutoNum type="arabicPeriod"/>
              <a:tabLst>
                <a:tab pos="231140" algn="l"/>
              </a:tabLst>
            </a:pPr>
            <a:r>
              <a:rPr dirty="0" sz="1200" spc="-5">
                <a:latin typeface="Times New Roman"/>
                <a:cs typeface="Times New Roman"/>
              </a:rPr>
              <a:t>Setting/ Change </a:t>
            </a:r>
            <a:r>
              <a:rPr dirty="0" sz="1200">
                <a:latin typeface="Times New Roman"/>
                <a:cs typeface="Times New Roman"/>
              </a:rPr>
              <a:t>of 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APN</a:t>
            </a:r>
            <a:endParaRPr sz="1200">
              <a:latin typeface="Times New Roman"/>
              <a:cs typeface="Times New Roman"/>
            </a:endParaRPr>
          </a:p>
          <a:p>
            <a:pPr marL="230504" marR="5080" indent="-217804">
              <a:lnSpc>
                <a:spcPts val="1380"/>
              </a:lnSpc>
              <a:spcBef>
                <a:spcPts val="830"/>
              </a:spcBef>
              <a:buAutoNum type="arabicPeriod"/>
              <a:tabLst>
                <a:tab pos="231140" algn="l"/>
              </a:tabLst>
            </a:pPr>
            <a:r>
              <a:rPr dirty="0" sz="1200" spc="-5">
                <a:latin typeface="Times New Roman"/>
                <a:cs typeface="Times New Roman"/>
              </a:rPr>
              <a:t>Set configuration, parameter </a:t>
            </a:r>
            <a:r>
              <a:rPr dirty="0" sz="1200">
                <a:latin typeface="Times New Roman"/>
                <a:cs typeface="Times New Roman"/>
              </a:rPr>
              <a:t>like </a:t>
            </a:r>
            <a:r>
              <a:rPr dirty="0" sz="1200" spc="-5">
                <a:latin typeface="Times New Roman"/>
                <a:cs typeface="Times New Roman"/>
              </a:rPr>
              <a:t>sleep </a:t>
            </a:r>
            <a:r>
              <a:rPr dirty="0" sz="1200">
                <a:latin typeface="Times New Roman"/>
                <a:cs typeface="Times New Roman"/>
              </a:rPr>
              <a:t>time for </a:t>
            </a:r>
            <a:r>
              <a:rPr dirty="0" sz="1200" spc="-5">
                <a:latin typeface="Times New Roman"/>
                <a:cs typeface="Times New Roman"/>
              </a:rPr>
              <a:t>speed, harsh braking,  rash turns,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16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2089150" y="432307"/>
            <a:ext cx="4783455" cy="2101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r>
              <a:rPr dirty="0" sz="1200" spc="-5" b="1">
                <a:latin typeface="Times New Roman"/>
                <a:cs typeface="Times New Roman"/>
              </a:rPr>
              <a:t>-</a:t>
            </a:r>
            <a:r>
              <a:rPr dirty="0" sz="1200" b="1">
                <a:latin typeface="Times New Roman"/>
                <a:cs typeface="Times New Roman"/>
              </a:rPr>
              <a:t>140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Times New Roman"/>
              <a:cs typeface="Times New Roman"/>
            </a:endParaRPr>
          </a:p>
          <a:p>
            <a:pPr marL="230504" indent="-217804">
              <a:lnSpc>
                <a:spcPct val="100000"/>
              </a:lnSpc>
              <a:buAutoNum type="arabicPeriod" startAt="4"/>
              <a:tabLst>
                <a:tab pos="231140" algn="l"/>
              </a:tabLst>
            </a:pPr>
            <a:r>
              <a:rPr dirty="0" sz="1200" spc="-5">
                <a:latin typeface="Times New Roman"/>
                <a:cs typeface="Times New Roman"/>
              </a:rPr>
              <a:t>Emergency SMS Centre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Number</a:t>
            </a:r>
            <a:endParaRPr sz="1200">
              <a:latin typeface="Times New Roman"/>
              <a:cs typeface="Times New Roman"/>
            </a:endParaRPr>
          </a:p>
          <a:p>
            <a:pPr marL="230504" indent="-217804">
              <a:lnSpc>
                <a:spcPct val="100000"/>
              </a:lnSpc>
              <a:spcBef>
                <a:spcPts val="745"/>
              </a:spcBef>
              <a:buAutoNum type="arabicPeriod" startAt="4"/>
              <a:tabLst>
                <a:tab pos="231140" algn="l"/>
              </a:tabLst>
            </a:pPr>
            <a:r>
              <a:rPr dirty="0" sz="1200" spc="-5">
                <a:latin typeface="Times New Roman"/>
                <a:cs typeface="Times New Roman"/>
              </a:rPr>
              <a:t>Configuring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vehicle registration </a:t>
            </a:r>
            <a:r>
              <a:rPr dirty="0" sz="1200">
                <a:latin typeface="Times New Roman"/>
                <a:cs typeface="Times New Roman"/>
              </a:rPr>
              <a:t>number</a:t>
            </a:r>
            <a:endParaRPr sz="1200">
              <a:latin typeface="Times New Roman"/>
              <a:cs typeface="Times New Roman"/>
            </a:endParaRPr>
          </a:p>
          <a:p>
            <a:pPr marL="230504" marR="269240" indent="-217804">
              <a:lnSpc>
                <a:spcPts val="1380"/>
              </a:lnSpc>
              <a:spcBef>
                <a:spcPts val="840"/>
              </a:spcBef>
              <a:buAutoNum type="arabicPeriod" startAt="4"/>
              <a:tabLst>
                <a:tab pos="231140" algn="l"/>
              </a:tabLst>
            </a:pPr>
            <a:r>
              <a:rPr dirty="0" sz="1200" spc="-5">
                <a:latin typeface="Times New Roman"/>
                <a:cs typeface="Times New Roman"/>
              </a:rPr>
              <a:t>Configuring </a:t>
            </a:r>
            <a:r>
              <a:rPr dirty="0" sz="1200">
                <a:latin typeface="Times New Roman"/>
                <a:cs typeface="Times New Roman"/>
              </a:rPr>
              <a:t>the frequency of data </a:t>
            </a:r>
            <a:r>
              <a:rPr dirty="0" sz="1200" spc="-5">
                <a:latin typeface="Times New Roman"/>
                <a:cs typeface="Times New Roman"/>
              </a:rPr>
              <a:t>transmission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normal </a:t>
            </a:r>
            <a:r>
              <a:rPr dirty="0" sz="1200">
                <a:latin typeface="Times New Roman"/>
                <a:cs typeface="Times New Roman"/>
              </a:rPr>
              <a:t>/ </a:t>
            </a:r>
            <a:r>
              <a:rPr dirty="0" sz="1200" spc="-5">
                <a:latin typeface="Times New Roman"/>
                <a:cs typeface="Times New Roman"/>
              </a:rPr>
              <a:t>Ignition  </a:t>
            </a:r>
            <a:r>
              <a:rPr dirty="0" sz="1200">
                <a:latin typeface="Times New Roman"/>
                <a:cs typeface="Times New Roman"/>
              </a:rPr>
              <a:t>state / </a:t>
            </a:r>
            <a:r>
              <a:rPr dirty="0" sz="1200" spc="-5">
                <a:latin typeface="Times New Roman"/>
                <a:cs typeface="Times New Roman"/>
              </a:rPr>
              <a:t>OFF </a:t>
            </a:r>
            <a:r>
              <a:rPr dirty="0" sz="1200">
                <a:latin typeface="Times New Roman"/>
                <a:cs typeface="Times New Roman"/>
              </a:rPr>
              <a:t>state </a:t>
            </a:r>
            <a:r>
              <a:rPr dirty="0" sz="1200" spc="-5">
                <a:latin typeface="Times New Roman"/>
                <a:cs typeface="Times New Roman"/>
              </a:rPr>
              <a:t>sleep </a:t>
            </a:r>
            <a:r>
              <a:rPr dirty="0" sz="1200">
                <a:latin typeface="Times New Roman"/>
                <a:cs typeface="Times New Roman"/>
              </a:rPr>
              <a:t>mode, Emergency </a:t>
            </a:r>
            <a:r>
              <a:rPr dirty="0" sz="1200" spc="-5">
                <a:latin typeface="Times New Roman"/>
                <a:cs typeface="Times New Roman"/>
              </a:rPr>
              <a:t>state,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etc.</a:t>
            </a:r>
            <a:endParaRPr sz="1200">
              <a:latin typeface="Times New Roman"/>
              <a:cs typeface="Times New Roman"/>
            </a:endParaRPr>
          </a:p>
          <a:p>
            <a:pPr marL="230504" indent="-217804">
              <a:lnSpc>
                <a:spcPct val="100000"/>
              </a:lnSpc>
              <a:spcBef>
                <a:spcPts val="695"/>
              </a:spcBef>
              <a:buAutoNum type="arabicPeriod" startAt="4"/>
              <a:tabLst>
                <a:tab pos="231140" algn="l"/>
              </a:tabLst>
            </a:pPr>
            <a:r>
              <a:rPr dirty="0" sz="1200" spc="-5">
                <a:latin typeface="Times New Roman"/>
                <a:cs typeface="Times New Roman"/>
              </a:rPr>
              <a:t>Configuring </a:t>
            </a:r>
            <a:r>
              <a:rPr dirty="0" sz="1200">
                <a:latin typeface="Times New Roman"/>
                <a:cs typeface="Times New Roman"/>
              </a:rPr>
              <a:t>the time duration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Emergency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state</a:t>
            </a:r>
            <a:endParaRPr sz="1200">
              <a:latin typeface="Times New Roman"/>
              <a:cs typeface="Times New Roman"/>
            </a:endParaRPr>
          </a:p>
          <a:p>
            <a:pPr marL="230504" indent="-217804">
              <a:lnSpc>
                <a:spcPct val="100000"/>
              </a:lnSpc>
              <a:spcBef>
                <a:spcPts val="745"/>
              </a:spcBef>
              <a:buAutoNum type="arabicPeriod" startAt="4"/>
              <a:tabLst>
                <a:tab pos="231140" algn="l"/>
              </a:tabLst>
            </a:pPr>
            <a:r>
              <a:rPr dirty="0" sz="1200">
                <a:latin typeface="Times New Roman"/>
                <a:cs typeface="Times New Roman"/>
              </a:rPr>
              <a:t>Capability to </a:t>
            </a:r>
            <a:r>
              <a:rPr dirty="0" sz="1200" spc="-5">
                <a:latin typeface="Times New Roman"/>
                <a:cs typeface="Times New Roman"/>
              </a:rPr>
              <a:t>reset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device</a:t>
            </a:r>
            <a:endParaRPr sz="1200">
              <a:latin typeface="Times New Roman"/>
              <a:cs typeface="Times New Roman"/>
            </a:endParaRPr>
          </a:p>
          <a:p>
            <a:pPr marL="230504" indent="-217804">
              <a:lnSpc>
                <a:spcPct val="100000"/>
              </a:lnSpc>
              <a:spcBef>
                <a:spcPts val="745"/>
              </a:spcBef>
              <a:buAutoNum type="arabicPeriod" startAt="4"/>
              <a:tabLst>
                <a:tab pos="231140" algn="l"/>
              </a:tabLst>
            </a:pPr>
            <a:r>
              <a:rPr dirty="0" sz="1200" spc="-5">
                <a:latin typeface="Times New Roman"/>
                <a:cs typeface="Times New Roman"/>
              </a:rPr>
              <a:t>Command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get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IMEI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device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92682" y="3919854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5.0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92682" y="4471542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89150" y="2496058"/>
            <a:ext cx="4520565" cy="3991610"/>
          </a:xfrm>
          <a:prstGeom prst="rect">
            <a:avLst/>
          </a:prstGeom>
        </p:spPr>
        <p:txBody>
          <a:bodyPr wrap="square" lIns="0" tIns="1174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200" spc="-5">
                <a:latin typeface="Times New Roman"/>
                <a:cs typeface="Times New Roman"/>
              </a:rPr>
              <a:t>Configurable commands </a:t>
            </a:r>
            <a:r>
              <a:rPr dirty="0" sz="1200">
                <a:latin typeface="Times New Roman"/>
                <a:cs typeface="Times New Roman"/>
              </a:rPr>
              <a:t>must involve the </a:t>
            </a:r>
            <a:r>
              <a:rPr dirty="0" sz="1200" spc="-5">
                <a:latin typeface="Times New Roman"/>
                <a:cs typeface="Times New Roman"/>
              </a:rPr>
              <a:t>following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features: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830"/>
              </a:spcBef>
              <a:buFont typeface="Symbol"/>
              <a:buChar char=""/>
              <a:tabLst>
                <a:tab pos="165735" algn="l"/>
              </a:tabLst>
            </a:pPr>
            <a:r>
              <a:rPr dirty="0" sz="1200">
                <a:latin typeface="Times New Roman"/>
                <a:cs typeface="Times New Roman"/>
              </a:rPr>
              <a:t>SET: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setting the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parameters.</a:t>
            </a:r>
            <a:endParaRPr sz="1200">
              <a:latin typeface="Times New Roman"/>
              <a:cs typeface="Times New Roman"/>
            </a:endParaRPr>
          </a:p>
          <a:p>
            <a:pPr marL="165100" marR="5715" indent="-152400">
              <a:lnSpc>
                <a:spcPts val="1370"/>
              </a:lnSpc>
              <a:spcBef>
                <a:spcPts val="945"/>
              </a:spcBef>
              <a:buFont typeface="Symbol"/>
              <a:buChar char=""/>
              <a:tabLst>
                <a:tab pos="165735" algn="l"/>
              </a:tabLst>
            </a:pPr>
            <a:r>
              <a:rPr dirty="0" sz="1200" spc="-5">
                <a:latin typeface="Times New Roman"/>
                <a:cs typeface="Times New Roman"/>
              </a:rPr>
              <a:t>GET: For </a:t>
            </a:r>
            <a:r>
              <a:rPr dirty="0" sz="1200">
                <a:latin typeface="Times New Roman"/>
                <a:cs typeface="Times New Roman"/>
              </a:rPr>
              <a:t>enquiring regarding the parameters such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mobile </a:t>
            </a:r>
            <a:r>
              <a:rPr dirty="0" sz="1200" spc="-5">
                <a:latin typeface="Times New Roman"/>
                <a:cs typeface="Times New Roman"/>
              </a:rPr>
              <a:t>number,  GSM strength, </a:t>
            </a:r>
            <a:r>
              <a:rPr dirty="0" sz="1200">
                <a:latin typeface="Times New Roman"/>
                <a:cs typeface="Times New Roman"/>
              </a:rPr>
              <a:t>vehicle number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other important</a:t>
            </a:r>
            <a:r>
              <a:rPr dirty="0" sz="1200" spc="-5">
                <a:latin typeface="Times New Roman"/>
                <a:cs typeface="Times New Roman"/>
              </a:rPr>
              <a:t> parameters.</a:t>
            </a:r>
            <a:endParaRPr sz="1200">
              <a:latin typeface="Times New Roman"/>
              <a:cs typeface="Times New Roman"/>
            </a:endParaRPr>
          </a:p>
          <a:p>
            <a:pPr marL="168275" indent="-155575">
              <a:lnSpc>
                <a:spcPct val="100000"/>
              </a:lnSpc>
              <a:spcBef>
                <a:spcPts val="795"/>
              </a:spcBef>
              <a:buFont typeface="Symbol"/>
              <a:buChar char=""/>
              <a:tabLst>
                <a:tab pos="168910" algn="l"/>
              </a:tabLst>
            </a:pPr>
            <a:r>
              <a:rPr dirty="0" sz="1200" spc="-5">
                <a:latin typeface="Times New Roman"/>
                <a:cs typeface="Times New Roman"/>
              </a:rPr>
              <a:t>CLR: For clearing certain </a:t>
            </a:r>
            <a:r>
              <a:rPr dirty="0" sz="1200">
                <a:latin typeface="Times New Roman"/>
                <a:cs typeface="Times New Roman"/>
              </a:rPr>
              <a:t>commands, </a:t>
            </a:r>
            <a:r>
              <a:rPr dirty="0" sz="1200" spc="-5">
                <a:latin typeface="Times New Roman"/>
                <a:cs typeface="Times New Roman"/>
              </a:rPr>
              <a:t>alarms, </a:t>
            </a:r>
            <a:r>
              <a:rPr dirty="0" sz="1200">
                <a:latin typeface="Times New Roman"/>
                <a:cs typeface="Times New Roman"/>
              </a:rPr>
              <a:t>alerts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etc.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200" spc="-5" b="1">
                <a:latin typeface="Times New Roman"/>
                <a:cs typeface="Times New Roman"/>
              </a:rPr>
              <a:t>CONSTRUCTION AND </a:t>
            </a:r>
            <a:r>
              <a:rPr dirty="0" sz="1200" b="1">
                <a:latin typeface="Times New Roman"/>
                <a:cs typeface="Times New Roman"/>
              </a:rPr>
              <a:t>INSTALLATION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200" spc="-5">
                <a:latin typeface="Times New Roman"/>
                <a:cs typeface="Times New Roman"/>
              </a:rPr>
              <a:t>(To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verified </a:t>
            </a:r>
            <a:r>
              <a:rPr dirty="0" sz="1200">
                <a:latin typeface="Times New Roman"/>
                <a:cs typeface="Times New Roman"/>
              </a:rPr>
              <a:t>on component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target </a:t>
            </a:r>
            <a:r>
              <a:rPr dirty="0" sz="1200">
                <a:latin typeface="Times New Roman"/>
                <a:cs typeface="Times New Roman"/>
              </a:rPr>
              <a:t>vehicle </a:t>
            </a:r>
            <a:r>
              <a:rPr dirty="0" sz="1200" spc="-5">
                <a:latin typeface="Times New Roman"/>
                <a:cs typeface="Times New Roman"/>
              </a:rPr>
              <a:t>level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approval)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1200" spc="-5" b="1">
                <a:latin typeface="Times New Roman"/>
                <a:cs typeface="Times New Roman"/>
              </a:rPr>
              <a:t>Requirements on </a:t>
            </a:r>
            <a:r>
              <a:rPr dirty="0" sz="1200" b="1">
                <a:latin typeface="Times New Roman"/>
                <a:cs typeface="Times New Roman"/>
              </a:rPr>
              <a:t>vehicle </a:t>
            </a:r>
            <a:r>
              <a:rPr dirty="0" sz="1200" spc="-5" b="1">
                <a:latin typeface="Times New Roman"/>
                <a:cs typeface="Times New Roman"/>
              </a:rPr>
              <a:t>interface </a:t>
            </a:r>
            <a:r>
              <a:rPr dirty="0" sz="1200" b="1">
                <a:latin typeface="Times New Roman"/>
                <a:cs typeface="Times New Roman"/>
              </a:rPr>
              <a:t>for VLT with </a:t>
            </a:r>
            <a:r>
              <a:rPr dirty="0" sz="1200" spc="-5" b="1">
                <a:latin typeface="Times New Roman"/>
                <a:cs typeface="Times New Roman"/>
              </a:rPr>
              <a:t>Emergency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Button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1200" spc="-5">
                <a:latin typeface="Times New Roman"/>
                <a:cs typeface="Times New Roman"/>
              </a:rPr>
              <a:t>Connector for Power</a:t>
            </a:r>
            <a:endParaRPr sz="1200">
              <a:latin typeface="Times New Roman"/>
              <a:cs typeface="Times New Roman"/>
            </a:endParaRPr>
          </a:p>
          <a:p>
            <a:pPr marL="12700" marR="9525">
              <a:lnSpc>
                <a:spcPts val="1380"/>
              </a:lnSpc>
              <a:spcBef>
                <a:spcPts val="84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requirements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interface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as below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as agreed between  vehicle manufacturer and device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manufacturer.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805"/>
              </a:spcBef>
            </a:pPr>
            <a:r>
              <a:rPr dirty="0" sz="1200" spc="-5">
                <a:latin typeface="Times New Roman"/>
                <a:cs typeface="Times New Roman"/>
              </a:rPr>
              <a:t>Standard connectors conforming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10">
                <a:latin typeface="Times New Roman"/>
                <a:cs typeface="Times New Roman"/>
              </a:rPr>
              <a:t>ISO </a:t>
            </a:r>
            <a:r>
              <a:rPr dirty="0" sz="1200">
                <a:latin typeface="Times New Roman"/>
                <a:cs typeface="Times New Roman"/>
              </a:rPr>
              <a:t>15170 shall be used </a:t>
            </a:r>
            <a:r>
              <a:rPr dirty="0" sz="1200" spc="-5">
                <a:latin typeface="Times New Roman"/>
                <a:cs typeface="Times New Roman"/>
              </a:rPr>
              <a:t>at vehicle  </a:t>
            </a:r>
            <a:r>
              <a:rPr dirty="0" sz="1200">
                <a:latin typeface="Times New Roman"/>
                <a:cs typeface="Times New Roman"/>
              </a:rPr>
              <a:t>side. </a:t>
            </a:r>
            <a:r>
              <a:rPr dirty="0" sz="1200" spc="-5">
                <a:latin typeface="Times New Roman"/>
                <a:cs typeface="Times New Roman"/>
              </a:rPr>
              <a:t>Connector </a:t>
            </a:r>
            <a:r>
              <a:rPr dirty="0" sz="1200">
                <a:latin typeface="Times New Roman"/>
                <a:cs typeface="Times New Roman"/>
              </a:rPr>
              <a:t>requirements shall be </a:t>
            </a:r>
            <a:r>
              <a:rPr dirty="0" sz="1200" spc="-5">
                <a:latin typeface="Times New Roman"/>
                <a:cs typeface="Times New Roman"/>
              </a:rPr>
              <a:t>as per </a:t>
            </a:r>
            <a:r>
              <a:rPr dirty="0" sz="1200">
                <a:latin typeface="Times New Roman"/>
                <a:cs typeface="Times New Roman"/>
              </a:rPr>
              <a:t>Annexure – C, Clause 1.1  (Sl. </a:t>
            </a:r>
            <a:r>
              <a:rPr dirty="0" sz="1200" spc="-5">
                <a:latin typeface="Times New Roman"/>
                <a:cs typeface="Times New Roman"/>
              </a:rPr>
              <a:t>No </a:t>
            </a:r>
            <a:r>
              <a:rPr dirty="0" sz="1200">
                <a:latin typeface="Times New Roman"/>
                <a:cs typeface="Times New Roman"/>
              </a:rPr>
              <a:t>1 - </a:t>
            </a:r>
            <a:r>
              <a:rPr dirty="0" sz="1200" spc="-10">
                <a:latin typeface="Times New Roman"/>
                <a:cs typeface="Times New Roman"/>
              </a:rPr>
              <a:t>Low </a:t>
            </a:r>
            <a:r>
              <a:rPr dirty="0" sz="1200" spc="-5">
                <a:latin typeface="Times New Roman"/>
                <a:cs typeface="Times New Roman"/>
              </a:rPr>
              <a:t>power </a:t>
            </a:r>
            <a:r>
              <a:rPr dirty="0" sz="1200">
                <a:latin typeface="Times New Roman"/>
                <a:cs typeface="Times New Roman"/>
              </a:rPr>
              <a:t>systems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1)</a:t>
            </a:r>
            <a:endParaRPr sz="1200">
              <a:latin typeface="Times New Roman"/>
              <a:cs typeface="Times New Roman"/>
            </a:endParaRPr>
          </a:p>
          <a:p>
            <a:pPr marL="12700" marR="5715">
              <a:lnSpc>
                <a:spcPts val="1380"/>
              </a:lnSpc>
              <a:spcBef>
                <a:spcPts val="795"/>
              </a:spcBef>
            </a:pPr>
            <a:r>
              <a:rPr dirty="0" sz="1200" spc="-5">
                <a:latin typeface="Times New Roman"/>
                <a:cs typeface="Times New Roman"/>
              </a:rPr>
              <a:t>However, Device/System </a:t>
            </a:r>
            <a:r>
              <a:rPr dirty="0" sz="1200">
                <a:latin typeface="Times New Roman"/>
                <a:cs typeface="Times New Roman"/>
              </a:rPr>
              <a:t>side </a:t>
            </a:r>
            <a:r>
              <a:rPr dirty="0" sz="1200" spc="-5">
                <a:latin typeface="Times New Roman"/>
                <a:cs typeface="Times New Roman"/>
              </a:rPr>
              <a:t>connector/s </a:t>
            </a:r>
            <a:r>
              <a:rPr dirty="0" sz="1200">
                <a:latin typeface="Times New Roman"/>
                <a:cs typeface="Times New Roman"/>
              </a:rPr>
              <a:t>shall be pre-agreed with  </a:t>
            </a:r>
            <a:r>
              <a:rPr dirty="0" sz="1200" spc="-5">
                <a:latin typeface="Times New Roman"/>
                <a:cs typeface="Times New Roman"/>
              </a:rPr>
              <a:t>equipment manufacturer</a:t>
            </a:r>
            <a:r>
              <a:rPr dirty="0" sz="1200" spc="5">
                <a:latin typeface="Times New Roman"/>
                <a:cs typeface="Times New Roman"/>
              </a:rPr>
              <a:t> by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18130" y="6568820"/>
            <a:ext cx="3592829" cy="3930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Vehicle OEM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10">
                <a:latin typeface="Times New Roman"/>
                <a:cs typeface="Times New Roman"/>
              </a:rPr>
              <a:t>OE </a:t>
            </a:r>
            <a:r>
              <a:rPr dirty="0" sz="1200" spc="-5">
                <a:latin typeface="Times New Roman"/>
                <a:cs typeface="Times New Roman"/>
              </a:rPr>
              <a:t>fitment </a:t>
            </a:r>
            <a:r>
              <a:rPr dirty="0" sz="1200">
                <a:latin typeface="Times New Roman"/>
                <a:cs typeface="Times New Roman"/>
              </a:rPr>
              <a:t>of the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systems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System </a:t>
            </a:r>
            <a:r>
              <a:rPr dirty="0" sz="1200">
                <a:latin typeface="Times New Roman"/>
                <a:cs typeface="Times New Roman"/>
              </a:rPr>
              <a:t>supplier in case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retro </a:t>
            </a:r>
            <a:r>
              <a:rPr dirty="0" sz="1200">
                <a:latin typeface="Times New Roman"/>
                <a:cs typeface="Times New Roman"/>
              </a:rPr>
              <a:t>fitment in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aftermarket.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92682" y="7658481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5.2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92682" y="8562593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5.3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89150" y="7030592"/>
            <a:ext cx="4523105" cy="26441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10795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These requirements </a:t>
            </a:r>
            <a:r>
              <a:rPr dirty="0" sz="1200">
                <a:latin typeface="Times New Roman"/>
                <a:cs typeface="Times New Roman"/>
              </a:rPr>
              <a:t>do not apply to </a:t>
            </a:r>
            <a:r>
              <a:rPr dirty="0" sz="1200" spc="-5">
                <a:latin typeface="Times New Roman"/>
                <a:cs typeface="Times New Roman"/>
              </a:rPr>
              <a:t>integrated systems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vehicle  where integration is </a:t>
            </a:r>
            <a:r>
              <a:rPr dirty="0" sz="1200">
                <a:latin typeface="Times New Roman"/>
                <a:cs typeface="Times New Roman"/>
              </a:rPr>
              <a:t>done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vehicle </a:t>
            </a:r>
            <a:r>
              <a:rPr dirty="0" sz="1200" spc="-5">
                <a:latin typeface="Times New Roman"/>
                <a:cs typeface="Times New Roman"/>
              </a:rPr>
              <a:t>manufacturer and </a:t>
            </a:r>
            <a:r>
              <a:rPr dirty="0" sz="1200">
                <a:latin typeface="Times New Roman"/>
                <a:cs typeface="Times New Roman"/>
              </a:rPr>
              <a:t>/or System  </a:t>
            </a:r>
            <a:r>
              <a:rPr dirty="0" sz="1200" spc="-5">
                <a:latin typeface="Times New Roman"/>
                <a:cs typeface="Times New Roman"/>
              </a:rPr>
              <a:t>Integrator.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200" spc="-5" b="1">
                <a:latin typeface="Times New Roman"/>
                <a:cs typeface="Times New Roman"/>
              </a:rPr>
              <a:t>Requirement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Emergency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System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900"/>
              </a:lnSpc>
              <a:spcBef>
                <a:spcPts val="770"/>
              </a:spcBef>
            </a:pPr>
            <a:r>
              <a:rPr dirty="0" sz="1200" spc="-5">
                <a:latin typeface="Times New Roman"/>
                <a:cs typeface="Times New Roman"/>
              </a:rPr>
              <a:t>Emergency </a:t>
            </a:r>
            <a:r>
              <a:rPr dirty="0" sz="1200">
                <a:latin typeface="Times New Roman"/>
                <a:cs typeface="Times New Roman"/>
              </a:rPr>
              <a:t>button shall be one time </a:t>
            </a:r>
            <a:r>
              <a:rPr dirty="0" sz="1200" spc="-5">
                <a:latin typeface="Times New Roman"/>
                <a:cs typeface="Times New Roman"/>
              </a:rPr>
              <a:t>press type. Separate release action  from authorized server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required </a:t>
            </a:r>
            <a:r>
              <a:rPr dirty="0" sz="1200">
                <a:latin typeface="Times New Roman"/>
                <a:cs typeface="Times New Roman"/>
              </a:rPr>
              <a:t>to bring back the emergency  button to </a:t>
            </a:r>
            <a:r>
              <a:rPr dirty="0" sz="1200" spc="-5">
                <a:latin typeface="Times New Roman"/>
                <a:cs typeface="Times New Roman"/>
              </a:rPr>
              <a:t>normal </a:t>
            </a:r>
            <a:r>
              <a:rPr dirty="0" sz="1200">
                <a:latin typeface="Times New Roman"/>
                <a:cs typeface="Times New Roman"/>
              </a:rPr>
              <a:t>mode or </a:t>
            </a:r>
            <a:r>
              <a:rPr dirty="0" sz="1200" spc="-5">
                <a:latin typeface="Times New Roman"/>
                <a:cs typeface="Times New Roman"/>
              </a:rPr>
              <a:t>clear </a:t>
            </a:r>
            <a:r>
              <a:rPr dirty="0" sz="1200">
                <a:latin typeface="Times New Roman"/>
                <a:cs typeface="Times New Roman"/>
              </a:rPr>
              <a:t>emergency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flag.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1200" spc="-5" b="1">
                <a:latin typeface="Times New Roman"/>
                <a:cs typeface="Times New Roman"/>
              </a:rPr>
              <a:t>Physical Mounting</a:t>
            </a:r>
            <a:endParaRPr sz="1200">
              <a:latin typeface="Times New Roman"/>
              <a:cs typeface="Times New Roman"/>
            </a:endParaRPr>
          </a:p>
          <a:p>
            <a:pPr algn="just" marL="12700" marR="8890">
              <a:lnSpc>
                <a:spcPts val="1380"/>
              </a:lnSpc>
              <a:spcBef>
                <a:spcPts val="82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VLT system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mounted </a:t>
            </a:r>
            <a:r>
              <a:rPr dirty="0" sz="1200">
                <a:latin typeface="Times New Roman"/>
                <a:cs typeface="Times New Roman"/>
              </a:rPr>
              <a:t>in a </a:t>
            </a:r>
            <a:r>
              <a:rPr dirty="0" sz="1200" spc="-5">
                <a:latin typeface="Times New Roman"/>
                <a:cs typeface="Times New Roman"/>
              </a:rPr>
              <a:t>suitable location </a:t>
            </a:r>
            <a:r>
              <a:rPr dirty="0" sz="1200">
                <a:latin typeface="Times New Roman"/>
                <a:cs typeface="Times New Roman"/>
              </a:rPr>
              <a:t>such a way that  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easily </a:t>
            </a:r>
            <a:r>
              <a:rPr dirty="0" sz="1200" spc="-5">
                <a:latin typeface="Times New Roman"/>
                <a:cs typeface="Times New Roman"/>
              </a:rPr>
              <a:t>accessible </a:t>
            </a:r>
            <a:r>
              <a:rPr dirty="0" sz="1200">
                <a:latin typeface="Times New Roman"/>
                <a:cs typeface="Times New Roman"/>
              </a:rPr>
              <a:t>/exposed to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passengers.</a:t>
            </a:r>
            <a:endParaRPr sz="1200">
              <a:latin typeface="Times New Roman"/>
              <a:cs typeface="Times New Roman"/>
            </a:endParaRPr>
          </a:p>
          <a:p>
            <a:pPr algn="just" marL="12700" marR="13335">
              <a:lnSpc>
                <a:spcPts val="1380"/>
              </a:lnSpc>
              <a:spcBef>
                <a:spcPts val="790"/>
              </a:spcBef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requirement </a:t>
            </a:r>
            <a:r>
              <a:rPr dirty="0" sz="1200">
                <a:latin typeface="Times New Roman"/>
                <a:cs typeface="Times New Roman"/>
              </a:rPr>
              <a:t>shall not </a:t>
            </a:r>
            <a:r>
              <a:rPr dirty="0" sz="1200" spc="-5">
                <a:latin typeface="Times New Roman"/>
                <a:cs typeface="Times New Roman"/>
              </a:rPr>
              <a:t>be applicable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combined systems  </a:t>
            </a:r>
            <a:r>
              <a:rPr dirty="0" sz="1200" spc="-10">
                <a:latin typeface="Times New Roman"/>
                <a:cs typeface="Times New Roman"/>
              </a:rPr>
              <a:t>VLT </a:t>
            </a:r>
            <a:r>
              <a:rPr dirty="0" sz="1200">
                <a:latin typeface="Times New Roman"/>
                <a:cs typeface="Times New Roman"/>
              </a:rPr>
              <a:t>with HMI </a:t>
            </a:r>
            <a:r>
              <a:rPr dirty="0" sz="1200" spc="-5">
                <a:latin typeface="Times New Roman"/>
                <a:cs typeface="Times New Roman"/>
              </a:rPr>
              <a:t>(Human Machine Interface) </a:t>
            </a:r>
            <a:r>
              <a:rPr dirty="0" sz="1200">
                <a:latin typeface="Times New Roman"/>
                <a:cs typeface="Times New Roman"/>
              </a:rPr>
              <a:t>display in front of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driver.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17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92682" y="3201669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5.4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92682" y="6730364"/>
            <a:ext cx="330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5.4.1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2682" y="7460360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6.0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92682" y="7884032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92682" y="669798"/>
            <a:ext cx="5214620" cy="9130030"/>
          </a:xfrm>
          <a:prstGeom prst="rect">
            <a:avLst/>
          </a:prstGeom>
        </p:spPr>
        <p:txBody>
          <a:bodyPr wrap="square" lIns="0" tIns="107314" rIns="0" bIns="0" rtlCol="0" vert="horz">
            <a:spAutoFit/>
          </a:bodyPr>
          <a:lstStyle/>
          <a:p>
            <a:pPr marL="708660">
              <a:lnSpc>
                <a:spcPct val="100000"/>
              </a:lnSpc>
              <a:spcBef>
                <a:spcPts val="844"/>
              </a:spcBef>
            </a:pPr>
            <a:r>
              <a:rPr dirty="0" sz="1200" spc="-5">
                <a:latin typeface="Times New Roman"/>
                <a:cs typeface="Times New Roman"/>
              </a:rPr>
              <a:t>Test </a:t>
            </a:r>
            <a:r>
              <a:rPr dirty="0" sz="1200">
                <a:latin typeface="Times New Roman"/>
                <a:cs typeface="Times New Roman"/>
              </a:rPr>
              <a:t>agency to verify this on </a:t>
            </a:r>
            <a:r>
              <a:rPr dirty="0" sz="1200" spc="-5">
                <a:latin typeface="Times New Roman"/>
                <a:cs typeface="Times New Roman"/>
              </a:rPr>
              <a:t>vehicle level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approval.</a:t>
            </a:r>
            <a:endParaRPr sz="1200">
              <a:latin typeface="Times New Roman"/>
              <a:cs typeface="Times New Roman"/>
            </a:endParaRPr>
          </a:p>
          <a:p>
            <a:pPr marL="708660" marR="5715">
              <a:lnSpc>
                <a:spcPts val="1380"/>
              </a:lnSpc>
              <a:spcBef>
                <a:spcPts val="840"/>
              </a:spcBef>
            </a:pPr>
            <a:r>
              <a:rPr dirty="0" sz="1200" spc="-5">
                <a:latin typeface="Times New Roman"/>
                <a:cs typeface="Times New Roman"/>
              </a:rPr>
              <a:t>Emergency </a:t>
            </a:r>
            <a:r>
              <a:rPr dirty="0" sz="1200">
                <a:latin typeface="Times New Roman"/>
                <a:cs typeface="Times New Roman"/>
              </a:rPr>
              <a:t>button(s) shall be fitted in such a </a:t>
            </a:r>
            <a:r>
              <a:rPr dirty="0" sz="1200" spc="-5">
                <a:latin typeface="Times New Roman"/>
                <a:cs typeface="Times New Roman"/>
              </a:rPr>
              <a:t>way </a:t>
            </a:r>
            <a:r>
              <a:rPr dirty="0" sz="1200">
                <a:latin typeface="Times New Roman"/>
                <a:cs typeface="Times New Roman"/>
              </a:rPr>
              <a:t>that every passenger  including driver </a:t>
            </a:r>
            <a:r>
              <a:rPr dirty="0" sz="1200" spc="-5">
                <a:latin typeface="Times New Roman"/>
                <a:cs typeface="Times New Roman"/>
              </a:rPr>
              <a:t>shall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able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access </a:t>
            </a:r>
            <a:r>
              <a:rPr dirty="0" sz="1200">
                <a:latin typeface="Times New Roman"/>
                <a:cs typeface="Times New Roman"/>
              </a:rPr>
              <a:t>the Emergency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button(s).</a:t>
            </a:r>
            <a:endParaRPr sz="1200">
              <a:latin typeface="Times New Roman"/>
              <a:cs typeface="Times New Roman"/>
            </a:endParaRPr>
          </a:p>
          <a:p>
            <a:pPr algn="just" marL="708660" marR="5080">
              <a:lnSpc>
                <a:spcPts val="1380"/>
              </a:lnSpc>
              <a:spcBef>
                <a:spcPts val="805"/>
              </a:spcBef>
            </a:pPr>
            <a:r>
              <a:rPr dirty="0" sz="1200" spc="-5">
                <a:latin typeface="Times New Roman"/>
                <a:cs typeface="Times New Roman"/>
              </a:rPr>
              <a:t>Passenger Car </a:t>
            </a:r>
            <a:r>
              <a:rPr dirty="0" sz="1200">
                <a:latin typeface="Times New Roman"/>
                <a:cs typeface="Times New Roman"/>
              </a:rPr>
              <a:t>shall have 2 emergency buttons on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passenger </a:t>
            </a:r>
            <a:r>
              <a:rPr dirty="0" sz="1200" spc="-5">
                <a:latin typeface="Times New Roman"/>
                <a:cs typeface="Times New Roman"/>
              </a:rPr>
              <a:t>row  </a:t>
            </a:r>
            <a:r>
              <a:rPr dirty="0" sz="1200">
                <a:latin typeface="Times New Roman"/>
                <a:cs typeface="Times New Roman"/>
              </a:rPr>
              <a:t>easily </a:t>
            </a:r>
            <a:r>
              <a:rPr dirty="0" sz="1200" spc="-5">
                <a:latin typeface="Times New Roman"/>
                <a:cs typeface="Times New Roman"/>
              </a:rPr>
              <a:t>assessable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each of the passenger. There shall </a:t>
            </a:r>
            <a:r>
              <a:rPr dirty="0" sz="1200" spc="-5">
                <a:latin typeface="Times New Roman"/>
                <a:cs typeface="Times New Roman"/>
              </a:rPr>
              <a:t>also </a:t>
            </a:r>
            <a:r>
              <a:rPr dirty="0" sz="1200">
                <a:latin typeface="Times New Roman"/>
                <a:cs typeface="Times New Roman"/>
              </a:rPr>
              <a:t>be one  </a:t>
            </a:r>
            <a:r>
              <a:rPr dirty="0" sz="1200" spc="-5">
                <a:latin typeface="Times New Roman"/>
                <a:cs typeface="Times New Roman"/>
              </a:rPr>
              <a:t>dedicated </a:t>
            </a:r>
            <a:r>
              <a:rPr dirty="0" sz="1200">
                <a:latin typeface="Times New Roman"/>
                <a:cs typeface="Times New Roman"/>
              </a:rPr>
              <a:t>emergency button for 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driver.</a:t>
            </a:r>
            <a:endParaRPr sz="1200">
              <a:latin typeface="Times New Roman"/>
              <a:cs typeface="Times New Roman"/>
            </a:endParaRPr>
          </a:p>
          <a:p>
            <a:pPr algn="just" marL="708660" marR="5080">
              <a:lnSpc>
                <a:spcPts val="1380"/>
              </a:lnSpc>
              <a:spcBef>
                <a:spcPts val="790"/>
              </a:spcBef>
            </a:pPr>
            <a:r>
              <a:rPr dirty="0" sz="1200" spc="-5">
                <a:latin typeface="Times New Roman"/>
                <a:cs typeface="Times New Roman"/>
              </a:rPr>
              <a:t>Passenger </a:t>
            </a:r>
            <a:r>
              <a:rPr dirty="0" sz="1200">
                <a:latin typeface="Times New Roman"/>
                <a:cs typeface="Times New Roman"/>
              </a:rPr>
              <a:t>Transport </a:t>
            </a:r>
            <a:r>
              <a:rPr dirty="0" sz="1200" spc="-5">
                <a:latin typeface="Times New Roman"/>
                <a:cs typeface="Times New Roman"/>
              </a:rPr>
              <a:t>bus </a:t>
            </a:r>
            <a:r>
              <a:rPr dirty="0" sz="1200">
                <a:latin typeface="Times New Roman"/>
                <a:cs typeface="Times New Roman"/>
              </a:rPr>
              <a:t>shall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emergency buttons </a:t>
            </a:r>
            <a:r>
              <a:rPr dirty="0" sz="1200" spc="-5">
                <a:latin typeface="Times New Roman"/>
                <a:cs typeface="Times New Roman"/>
              </a:rPr>
              <a:t>at locations </a:t>
            </a:r>
            <a:r>
              <a:rPr dirty="0" sz="1200">
                <a:latin typeface="Times New Roman"/>
                <a:cs typeface="Times New Roman"/>
              </a:rPr>
              <a:t>easily  visible &amp; </a:t>
            </a:r>
            <a:r>
              <a:rPr dirty="0" sz="1200" spc="-5">
                <a:latin typeface="Times New Roman"/>
                <a:cs typeface="Times New Roman"/>
              </a:rPr>
              <a:t>assessable </a:t>
            </a:r>
            <a:r>
              <a:rPr dirty="0" sz="1200">
                <a:latin typeface="Times New Roman"/>
                <a:cs typeface="Times New Roman"/>
              </a:rPr>
              <a:t>to all the </a:t>
            </a:r>
            <a:r>
              <a:rPr dirty="0" sz="1200" spc="-5">
                <a:latin typeface="Times New Roman"/>
                <a:cs typeface="Times New Roman"/>
              </a:rPr>
              <a:t>passengers </a:t>
            </a:r>
            <a:r>
              <a:rPr dirty="0" sz="1200">
                <a:latin typeface="Times New Roman"/>
                <a:cs typeface="Times New Roman"/>
              </a:rPr>
              <a:t>such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every 2 meters on both  the </a:t>
            </a:r>
            <a:r>
              <a:rPr dirty="0" sz="1200" spc="-5">
                <a:latin typeface="Times New Roman"/>
                <a:cs typeface="Times New Roman"/>
              </a:rPr>
              <a:t>sides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passenger </a:t>
            </a:r>
            <a:r>
              <a:rPr dirty="0" sz="1200">
                <a:latin typeface="Times New Roman"/>
                <a:cs typeface="Times New Roman"/>
              </a:rPr>
              <a:t>seating </a:t>
            </a:r>
            <a:r>
              <a:rPr dirty="0" sz="1200" spc="-5">
                <a:latin typeface="Times New Roman"/>
                <a:cs typeface="Times New Roman"/>
              </a:rPr>
              <a:t>area. For seats reserved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ladies </a:t>
            </a:r>
            <a:r>
              <a:rPr dirty="0" sz="1200">
                <a:latin typeface="Times New Roman"/>
                <a:cs typeface="Times New Roman"/>
              </a:rPr>
              <a:t>there  shall be a </a:t>
            </a:r>
            <a:r>
              <a:rPr dirty="0" sz="1200" spc="-5">
                <a:latin typeface="Times New Roman"/>
                <a:cs typeface="Times New Roman"/>
              </a:rPr>
              <a:t>dedicated </a:t>
            </a:r>
            <a:r>
              <a:rPr dirty="0" sz="1200">
                <a:latin typeface="Times New Roman"/>
                <a:cs typeface="Times New Roman"/>
              </a:rPr>
              <a:t>panic button </a:t>
            </a:r>
            <a:r>
              <a:rPr dirty="0" sz="1200" spc="-5">
                <a:latin typeface="Times New Roman"/>
                <a:cs typeface="Times New Roman"/>
              </a:rPr>
              <a:t>for each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row.</a:t>
            </a:r>
            <a:endParaRPr sz="1200">
              <a:latin typeface="Times New Roman"/>
              <a:cs typeface="Times New Roman"/>
            </a:endParaRPr>
          </a:p>
          <a:p>
            <a:pPr marL="708660">
              <a:lnSpc>
                <a:spcPct val="100000"/>
              </a:lnSpc>
              <a:spcBef>
                <a:spcPts val="710"/>
              </a:spcBef>
            </a:pPr>
            <a:r>
              <a:rPr dirty="0" sz="1200" spc="-5">
                <a:latin typeface="Times New Roman"/>
                <a:cs typeface="Times New Roman"/>
              </a:rPr>
              <a:t>Test </a:t>
            </a:r>
            <a:r>
              <a:rPr dirty="0" sz="1200">
                <a:latin typeface="Times New Roman"/>
                <a:cs typeface="Times New Roman"/>
              </a:rPr>
              <a:t>agency to verify this on </a:t>
            </a:r>
            <a:r>
              <a:rPr dirty="0" sz="1200" spc="-5">
                <a:latin typeface="Times New Roman"/>
                <a:cs typeface="Times New Roman"/>
              </a:rPr>
              <a:t>vehicle level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approval.</a:t>
            </a:r>
            <a:endParaRPr sz="1200">
              <a:latin typeface="Times New Roman"/>
              <a:cs typeface="Times New Roman"/>
            </a:endParaRPr>
          </a:p>
          <a:p>
            <a:pPr marL="708660">
              <a:lnSpc>
                <a:spcPct val="100000"/>
              </a:lnSpc>
              <a:spcBef>
                <a:spcPts val="770"/>
              </a:spcBef>
            </a:pPr>
            <a:r>
              <a:rPr dirty="0" sz="1200" spc="-5" b="1">
                <a:latin typeface="Times New Roman"/>
                <a:cs typeface="Times New Roman"/>
              </a:rPr>
              <a:t>Power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Supply</a:t>
            </a:r>
            <a:endParaRPr sz="1200">
              <a:latin typeface="Times New Roman"/>
              <a:cs typeface="Times New Roman"/>
            </a:endParaRPr>
          </a:p>
          <a:p>
            <a:pPr algn="just" marL="708660" marR="62230">
              <a:lnSpc>
                <a:spcPts val="1380"/>
              </a:lnSpc>
              <a:spcBef>
                <a:spcPts val="61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vehicle </a:t>
            </a:r>
            <a:r>
              <a:rPr dirty="0" sz="1200">
                <a:latin typeface="Times New Roman"/>
                <a:cs typeface="Times New Roman"/>
              </a:rPr>
              <a:t>tracking device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installed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vehicles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power </a:t>
            </a:r>
            <a:r>
              <a:rPr dirty="0" sz="1200">
                <a:latin typeface="Times New Roman"/>
                <a:cs typeface="Times New Roman"/>
              </a:rPr>
              <a:t>supply </a:t>
            </a:r>
            <a:r>
              <a:rPr dirty="0" sz="1200" spc="-5">
                <a:latin typeface="Times New Roman"/>
                <a:cs typeface="Times New Roman"/>
              </a:rPr>
              <a:t>voltage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vehicle </a:t>
            </a:r>
            <a:r>
              <a:rPr dirty="0" sz="1200">
                <a:latin typeface="Times New Roman"/>
                <a:cs typeface="Times New Roman"/>
              </a:rPr>
              <a:t>battery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widely </a:t>
            </a:r>
            <a:r>
              <a:rPr dirty="0" sz="1200" spc="-5">
                <a:latin typeface="Times New Roman"/>
                <a:cs typeface="Times New Roman"/>
              </a:rPr>
              <a:t>varying (12V, </a:t>
            </a:r>
            <a:r>
              <a:rPr dirty="0" sz="1200">
                <a:latin typeface="Times New Roman"/>
                <a:cs typeface="Times New Roman"/>
              </a:rPr>
              <a:t>24V  </a:t>
            </a:r>
            <a:r>
              <a:rPr dirty="0" sz="1200" spc="-5">
                <a:latin typeface="Times New Roman"/>
                <a:cs typeface="Times New Roman"/>
              </a:rPr>
              <a:t>etc.) and also </a:t>
            </a:r>
            <a:r>
              <a:rPr dirty="0" sz="1200">
                <a:latin typeface="Times New Roman"/>
                <a:cs typeface="Times New Roman"/>
              </a:rPr>
              <a:t>the power supply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stable as that in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of fixed  </a:t>
            </a:r>
            <a:r>
              <a:rPr dirty="0" sz="1200" spc="-5">
                <a:latin typeface="Times New Roman"/>
                <a:cs typeface="Times New Roman"/>
              </a:rPr>
              <a:t>locations, </a:t>
            </a:r>
            <a:r>
              <a:rPr dirty="0" sz="1200">
                <a:latin typeface="Times New Roman"/>
                <a:cs typeface="Times New Roman"/>
              </a:rPr>
              <a:t>especially during </a:t>
            </a:r>
            <a:r>
              <a:rPr dirty="0" sz="1200" spc="-5">
                <a:latin typeface="Times New Roman"/>
                <a:cs typeface="Times New Roman"/>
              </a:rPr>
              <a:t>engine </a:t>
            </a:r>
            <a:r>
              <a:rPr dirty="0" sz="1200">
                <a:latin typeface="Times New Roman"/>
                <a:cs typeface="Times New Roman"/>
              </a:rPr>
              <a:t>start-up and </a:t>
            </a:r>
            <a:r>
              <a:rPr dirty="0" sz="1200" spc="-5">
                <a:latin typeface="Times New Roman"/>
                <a:cs typeface="Times New Roman"/>
              </a:rPr>
              <a:t>braking when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voltage </a:t>
            </a:r>
            <a:r>
              <a:rPr dirty="0" sz="1200">
                <a:latin typeface="Times New Roman"/>
                <a:cs typeface="Times New Roman"/>
              </a:rPr>
              <a:t>can fall to </a:t>
            </a:r>
            <a:r>
              <a:rPr dirty="0" sz="1200" spc="-5">
                <a:latin typeface="Times New Roman"/>
                <a:cs typeface="Times New Roman"/>
              </a:rPr>
              <a:t>as low as </a:t>
            </a:r>
            <a:r>
              <a:rPr dirty="0" sz="1200">
                <a:latin typeface="Times New Roman"/>
                <a:cs typeface="Times New Roman"/>
              </a:rPr>
              <a:t>9V. Typically </a:t>
            </a:r>
            <a:r>
              <a:rPr dirty="0" sz="1200" spc="-5">
                <a:latin typeface="Times New Roman"/>
                <a:cs typeface="Times New Roman"/>
              </a:rPr>
              <a:t>electronic devices are </a:t>
            </a:r>
            <a:r>
              <a:rPr dirty="0" sz="1200" spc="5">
                <a:latin typeface="Times New Roman"/>
                <a:cs typeface="Times New Roman"/>
              </a:rPr>
              <a:t>very  </a:t>
            </a:r>
            <a:r>
              <a:rPr dirty="0" sz="1200" spc="-5">
                <a:latin typeface="Times New Roman"/>
                <a:cs typeface="Times New Roman"/>
              </a:rPr>
              <a:t>sensitive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power surges and spikes, and equipment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fail if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do  not </a:t>
            </a:r>
            <a:r>
              <a:rPr dirty="0" sz="1200" spc="-5">
                <a:latin typeface="Times New Roman"/>
                <a:cs typeface="Times New Roman"/>
              </a:rPr>
              <a:t>receive </a:t>
            </a:r>
            <a:r>
              <a:rPr dirty="0" sz="1200">
                <a:latin typeface="Times New Roman"/>
                <a:cs typeface="Times New Roman"/>
              </a:rPr>
              <a:t>stable power supply. The </a:t>
            </a:r>
            <a:r>
              <a:rPr dirty="0" sz="1200" spc="-5">
                <a:latin typeface="Times New Roman"/>
                <a:cs typeface="Times New Roman"/>
              </a:rPr>
              <a:t>devices will need </a:t>
            </a:r>
            <a:r>
              <a:rPr dirty="0" sz="1200">
                <a:latin typeface="Times New Roman"/>
                <a:cs typeface="Times New Roman"/>
              </a:rPr>
              <a:t>to have a  </a:t>
            </a:r>
            <a:r>
              <a:rPr dirty="0" sz="1200" spc="-5">
                <a:latin typeface="Times New Roman"/>
                <a:cs typeface="Times New Roman"/>
              </a:rPr>
              <a:t>resilient power </a:t>
            </a:r>
            <a:r>
              <a:rPr dirty="0" sz="1200">
                <a:latin typeface="Times New Roman"/>
                <a:cs typeface="Times New Roman"/>
              </a:rPr>
              <a:t>supply unit that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withstand </a:t>
            </a:r>
            <a:r>
              <a:rPr dirty="0" sz="1200" spc="-5">
                <a:latin typeface="Times New Roman"/>
                <a:cs typeface="Times New Roman"/>
              </a:rPr>
              <a:t>such fluctuations and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devices also need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have power </a:t>
            </a:r>
            <a:r>
              <a:rPr dirty="0" sz="1200">
                <a:latin typeface="Times New Roman"/>
                <a:cs typeface="Times New Roman"/>
              </a:rPr>
              <a:t>backup </a:t>
            </a:r>
            <a:r>
              <a:rPr dirty="0" sz="1200" spc="-5">
                <a:latin typeface="Times New Roman"/>
                <a:cs typeface="Times New Roman"/>
              </a:rPr>
              <a:t>so that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continue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function </a:t>
            </a:r>
            <a:r>
              <a:rPr dirty="0" sz="1200">
                <a:latin typeface="Times New Roman"/>
                <a:cs typeface="Times New Roman"/>
              </a:rPr>
              <a:t>for some duration </a:t>
            </a:r>
            <a:r>
              <a:rPr dirty="0" sz="1200" spc="-5">
                <a:latin typeface="Times New Roman"/>
                <a:cs typeface="Times New Roman"/>
              </a:rPr>
              <a:t>when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vehicle </a:t>
            </a:r>
            <a:r>
              <a:rPr dirty="0" sz="1200">
                <a:latin typeface="Times New Roman"/>
                <a:cs typeface="Times New Roman"/>
              </a:rPr>
              <a:t>battery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functional </a:t>
            </a:r>
            <a:r>
              <a:rPr dirty="0" sz="1200">
                <a:latin typeface="Times New Roman"/>
                <a:cs typeface="Times New Roman"/>
              </a:rPr>
              <a:t>or  </a:t>
            </a:r>
            <a:r>
              <a:rPr dirty="0" sz="1200" spc="-5">
                <a:latin typeface="Times New Roman"/>
                <a:cs typeface="Times New Roman"/>
              </a:rPr>
              <a:t>is disconnected from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devices.</a:t>
            </a:r>
            <a:endParaRPr sz="1200">
              <a:latin typeface="Times New Roman"/>
              <a:cs typeface="Times New Roman"/>
            </a:endParaRPr>
          </a:p>
          <a:p>
            <a:pPr marL="708660">
              <a:lnSpc>
                <a:spcPct val="100000"/>
              </a:lnSpc>
              <a:spcBef>
                <a:spcPts val="500"/>
              </a:spcBef>
            </a:pPr>
            <a:r>
              <a:rPr dirty="0" sz="1200" spc="-5">
                <a:latin typeface="Times New Roman"/>
                <a:cs typeface="Times New Roman"/>
              </a:rPr>
              <a:t>Vehicle </a:t>
            </a:r>
            <a:r>
              <a:rPr dirty="0" sz="1200">
                <a:latin typeface="Times New Roman"/>
                <a:cs typeface="Times New Roman"/>
              </a:rPr>
              <a:t>power </a:t>
            </a:r>
            <a:r>
              <a:rPr dirty="0" sz="1200" spc="-5">
                <a:latin typeface="Times New Roman"/>
                <a:cs typeface="Times New Roman"/>
              </a:rPr>
              <a:t>interface </a:t>
            </a:r>
            <a:r>
              <a:rPr dirty="0" sz="1200">
                <a:latin typeface="Times New Roman"/>
                <a:cs typeface="Times New Roman"/>
              </a:rPr>
              <a:t>shall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have</a:t>
            </a:r>
            <a:endParaRPr sz="1200">
              <a:latin typeface="Times New Roman"/>
              <a:cs typeface="Times New Roman"/>
            </a:endParaRPr>
          </a:p>
          <a:p>
            <a:pPr marL="861694" indent="-153035">
              <a:lnSpc>
                <a:spcPct val="100000"/>
              </a:lnSpc>
              <a:spcBef>
                <a:spcPts val="220"/>
              </a:spcBef>
              <a:buFont typeface="Symbol"/>
              <a:buChar char=""/>
              <a:tabLst>
                <a:tab pos="862330" algn="l"/>
              </a:tabLst>
            </a:pPr>
            <a:r>
              <a:rPr dirty="0" sz="1200" spc="-5">
                <a:latin typeface="Times New Roman"/>
                <a:cs typeface="Times New Roman"/>
              </a:rPr>
              <a:t>One common ground linked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vehicle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chassis</a:t>
            </a:r>
            <a:endParaRPr sz="1200">
              <a:latin typeface="Times New Roman"/>
              <a:cs typeface="Times New Roman"/>
            </a:endParaRPr>
          </a:p>
          <a:p>
            <a:pPr marL="861694" marR="64769" indent="-153035">
              <a:lnSpc>
                <a:spcPts val="1370"/>
              </a:lnSpc>
              <a:spcBef>
                <a:spcPts val="345"/>
              </a:spcBef>
              <a:buFont typeface="Symbol"/>
              <a:buChar char=""/>
              <a:tabLst>
                <a:tab pos="862330" algn="l"/>
              </a:tabLst>
            </a:pPr>
            <a:r>
              <a:rPr dirty="0" sz="1200" spc="-5">
                <a:latin typeface="Times New Roman"/>
                <a:cs typeface="Times New Roman"/>
              </a:rPr>
              <a:t>One permanent </a:t>
            </a:r>
            <a:r>
              <a:rPr dirty="0" sz="1200">
                <a:latin typeface="Times New Roman"/>
                <a:cs typeface="Times New Roman"/>
              </a:rPr>
              <a:t>power Supply (12/24V) connected to the vehicle  battery</a:t>
            </a:r>
            <a:endParaRPr sz="1200">
              <a:latin typeface="Times New Roman"/>
              <a:cs typeface="Times New Roman"/>
            </a:endParaRPr>
          </a:p>
          <a:p>
            <a:pPr marL="864869" marR="66040" indent="-156210">
              <a:lnSpc>
                <a:spcPts val="1370"/>
              </a:lnSpc>
              <a:spcBef>
                <a:spcPts val="305"/>
              </a:spcBef>
              <a:buFont typeface="Symbol"/>
              <a:buChar char=""/>
              <a:tabLst>
                <a:tab pos="865505" algn="l"/>
              </a:tabLst>
            </a:pPr>
            <a:r>
              <a:rPr dirty="0" sz="1200" spc="-5">
                <a:latin typeface="Times New Roman"/>
                <a:cs typeface="Times New Roman"/>
              </a:rPr>
              <a:t>One non-permanent </a:t>
            </a:r>
            <a:r>
              <a:rPr dirty="0" sz="1200">
                <a:latin typeface="Times New Roman"/>
                <a:cs typeface="Times New Roman"/>
              </a:rPr>
              <a:t>power line </a:t>
            </a:r>
            <a:r>
              <a:rPr dirty="0" sz="1200" spc="-5">
                <a:latin typeface="Times New Roman"/>
                <a:cs typeface="Times New Roman"/>
              </a:rPr>
              <a:t>(12/24V) connect </a:t>
            </a:r>
            <a:r>
              <a:rPr dirty="0" sz="1200">
                <a:latin typeface="Times New Roman"/>
                <a:cs typeface="Times New Roman"/>
              </a:rPr>
              <a:t>to the battery </a:t>
            </a:r>
            <a:r>
              <a:rPr dirty="0" sz="1200" spc="-5">
                <a:latin typeface="Times New Roman"/>
                <a:cs typeface="Times New Roman"/>
              </a:rPr>
              <a:t>after  ignition</a:t>
            </a:r>
            <a:endParaRPr sz="1200">
              <a:latin typeface="Times New Roman"/>
              <a:cs typeface="Times New Roman"/>
            </a:endParaRPr>
          </a:p>
          <a:p>
            <a:pPr marL="708660">
              <a:lnSpc>
                <a:spcPct val="100000"/>
              </a:lnSpc>
              <a:spcBef>
                <a:spcPts val="820"/>
              </a:spcBef>
            </a:pPr>
            <a:r>
              <a:rPr dirty="0" sz="1200" spc="-5" b="1">
                <a:latin typeface="Times New Roman"/>
                <a:cs typeface="Times New Roman"/>
              </a:rPr>
              <a:t>Electrical </a:t>
            </a:r>
            <a:r>
              <a:rPr dirty="0" sz="1200" b="1">
                <a:latin typeface="Times New Roman"/>
                <a:cs typeface="Times New Roman"/>
              </a:rPr>
              <a:t>Wiring</a:t>
            </a:r>
            <a:endParaRPr sz="1200">
              <a:latin typeface="Times New Roman"/>
              <a:cs typeface="Times New Roman"/>
            </a:endParaRPr>
          </a:p>
          <a:p>
            <a:pPr marL="708660" marR="67945">
              <a:lnSpc>
                <a:spcPts val="1380"/>
              </a:lnSpc>
              <a:spcBef>
                <a:spcPts val="610"/>
              </a:spcBef>
            </a:pPr>
            <a:r>
              <a:rPr dirty="0" sz="1200">
                <a:latin typeface="Times New Roman"/>
                <a:cs typeface="Times New Roman"/>
              </a:rPr>
              <a:t>The wiring </a:t>
            </a:r>
            <a:r>
              <a:rPr dirty="0" sz="1200" spc="-5">
                <a:latin typeface="Times New Roman"/>
                <a:cs typeface="Times New Roman"/>
              </a:rPr>
              <a:t>harness </a:t>
            </a:r>
            <a:r>
              <a:rPr dirty="0" sz="1200">
                <a:latin typeface="Times New Roman"/>
                <a:cs typeface="Times New Roman"/>
              </a:rPr>
              <a:t>used in the device shall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tested for flammability </a:t>
            </a:r>
            <a:r>
              <a:rPr dirty="0" sz="1200" spc="-5">
                <a:latin typeface="Times New Roman"/>
                <a:cs typeface="Times New Roman"/>
              </a:rPr>
              <a:t>as  per </a:t>
            </a:r>
            <a:r>
              <a:rPr dirty="0" sz="1200" spc="-15">
                <a:latin typeface="Times New Roman"/>
                <a:cs typeface="Times New Roman"/>
              </a:rPr>
              <a:t>IS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2465.</a:t>
            </a:r>
            <a:endParaRPr sz="1200">
              <a:latin typeface="Times New Roman"/>
              <a:cs typeface="Times New Roman"/>
            </a:endParaRPr>
          </a:p>
          <a:p>
            <a:pPr marL="708660" marR="1106170">
              <a:lnSpc>
                <a:spcPts val="1380"/>
              </a:lnSpc>
              <a:spcBef>
                <a:spcPts val="1010"/>
              </a:spcBef>
            </a:pPr>
            <a:r>
              <a:rPr dirty="0" sz="1200" spc="-5" b="1">
                <a:latin typeface="Times New Roman"/>
                <a:cs typeface="Times New Roman"/>
              </a:rPr>
              <a:t>FUNCTIONAL, PERFORMANCE, DURABILITY,  ENVIRONMENTAL AND PROTOCOL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TESTS</a:t>
            </a:r>
            <a:endParaRPr sz="1200">
              <a:latin typeface="Times New Roman"/>
              <a:cs typeface="Times New Roman"/>
            </a:endParaRPr>
          </a:p>
          <a:p>
            <a:pPr marL="708660">
              <a:lnSpc>
                <a:spcPct val="100000"/>
              </a:lnSpc>
              <a:spcBef>
                <a:spcPts val="500"/>
              </a:spcBef>
            </a:pPr>
            <a:r>
              <a:rPr dirty="0" sz="1200" spc="-5" b="1">
                <a:latin typeface="Times New Roman"/>
                <a:cs typeface="Times New Roman"/>
              </a:rPr>
              <a:t>Vehicle Level Functional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Tests</a:t>
            </a:r>
            <a:endParaRPr sz="1200">
              <a:latin typeface="Times New Roman"/>
              <a:cs typeface="Times New Roman"/>
            </a:endParaRPr>
          </a:p>
          <a:p>
            <a:pPr marL="708660" marR="61594">
              <a:lnSpc>
                <a:spcPts val="1380"/>
              </a:lnSpc>
              <a:spcBef>
                <a:spcPts val="615"/>
              </a:spcBef>
            </a:pPr>
            <a:r>
              <a:rPr dirty="0" sz="1200" spc="-5">
                <a:latin typeface="Times New Roman"/>
                <a:cs typeface="Times New Roman"/>
              </a:rPr>
              <a:t>Following functionalities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systems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demonstrated  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vehicle, </a:t>
            </a:r>
            <a:r>
              <a:rPr dirty="0" sz="1200">
                <a:latin typeface="Times New Roman"/>
                <a:cs typeface="Times New Roman"/>
              </a:rPr>
              <a:t>in case system </a:t>
            </a:r>
            <a:r>
              <a:rPr dirty="0" sz="1200" spc="-5">
                <a:latin typeface="Times New Roman"/>
                <a:cs typeface="Times New Roman"/>
              </a:rPr>
              <a:t>is provided </a:t>
            </a:r>
            <a:r>
              <a:rPr dirty="0" sz="1200">
                <a:latin typeface="Times New Roman"/>
                <a:cs typeface="Times New Roman"/>
              </a:rPr>
              <a:t>by the vehicle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OEM.</a:t>
            </a:r>
            <a:endParaRPr sz="1200">
              <a:latin typeface="Times New Roman"/>
              <a:cs typeface="Times New Roman"/>
            </a:endParaRPr>
          </a:p>
          <a:p>
            <a:pPr lvl="2" marL="708660" indent="-695960">
              <a:lnSpc>
                <a:spcPct val="100000"/>
              </a:lnSpc>
              <a:spcBef>
                <a:spcPts val="530"/>
              </a:spcBef>
              <a:buFont typeface="Times New Roman"/>
              <a:buAutoNum type="arabicPeriod"/>
              <a:tabLst>
                <a:tab pos="708660" algn="l"/>
                <a:tab pos="70929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Vehicle Location Tracking </a:t>
            </a:r>
            <a:r>
              <a:rPr dirty="0" sz="1200" b="1">
                <a:latin typeface="Times New Roman"/>
                <a:cs typeface="Times New Roman"/>
              </a:rPr>
              <a:t>With </a:t>
            </a:r>
            <a:r>
              <a:rPr dirty="0" sz="1200" spc="-5" b="1">
                <a:latin typeface="Times New Roman"/>
                <a:cs typeface="Times New Roman"/>
              </a:rPr>
              <a:t>Emergency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Button</a:t>
            </a:r>
            <a:endParaRPr sz="1200">
              <a:latin typeface="Times New Roman"/>
              <a:cs typeface="Times New Roman"/>
            </a:endParaRPr>
          </a:p>
          <a:p>
            <a:pPr algn="just" lvl="3" marL="708660" marR="66040" indent="-695960">
              <a:lnSpc>
                <a:spcPts val="1380"/>
              </a:lnSpc>
              <a:spcBef>
                <a:spcPts val="610"/>
              </a:spcBef>
              <a:buAutoNum type="arabicPeriod"/>
              <a:tabLst>
                <a:tab pos="709295" algn="l"/>
              </a:tabLst>
            </a:pPr>
            <a:r>
              <a:rPr dirty="0" sz="1200" spc="-5">
                <a:latin typeface="Times New Roman"/>
                <a:cs typeface="Times New Roman"/>
              </a:rPr>
              <a:t>Vehicle OEM </a:t>
            </a:r>
            <a:r>
              <a:rPr dirty="0" sz="1200">
                <a:latin typeface="Times New Roman"/>
                <a:cs typeface="Times New Roman"/>
              </a:rPr>
              <a:t>shall only </a:t>
            </a:r>
            <a:r>
              <a:rPr dirty="0" sz="1200" spc="-5">
                <a:latin typeface="Times New Roman"/>
                <a:cs typeface="Times New Roman"/>
              </a:rPr>
              <a:t>provide/ installed devices approved </a:t>
            </a:r>
            <a:r>
              <a:rPr dirty="0" sz="1200">
                <a:latin typeface="Times New Roman"/>
                <a:cs typeface="Times New Roman"/>
              </a:rPr>
              <a:t>under  </a:t>
            </a:r>
            <a:r>
              <a:rPr dirty="0" sz="1200" spc="-5">
                <a:latin typeface="Times New Roman"/>
                <a:cs typeface="Times New Roman"/>
              </a:rPr>
              <a:t>component level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testing.</a:t>
            </a:r>
            <a:endParaRPr sz="1200">
              <a:latin typeface="Times New Roman"/>
              <a:cs typeface="Times New Roman"/>
            </a:endParaRPr>
          </a:p>
          <a:p>
            <a:pPr algn="just" lvl="3" marL="708660" marR="62865" indent="-695960">
              <a:lnSpc>
                <a:spcPts val="1380"/>
              </a:lnSpc>
              <a:spcBef>
                <a:spcPts val="600"/>
              </a:spcBef>
              <a:buAutoNum type="arabicPeriod"/>
              <a:tabLst>
                <a:tab pos="709295" algn="l"/>
              </a:tabLst>
            </a:pPr>
            <a:r>
              <a:rPr dirty="0" sz="1200" spc="-5">
                <a:latin typeface="Times New Roman"/>
                <a:cs typeface="Times New Roman"/>
              </a:rPr>
              <a:t>System transmits PVT information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Center  </a:t>
            </a:r>
            <a:r>
              <a:rPr dirty="0" sz="1200">
                <a:latin typeface="Times New Roman"/>
                <a:cs typeface="Times New Roman"/>
              </a:rPr>
              <a:t>(2 </a:t>
            </a:r>
            <a:r>
              <a:rPr dirty="0" sz="1200" spc="-5">
                <a:latin typeface="Times New Roman"/>
                <a:cs typeface="Times New Roman"/>
              </a:rPr>
              <a:t>different </a:t>
            </a:r>
            <a:r>
              <a:rPr dirty="0" sz="1200" spc="-10">
                <a:latin typeface="Times New Roman"/>
                <a:cs typeface="Times New Roman"/>
              </a:rPr>
              <a:t>IPs)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user </a:t>
            </a:r>
            <a:r>
              <a:rPr dirty="0" sz="1200" spc="-5">
                <a:latin typeface="Times New Roman"/>
                <a:cs typeface="Times New Roman"/>
              </a:rPr>
              <a:t>configurable </a:t>
            </a:r>
            <a:r>
              <a:rPr dirty="0" sz="1200">
                <a:latin typeface="Times New Roman"/>
                <a:cs typeface="Times New Roman"/>
              </a:rPr>
              <a:t>frequency (minimum 5 seconds)  via</a:t>
            </a:r>
            <a:r>
              <a:rPr dirty="0" sz="1200" spc="-5">
                <a:latin typeface="Times New Roman"/>
                <a:cs typeface="Times New Roman"/>
              </a:rPr>
              <a:t> GSM/GPRS.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18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92682" y="1179321"/>
            <a:ext cx="330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6.1.2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92682" y="2182114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6.2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2682" y="8244078"/>
            <a:ext cx="330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6.3.1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92682" y="764540"/>
            <a:ext cx="5158105" cy="831469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708660" marR="9525" indent="-696595">
              <a:lnSpc>
                <a:spcPts val="1380"/>
              </a:lnSpc>
              <a:spcBef>
                <a:spcPts val="195"/>
              </a:spcBef>
              <a:tabLst>
                <a:tab pos="708660" algn="l"/>
              </a:tabLst>
            </a:pPr>
            <a:r>
              <a:rPr dirty="0" sz="1200">
                <a:latin typeface="Times New Roman"/>
                <a:cs typeface="Times New Roman"/>
              </a:rPr>
              <a:t>6.1.1.3	</a:t>
            </a:r>
            <a:r>
              <a:rPr dirty="0" sz="1200" spc="-5">
                <a:latin typeface="Times New Roman"/>
                <a:cs typeface="Times New Roman"/>
              </a:rPr>
              <a:t>System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communicate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control center </a:t>
            </a:r>
            <a:r>
              <a:rPr dirty="0" sz="1200">
                <a:latin typeface="Times New Roman"/>
                <a:cs typeface="Times New Roman"/>
              </a:rPr>
              <a:t>on the occurrence of the alerts  </a:t>
            </a:r>
            <a:r>
              <a:rPr dirty="0" sz="1200" spc="-5">
                <a:latin typeface="Times New Roman"/>
                <a:cs typeface="Times New Roman"/>
              </a:rPr>
              <a:t>captured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Communication Protocol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Section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  <a:p>
            <a:pPr marL="708660">
              <a:lnSpc>
                <a:spcPct val="100000"/>
              </a:lnSpc>
              <a:spcBef>
                <a:spcPts val="434"/>
              </a:spcBef>
            </a:pPr>
            <a:r>
              <a:rPr dirty="0" sz="1200" spc="-5" b="1">
                <a:latin typeface="Times New Roman"/>
                <a:cs typeface="Times New Roman"/>
              </a:rPr>
              <a:t>Emergency Request</a:t>
            </a:r>
            <a:endParaRPr sz="1200">
              <a:latin typeface="Times New Roman"/>
              <a:cs typeface="Times New Roman"/>
            </a:endParaRPr>
          </a:p>
          <a:p>
            <a:pPr algn="just" marL="708660" marR="5080">
              <a:lnSpc>
                <a:spcPts val="1380"/>
              </a:lnSpc>
              <a:spcBef>
                <a:spcPts val="515"/>
              </a:spcBef>
            </a:pPr>
            <a:r>
              <a:rPr dirty="0" sz="1200" spc="-5">
                <a:latin typeface="Times New Roman"/>
                <a:cs typeface="Times New Roman"/>
              </a:rPr>
              <a:t>Emergency request </a:t>
            </a:r>
            <a:r>
              <a:rPr dirty="0" sz="1200">
                <a:latin typeface="Times New Roman"/>
                <a:cs typeface="Times New Roman"/>
              </a:rPr>
              <a:t>function - When the </a:t>
            </a:r>
            <a:r>
              <a:rPr dirty="0" sz="1200" spc="-5">
                <a:latin typeface="Times New Roman"/>
                <a:cs typeface="Times New Roman"/>
              </a:rPr>
              <a:t>emergency </a:t>
            </a:r>
            <a:r>
              <a:rPr dirty="0" sz="1200">
                <a:latin typeface="Times New Roman"/>
                <a:cs typeface="Times New Roman"/>
              </a:rPr>
              <a:t>buttons </a:t>
            </a:r>
            <a:r>
              <a:rPr dirty="0" sz="1200" spc="-5">
                <a:latin typeface="Times New Roman"/>
                <a:cs typeface="Times New Roman"/>
              </a:rPr>
              <a:t>(as  applicable) placed anywhere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vehicle is pressed </a:t>
            </a:r>
            <a:r>
              <a:rPr dirty="0" sz="1200" spc="5">
                <a:latin typeface="Times New Roman"/>
                <a:cs typeface="Times New Roman"/>
              </a:rPr>
              <a:t>by any </a:t>
            </a:r>
            <a:r>
              <a:rPr dirty="0" sz="1200" spc="-5">
                <a:latin typeface="Times New Roman"/>
                <a:cs typeface="Times New Roman"/>
              </a:rPr>
              <a:t>passenger </a:t>
            </a:r>
            <a:r>
              <a:rPr dirty="0" sz="1200">
                <a:latin typeface="Times New Roman"/>
                <a:cs typeface="Times New Roman"/>
              </a:rPr>
              <a:t>/  </a:t>
            </a:r>
            <a:r>
              <a:rPr dirty="0" sz="1200" spc="-5">
                <a:latin typeface="Times New Roman"/>
                <a:cs typeface="Times New Roman"/>
              </a:rPr>
              <a:t>crew, </a:t>
            </a:r>
            <a:r>
              <a:rPr dirty="0" sz="1200">
                <a:latin typeface="Times New Roman"/>
                <a:cs typeface="Times New Roman"/>
              </a:rPr>
              <a:t>make sure that the emergency </a:t>
            </a:r>
            <a:r>
              <a:rPr dirty="0" sz="1200" spc="-5">
                <a:latin typeface="Times New Roman"/>
                <a:cs typeface="Times New Roman"/>
              </a:rPr>
              <a:t>request </a:t>
            </a:r>
            <a:r>
              <a:rPr dirty="0" sz="1200">
                <a:latin typeface="Times New Roman"/>
                <a:cs typeface="Times New Roman"/>
              </a:rPr>
              <a:t>message </a:t>
            </a:r>
            <a:r>
              <a:rPr dirty="0" sz="1200" spc="-5">
                <a:latin typeface="Times New Roman"/>
                <a:cs typeface="Times New Roman"/>
              </a:rPr>
              <a:t>is send/received at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control center.</a:t>
            </a:r>
            <a:endParaRPr sz="1200">
              <a:latin typeface="Times New Roman"/>
              <a:cs typeface="Times New Roman"/>
            </a:endParaRPr>
          </a:p>
          <a:p>
            <a:pPr marL="708660">
              <a:lnSpc>
                <a:spcPct val="100000"/>
              </a:lnSpc>
              <a:spcBef>
                <a:spcPts val="420"/>
              </a:spcBef>
            </a:pPr>
            <a:r>
              <a:rPr dirty="0" sz="1200" spc="-5" b="1">
                <a:latin typeface="Times New Roman"/>
                <a:cs typeface="Times New Roman"/>
              </a:rPr>
              <a:t>Component Level Functional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Tests</a:t>
            </a:r>
            <a:endParaRPr sz="1200">
              <a:latin typeface="Times New Roman"/>
              <a:cs typeface="Times New Roman"/>
            </a:endParaRPr>
          </a:p>
          <a:p>
            <a:pPr algn="just" marL="708660" marR="5080">
              <a:lnSpc>
                <a:spcPts val="1380"/>
              </a:lnSpc>
              <a:spcBef>
                <a:spcPts val="515"/>
              </a:spcBef>
            </a:pPr>
            <a:r>
              <a:rPr dirty="0" sz="1200" spc="-5">
                <a:latin typeface="Times New Roman"/>
                <a:cs typeface="Times New Roman"/>
              </a:rPr>
              <a:t>Following functionalities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systems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demonstrated.  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choice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manufacturer,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functionalities can also </a:t>
            </a:r>
            <a:r>
              <a:rPr dirty="0" sz="1200" spc="5">
                <a:latin typeface="Times New Roman"/>
                <a:cs typeface="Times New Roman"/>
              </a:rPr>
              <a:t>be  </a:t>
            </a:r>
            <a:r>
              <a:rPr dirty="0" sz="1200">
                <a:latin typeface="Times New Roman"/>
                <a:cs typeface="Times New Roman"/>
              </a:rPr>
              <a:t>alternately </a:t>
            </a:r>
            <a:r>
              <a:rPr dirty="0" sz="1200" spc="-5">
                <a:latin typeface="Times New Roman"/>
                <a:cs typeface="Times New Roman"/>
              </a:rPr>
              <a:t>demonstrated 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vehicle level and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deemed </a:t>
            </a:r>
            <a:r>
              <a:rPr dirty="0" sz="1200">
                <a:latin typeface="Times New Roman"/>
                <a:cs typeface="Times New Roman"/>
              </a:rPr>
              <a:t>to be  </a:t>
            </a:r>
            <a:r>
              <a:rPr dirty="0" sz="1200" spc="-5">
                <a:latin typeface="Times New Roman"/>
                <a:cs typeface="Times New Roman"/>
              </a:rPr>
              <a:t>complied with at component level as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well.</a:t>
            </a:r>
            <a:endParaRPr sz="1200">
              <a:latin typeface="Times New Roman"/>
              <a:cs typeface="Times New Roman"/>
            </a:endParaRPr>
          </a:p>
          <a:p>
            <a:pPr lvl="2" marL="708660" indent="-695960">
              <a:lnSpc>
                <a:spcPct val="100000"/>
              </a:lnSpc>
              <a:spcBef>
                <a:spcPts val="695"/>
              </a:spcBef>
              <a:buFont typeface="Times New Roman"/>
              <a:buAutoNum type="arabicPeriod"/>
              <a:tabLst>
                <a:tab pos="708660" algn="l"/>
                <a:tab pos="70929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Vehicle Location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Tracking</a:t>
            </a:r>
            <a:endParaRPr sz="1200">
              <a:latin typeface="Times New Roman"/>
              <a:cs typeface="Times New Roman"/>
            </a:endParaRPr>
          </a:p>
          <a:p>
            <a:pPr lvl="3" marL="708660" marR="8890" indent="-695960">
              <a:lnSpc>
                <a:spcPts val="1380"/>
              </a:lnSpc>
              <a:spcBef>
                <a:spcPts val="810"/>
              </a:spcBef>
              <a:buAutoNum type="arabicPeriod"/>
              <a:tabLst>
                <a:tab pos="708660" algn="l"/>
                <a:tab pos="709295" algn="l"/>
              </a:tabLst>
            </a:pPr>
            <a:r>
              <a:rPr dirty="0" sz="1200" spc="-5">
                <a:latin typeface="Times New Roman"/>
                <a:cs typeface="Times New Roman"/>
              </a:rPr>
              <a:t>Standard connector </a:t>
            </a:r>
            <a:r>
              <a:rPr dirty="0" sz="1200">
                <a:latin typeface="Times New Roman"/>
                <a:cs typeface="Times New Roman"/>
              </a:rPr>
              <a:t>provided for </a:t>
            </a:r>
            <a:r>
              <a:rPr dirty="0" sz="1200" spc="-5">
                <a:latin typeface="Times New Roman"/>
                <a:cs typeface="Times New Roman"/>
              </a:rPr>
              <a:t>Power and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signals as per  Annexure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C.</a:t>
            </a:r>
            <a:endParaRPr sz="1200">
              <a:latin typeface="Times New Roman"/>
              <a:cs typeface="Times New Roman"/>
            </a:endParaRPr>
          </a:p>
          <a:p>
            <a:pPr lvl="3" marL="708660" marR="8890" indent="-695960">
              <a:lnSpc>
                <a:spcPts val="1380"/>
              </a:lnSpc>
              <a:spcBef>
                <a:spcPts val="800"/>
              </a:spcBef>
              <a:buAutoNum type="arabicPeriod"/>
              <a:tabLst>
                <a:tab pos="708660" algn="l"/>
                <a:tab pos="709295" algn="l"/>
              </a:tabLst>
            </a:pPr>
            <a:r>
              <a:rPr dirty="0" sz="1200" spc="-5">
                <a:latin typeface="Times New Roman"/>
                <a:cs typeface="Times New Roman"/>
              </a:rPr>
              <a:t>Configuration </a:t>
            </a:r>
            <a:r>
              <a:rPr dirty="0" sz="1200">
                <a:latin typeface="Times New Roman"/>
                <a:cs typeface="Times New Roman"/>
              </a:rPr>
              <a:t>of device </a:t>
            </a:r>
            <a:r>
              <a:rPr dirty="0" sz="1200" spc="-5">
                <a:latin typeface="Times New Roman"/>
                <a:cs typeface="Times New Roman"/>
              </a:rPr>
              <a:t>as per </a:t>
            </a:r>
            <a:r>
              <a:rPr dirty="0" sz="1200">
                <a:latin typeface="Times New Roman"/>
                <a:cs typeface="Times New Roman"/>
              </a:rPr>
              <a:t>the standard </a:t>
            </a:r>
            <a:r>
              <a:rPr dirty="0" sz="1200" spc="-5">
                <a:latin typeface="Times New Roman"/>
                <a:cs typeface="Times New Roman"/>
              </a:rPr>
              <a:t>format </a:t>
            </a:r>
            <a:r>
              <a:rPr dirty="0" sz="1200">
                <a:latin typeface="Times New Roman"/>
                <a:cs typeface="Times New Roman"/>
              </a:rPr>
              <a:t>mentioned in  </a:t>
            </a:r>
            <a:r>
              <a:rPr dirty="0" sz="1200" spc="-5">
                <a:latin typeface="Times New Roman"/>
                <a:cs typeface="Times New Roman"/>
              </a:rPr>
              <a:t>Section </a:t>
            </a:r>
            <a:r>
              <a:rPr dirty="0" sz="1200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  <a:p>
            <a:pPr marL="708660" marR="859790">
              <a:lnSpc>
                <a:spcPts val="2270"/>
              </a:lnSpc>
              <a:spcBef>
                <a:spcPts val="180"/>
              </a:spcBef>
            </a:pPr>
            <a:r>
              <a:rPr dirty="0" sz="1200" spc="-5">
                <a:latin typeface="Times New Roman"/>
                <a:cs typeface="Times New Roman"/>
              </a:rPr>
              <a:t>Local configuration </a:t>
            </a:r>
            <a:r>
              <a:rPr dirty="0" sz="1200">
                <a:latin typeface="Times New Roman"/>
                <a:cs typeface="Times New Roman"/>
              </a:rPr>
              <a:t>upload </a:t>
            </a:r>
            <a:r>
              <a:rPr dirty="0" sz="1200" spc="-5">
                <a:latin typeface="Times New Roman"/>
                <a:cs typeface="Times New Roman"/>
              </a:rPr>
              <a:t>shall </a:t>
            </a:r>
            <a:r>
              <a:rPr dirty="0" sz="1200">
                <a:latin typeface="Times New Roman"/>
                <a:cs typeface="Times New Roman"/>
              </a:rPr>
              <a:t>be verified.  </a:t>
            </a:r>
            <a:r>
              <a:rPr dirty="0" sz="1200" spc="-5">
                <a:latin typeface="Times New Roman"/>
                <a:cs typeface="Times New Roman"/>
              </a:rPr>
              <a:t>Configuration </a:t>
            </a:r>
            <a:r>
              <a:rPr dirty="0" sz="1200">
                <a:latin typeface="Times New Roman"/>
                <a:cs typeface="Times New Roman"/>
              </a:rPr>
              <a:t>upload </a:t>
            </a:r>
            <a:r>
              <a:rPr dirty="0" sz="1200" spc="-5">
                <a:latin typeface="Times New Roman"/>
                <a:cs typeface="Times New Roman"/>
              </a:rPr>
              <a:t>from control center </a:t>
            </a:r>
            <a:r>
              <a:rPr dirty="0" sz="1200">
                <a:latin typeface="Times New Roman"/>
                <a:cs typeface="Times New Roman"/>
              </a:rPr>
              <a:t>shall be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verified.</a:t>
            </a:r>
            <a:endParaRPr sz="1200">
              <a:latin typeface="Times New Roman"/>
              <a:cs typeface="Times New Roman"/>
            </a:endParaRPr>
          </a:p>
          <a:p>
            <a:pPr lvl="3" marL="708660" indent="-695960">
              <a:lnSpc>
                <a:spcPct val="100000"/>
              </a:lnSpc>
              <a:spcBef>
                <a:spcPts val="515"/>
              </a:spcBef>
              <a:buAutoNum type="arabicPeriod" startAt="3"/>
              <a:tabLst>
                <a:tab pos="708660" algn="l"/>
                <a:tab pos="709295" algn="l"/>
              </a:tabLst>
            </a:pPr>
            <a:r>
              <a:rPr dirty="0" sz="1200" spc="-5">
                <a:latin typeface="Times New Roman"/>
                <a:cs typeface="Times New Roman"/>
              </a:rPr>
              <a:t>Vehicle Location data </a:t>
            </a:r>
            <a:r>
              <a:rPr dirty="0" sz="1200">
                <a:latin typeface="Times New Roman"/>
                <a:cs typeface="Times New Roman"/>
              </a:rPr>
              <a:t>transmission to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Center.</a:t>
            </a:r>
            <a:endParaRPr sz="1200">
              <a:latin typeface="Times New Roman"/>
              <a:cs typeface="Times New Roman"/>
            </a:endParaRPr>
          </a:p>
          <a:p>
            <a:pPr lvl="3" marL="708660" marR="7620" indent="-695960">
              <a:lnSpc>
                <a:spcPts val="1380"/>
              </a:lnSpc>
              <a:spcBef>
                <a:spcPts val="840"/>
              </a:spcBef>
              <a:buAutoNum type="arabicPeriod" startAt="3"/>
              <a:tabLst>
                <a:tab pos="708660" algn="l"/>
                <a:tab pos="709295" algn="l"/>
              </a:tabLst>
            </a:pP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able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check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version </a:t>
            </a:r>
            <a:r>
              <a:rPr dirty="0" sz="1200">
                <a:latin typeface="Times New Roman"/>
                <a:cs typeface="Times New Roman"/>
              </a:rPr>
              <a:t>of firmware  </a:t>
            </a:r>
            <a:r>
              <a:rPr dirty="0" sz="1200" spc="-5">
                <a:latin typeface="Times New Roman"/>
                <a:cs typeface="Times New Roman"/>
              </a:rPr>
              <a:t>loaded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system.</a:t>
            </a:r>
            <a:endParaRPr sz="1200">
              <a:latin typeface="Times New Roman"/>
              <a:cs typeface="Times New Roman"/>
            </a:endParaRPr>
          </a:p>
          <a:p>
            <a:pPr lvl="3" marL="708660" indent="-695960">
              <a:lnSpc>
                <a:spcPct val="100000"/>
              </a:lnSpc>
              <a:spcBef>
                <a:spcPts val="710"/>
              </a:spcBef>
              <a:buAutoNum type="arabicPeriod" startAt="3"/>
              <a:tabLst>
                <a:tab pos="708660" algn="l"/>
                <a:tab pos="709295" algn="l"/>
              </a:tabLst>
            </a:pPr>
            <a:r>
              <a:rPr dirty="0" sz="1200" spc="-5">
                <a:latin typeface="Times New Roman"/>
                <a:cs typeface="Times New Roman"/>
              </a:rPr>
              <a:t>Update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firmware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system from Backend </a:t>
            </a:r>
            <a:r>
              <a:rPr dirty="0" sz="1200">
                <a:latin typeface="Times New Roman"/>
                <a:cs typeface="Times New Roman"/>
              </a:rPr>
              <a:t>Control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Centre</a:t>
            </a:r>
            <a:endParaRPr sz="1200">
              <a:latin typeface="Times New Roman"/>
              <a:cs typeface="Times New Roman"/>
            </a:endParaRPr>
          </a:p>
          <a:p>
            <a:pPr lvl="1" marL="708660" indent="-695960">
              <a:lnSpc>
                <a:spcPct val="100000"/>
              </a:lnSpc>
              <a:spcBef>
                <a:spcPts val="755"/>
              </a:spcBef>
              <a:buFont typeface="Times New Roman"/>
              <a:buAutoNum type="arabicPeriod" startAt="2"/>
              <a:tabLst>
                <a:tab pos="708660" algn="l"/>
                <a:tab pos="70929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Device </a:t>
            </a:r>
            <a:r>
              <a:rPr dirty="0" sz="1200" b="1">
                <a:latin typeface="Times New Roman"/>
                <a:cs typeface="Times New Roman"/>
              </a:rPr>
              <a:t>Level </a:t>
            </a:r>
            <a:r>
              <a:rPr dirty="0" sz="1200" spc="-5" b="1">
                <a:latin typeface="Times New Roman"/>
                <a:cs typeface="Times New Roman"/>
              </a:rPr>
              <a:t>Functional, Performance </a:t>
            </a:r>
            <a:r>
              <a:rPr dirty="0" sz="1200" b="1">
                <a:latin typeface="Times New Roman"/>
                <a:cs typeface="Times New Roman"/>
              </a:rPr>
              <a:t>&amp; Durability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Tests</a:t>
            </a:r>
            <a:endParaRPr sz="1200">
              <a:latin typeface="Times New Roman"/>
              <a:cs typeface="Times New Roman"/>
            </a:endParaRPr>
          </a:p>
          <a:p>
            <a:pPr algn="just" marL="708660" marR="8890">
              <a:lnSpc>
                <a:spcPts val="1380"/>
              </a:lnSpc>
              <a:spcBef>
                <a:spcPts val="81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tests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performed </a:t>
            </a:r>
            <a:r>
              <a:rPr dirty="0" sz="1200">
                <a:latin typeface="Times New Roman"/>
                <a:cs typeface="Times New Roman"/>
              </a:rPr>
              <a:t>for device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approvals </a:t>
            </a:r>
            <a:r>
              <a:rPr dirty="0" sz="1200" spc="-5">
                <a:latin typeface="Times New Roman"/>
                <a:cs typeface="Times New Roman"/>
              </a:rPr>
              <a:t>are as </a:t>
            </a:r>
            <a:r>
              <a:rPr dirty="0" sz="1200">
                <a:latin typeface="Times New Roman"/>
                <a:cs typeface="Times New Roman"/>
              </a:rPr>
              <a:t>listed </a:t>
            </a:r>
            <a:r>
              <a:rPr dirty="0" sz="1200" spc="-5">
                <a:latin typeface="Times New Roman"/>
                <a:cs typeface="Times New Roman"/>
              </a:rPr>
              <a:t>below.  These </a:t>
            </a:r>
            <a:r>
              <a:rPr dirty="0" sz="1200">
                <a:latin typeface="Times New Roman"/>
                <a:cs typeface="Times New Roman"/>
              </a:rPr>
              <a:t>functionality </a:t>
            </a:r>
            <a:r>
              <a:rPr dirty="0" sz="1200" spc="-5">
                <a:latin typeface="Times New Roman"/>
                <a:cs typeface="Times New Roman"/>
              </a:rPr>
              <a:t>check will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performed after each </a:t>
            </a:r>
            <a:r>
              <a:rPr dirty="0" sz="1200">
                <a:latin typeface="Times New Roman"/>
                <a:cs typeface="Times New Roman"/>
              </a:rPr>
              <a:t>test </a:t>
            </a:r>
            <a:r>
              <a:rPr dirty="0" sz="1200" spc="-5">
                <a:latin typeface="Times New Roman"/>
                <a:cs typeface="Times New Roman"/>
              </a:rPr>
              <a:t>as  acceptance criteria </a:t>
            </a:r>
            <a:r>
              <a:rPr dirty="0" sz="1200">
                <a:latin typeface="Times New Roman"/>
                <a:cs typeface="Times New Roman"/>
              </a:rPr>
              <a:t>–</a:t>
            </a:r>
            <a:endParaRPr sz="1200">
              <a:latin typeface="Times New Roman"/>
              <a:cs typeface="Times New Roman"/>
            </a:endParaRPr>
          </a:p>
          <a:p>
            <a:pPr algn="just" marL="708660" marR="8890">
              <a:lnSpc>
                <a:spcPts val="1380"/>
              </a:lnSpc>
              <a:spcBef>
                <a:spcPts val="805"/>
              </a:spcBef>
            </a:pPr>
            <a:r>
              <a:rPr dirty="0" sz="1200" spc="-5">
                <a:latin typeface="Times New Roman"/>
                <a:cs typeface="Times New Roman"/>
              </a:rPr>
              <a:t>Tested systems </a:t>
            </a:r>
            <a:r>
              <a:rPr dirty="0" sz="1200">
                <a:latin typeface="Times New Roman"/>
                <a:cs typeface="Times New Roman"/>
              </a:rPr>
              <a:t>shall satisfy </a:t>
            </a:r>
            <a:r>
              <a:rPr dirty="0" sz="1200" spc="-5">
                <a:latin typeface="Times New Roman"/>
                <a:cs typeface="Times New Roman"/>
              </a:rPr>
              <a:t>general functional requirements at all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specified ranges </a:t>
            </a:r>
            <a:r>
              <a:rPr dirty="0" sz="1200">
                <a:latin typeface="Times New Roman"/>
                <a:cs typeface="Times New Roman"/>
              </a:rPr>
              <a:t>during the test </a:t>
            </a:r>
            <a:r>
              <a:rPr dirty="0" sz="1200" spc="-5">
                <a:latin typeface="Times New Roman"/>
                <a:cs typeface="Times New Roman"/>
              </a:rPr>
              <a:t>and after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test.</a:t>
            </a:r>
            <a:endParaRPr sz="1200">
              <a:latin typeface="Times New Roman"/>
              <a:cs typeface="Times New Roman"/>
            </a:endParaRPr>
          </a:p>
          <a:p>
            <a:pPr marL="708660">
              <a:lnSpc>
                <a:spcPct val="100000"/>
              </a:lnSpc>
              <a:spcBef>
                <a:spcPts val="695"/>
              </a:spcBef>
            </a:pPr>
            <a:r>
              <a:rPr dirty="0" sz="1200" spc="-5">
                <a:latin typeface="Times New Roman"/>
                <a:cs typeface="Times New Roman"/>
              </a:rPr>
              <a:t>Following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checked after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testing:</a:t>
            </a:r>
            <a:endParaRPr sz="1200">
              <a:latin typeface="Times New Roman"/>
              <a:cs typeface="Times New Roman"/>
            </a:endParaRPr>
          </a:p>
          <a:p>
            <a:pPr algn="just" marL="861694" marR="6350" indent="-172720">
              <a:lnSpc>
                <a:spcPct val="95900"/>
              </a:lnSpc>
              <a:spcBef>
                <a:spcPts val="805"/>
              </a:spcBef>
            </a:pPr>
            <a:r>
              <a:rPr dirty="0" sz="1200" b="1">
                <a:latin typeface="Times New Roman"/>
                <a:cs typeface="Times New Roman"/>
              </a:rPr>
              <a:t>i) </a:t>
            </a:r>
            <a:r>
              <a:rPr dirty="0" sz="1200" spc="-5">
                <a:latin typeface="Times New Roman"/>
                <a:cs typeface="Times New Roman"/>
              </a:rPr>
              <a:t>Tracking functionality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checked </a:t>
            </a:r>
            <a:r>
              <a:rPr dirty="0" sz="1200">
                <a:latin typeface="Times New Roman"/>
                <a:cs typeface="Times New Roman"/>
              </a:rPr>
              <a:t>via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  </a:t>
            </a:r>
            <a:r>
              <a:rPr dirty="0" sz="1200">
                <a:latin typeface="Times New Roman"/>
                <a:cs typeface="Times New Roman"/>
              </a:rPr>
              <a:t>for the </a:t>
            </a:r>
            <a:r>
              <a:rPr dirty="0" sz="1200" spc="-5">
                <a:latin typeface="Times New Roman"/>
                <a:cs typeface="Times New Roman"/>
              </a:rPr>
              <a:t>VLT system </a:t>
            </a:r>
            <a:r>
              <a:rPr dirty="0" sz="1200">
                <a:latin typeface="Times New Roman"/>
                <a:cs typeface="Times New Roman"/>
              </a:rPr>
              <a:t>(Functional </a:t>
            </a:r>
            <a:r>
              <a:rPr dirty="0" sz="1200" spc="-5">
                <a:latin typeface="Times New Roman"/>
                <a:cs typeface="Times New Roman"/>
              </a:rPr>
              <a:t>Test </a:t>
            </a:r>
            <a:r>
              <a:rPr dirty="0" sz="1200">
                <a:latin typeface="Times New Roman"/>
                <a:cs typeface="Times New Roman"/>
              </a:rPr>
              <a:t>number 1 </a:t>
            </a:r>
            <a:r>
              <a:rPr dirty="0" sz="1200" spc="-5">
                <a:latin typeface="Times New Roman"/>
                <a:cs typeface="Times New Roman"/>
              </a:rPr>
              <a:t>as per “Table </a:t>
            </a:r>
            <a:r>
              <a:rPr dirty="0" sz="1200">
                <a:latin typeface="Times New Roman"/>
                <a:cs typeface="Times New Roman"/>
              </a:rPr>
              <a:t>6A  </a:t>
            </a:r>
            <a:r>
              <a:rPr dirty="0" sz="1200" spc="-5">
                <a:latin typeface="Times New Roman"/>
                <a:cs typeface="Times New Roman"/>
              </a:rPr>
              <a:t>Functional Testing”.</a:t>
            </a:r>
            <a:endParaRPr sz="1200">
              <a:latin typeface="Times New Roman"/>
              <a:cs typeface="Times New Roman"/>
            </a:endParaRPr>
          </a:p>
          <a:p>
            <a:pPr marL="708660">
              <a:lnSpc>
                <a:spcPct val="100000"/>
              </a:lnSpc>
              <a:spcBef>
                <a:spcPts val="770"/>
              </a:spcBef>
            </a:pPr>
            <a:r>
              <a:rPr dirty="0" sz="1200" spc="-5" b="1">
                <a:latin typeface="Times New Roman"/>
                <a:cs typeface="Times New Roman"/>
              </a:rPr>
              <a:t>Functional Testing</a:t>
            </a:r>
            <a:endParaRPr sz="1200">
              <a:latin typeface="Times New Roman"/>
              <a:cs typeface="Times New Roman"/>
            </a:endParaRPr>
          </a:p>
          <a:p>
            <a:pPr algn="just" marL="708660" marR="10160">
              <a:lnSpc>
                <a:spcPts val="1380"/>
              </a:lnSpc>
              <a:spcBef>
                <a:spcPts val="800"/>
              </a:spcBef>
            </a:pPr>
            <a:r>
              <a:rPr dirty="0" sz="1200" spc="-5">
                <a:latin typeface="Times New Roman"/>
                <a:cs typeface="Times New Roman"/>
              </a:rPr>
              <a:t>Functional </a:t>
            </a:r>
            <a:r>
              <a:rPr dirty="0" sz="1200">
                <a:latin typeface="Times New Roman"/>
                <a:cs typeface="Times New Roman"/>
              </a:rPr>
              <a:t>Testing </a:t>
            </a:r>
            <a:r>
              <a:rPr dirty="0" sz="1200" spc="-5">
                <a:latin typeface="Times New Roman"/>
                <a:cs typeface="Times New Roman"/>
              </a:rPr>
              <a:t>as described </a:t>
            </a:r>
            <a:r>
              <a:rPr dirty="0" sz="1200">
                <a:latin typeface="Times New Roman"/>
                <a:cs typeface="Times New Roman"/>
              </a:rPr>
              <a:t>in the Table 6A </a:t>
            </a:r>
            <a:r>
              <a:rPr dirty="0" sz="1200" spc="-5">
                <a:latin typeface="Times New Roman"/>
                <a:cs typeface="Times New Roman"/>
              </a:rPr>
              <a:t>below </a:t>
            </a:r>
            <a:r>
              <a:rPr dirty="0" sz="1200">
                <a:latin typeface="Times New Roman"/>
                <a:cs typeface="Times New Roman"/>
              </a:rPr>
              <a:t>shall be done  with the </a:t>
            </a:r>
            <a:r>
              <a:rPr dirty="0" sz="1200" spc="-5">
                <a:latin typeface="Times New Roman"/>
                <a:cs typeface="Times New Roman"/>
              </a:rPr>
              <a:t>acceptance criteria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Table 6A after completion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all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Performance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Durability Tests as </a:t>
            </a:r>
            <a:r>
              <a:rPr dirty="0" sz="1200">
                <a:latin typeface="Times New Roman"/>
                <a:cs typeface="Times New Roman"/>
              </a:rPr>
              <a:t>listed in Table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6B.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54605" y="792479"/>
          <a:ext cx="4582795" cy="8950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4675"/>
                <a:gridCol w="1080770"/>
                <a:gridCol w="2917825"/>
              </a:tblGrid>
              <a:tr h="609600">
                <a:tc gridSpan="3">
                  <a:txBody>
                    <a:bodyPr/>
                    <a:lstStyle/>
                    <a:p>
                      <a:pPr algn="ctr" marL="1682750" marR="1659255" indent="635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Table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6A:  Functional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Testing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>
                  <a:txBody>
                    <a:bodyPr/>
                    <a:lstStyle/>
                    <a:p>
                      <a:pPr marL="93980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Sl.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No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Test Procedure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960119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755" marR="18796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Tracking 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tion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71755" marR="4953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 test shall be conducted on VTL to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determine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proper functioning 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VLT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 Emergency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Button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by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testing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its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connectivity 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Backend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Control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Centre  (Government authorized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server).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</a:tr>
              <a:tr h="1216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755" marR="46355">
                        <a:lnSpc>
                          <a:spcPct val="95900"/>
                        </a:lnSpc>
                        <a:spcBef>
                          <a:spcPts val="60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Procedure: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VLT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 Emergency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Button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shall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connected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vehicle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 to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switch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it on. The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VLT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Emergency  Button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shall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 the connectivity to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server and its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capability 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send two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location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messages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755" marR="118110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Location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Accuracy</a:t>
                      </a:r>
                      <a:r>
                        <a:rPr dirty="0" sz="120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755" marR="60325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This test shall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be conducted on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VLT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Emergency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Button.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</a:tr>
              <a:tr h="1069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</a:tr>
              <a:tr h="18281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1755" marR="55244">
                        <a:lnSpc>
                          <a:spcPct val="959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receiver is placed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into 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cold start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state –  usually 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command sent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receiver  through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test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connection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then a fairly  strong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navigation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signal simulating in L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and/or S band is sent.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time it takes for 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receiver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determine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its first good  location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fix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recorded. Test 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done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many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(&gt;15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times) over many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conditions and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results are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averaged.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</a:tr>
              <a:tr h="633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60960">
                        <a:lnSpc>
                          <a:spcPts val="1380"/>
                        </a:lnSpc>
                        <a:spcBef>
                          <a:spcPts val="65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Acceptance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Criteria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 2.5 m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CEP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 6 m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2DRMS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255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836420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Acquisition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 marR="34607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nsit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ivi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755" marR="61594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This test shall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be conducted on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VLT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Emergency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Button.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1755" marR="58419">
                        <a:lnSpc>
                          <a:spcPts val="1380"/>
                        </a:lnSpc>
                        <a:spcBef>
                          <a:spcPts val="60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Procedure: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simulator to output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navigation signal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simulating L and/or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 band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particular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location with a very level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so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that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tracking 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not possible. Gradually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increase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signal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level that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allows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receiver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successfully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perform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cold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start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TTFF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within a specified time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frame.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 minimum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signal level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that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allows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acquisition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3874728" y="4551974"/>
            <a:ext cx="2145988" cy="7174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19</a:t>
            </a:r>
            <a:r>
              <a:rPr dirty="0"/>
              <a:t>/40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20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54605" y="792479"/>
          <a:ext cx="4582795" cy="8936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4675"/>
                <a:gridCol w="1080770"/>
                <a:gridCol w="2917825"/>
              </a:tblGrid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referred 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the acquisition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sensitivity.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 marR="59690">
                        <a:lnSpc>
                          <a:spcPts val="1380"/>
                        </a:lnSpc>
                        <a:spcBef>
                          <a:spcPts val="635"/>
                        </a:spcBef>
                        <a:tabLst>
                          <a:tab pos="1002030" algn="l"/>
                          <a:tab pos="1758950" algn="l"/>
                          <a:tab pos="218186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ce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tan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	C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 spc="1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	The	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quisition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sensitivity shall be minimum (-) 148</a:t>
                      </a:r>
                      <a:r>
                        <a:rPr dirty="0" sz="12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dBm.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6922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755" marR="34607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Tracking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nsit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ivi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This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 shall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conducted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VLT.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1755" marR="57150">
                        <a:lnSpc>
                          <a:spcPts val="1380"/>
                        </a:lnSpc>
                        <a:spcBef>
                          <a:spcPts val="63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Procedure: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device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under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this test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is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locked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 to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simulator's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output frequency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(navigation signal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simulating L and/or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  band) 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simulator power output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 lowered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until the lock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lost.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Multiple  repetition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the test with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different satellite  geometries ensures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that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 accurate average  measure is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recorded.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</a:tr>
              <a:tr h="6115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755" marR="55880">
                        <a:lnSpc>
                          <a:spcPct val="95900"/>
                        </a:lnSpc>
                        <a:spcBef>
                          <a:spcPts val="25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Acceptance Criteria: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tracking  sensitivity shall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equal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or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better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than (-)  165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dBm.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92900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755" marR="20574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Cold-Start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 to</a:t>
                      </a:r>
                      <a:r>
                        <a:rPr dirty="0" sz="12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First  Fix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(TTFF)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71755" marR="5715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this test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placed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into 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cold  start state.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time it takes for the device to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determine its first good location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fix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 recorded.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cold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start test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performed  several times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results are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averaged.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</a:tr>
              <a:tr h="7131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755" marR="56515">
                        <a:lnSpc>
                          <a:spcPts val="1380"/>
                        </a:lnSpc>
                        <a:spcBef>
                          <a:spcPts val="39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Acceptance Criteria</a:t>
                      </a:r>
                      <a:r>
                        <a:rPr dirty="0" sz="1200" spc="-5" b="1" i="1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cold start TTFF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be less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than 40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seconds at Open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Sky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condition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(-)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130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dBm.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400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20574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Warm-Start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 to</a:t>
                      </a:r>
                      <a:r>
                        <a:rPr dirty="0" sz="12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First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Fix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755" marR="6032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this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 the device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started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warm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start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mode and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time taken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determine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first valid location fix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recorded.</a:t>
                      </a:r>
                      <a:r>
                        <a:rPr dirty="0" sz="115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This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done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several times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results are</a:t>
                      </a:r>
                      <a:r>
                        <a:rPr dirty="0" sz="115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averaged.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1755" marR="56515">
                        <a:lnSpc>
                          <a:spcPct val="95300"/>
                        </a:lnSpc>
                        <a:spcBef>
                          <a:spcPts val="810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Acceptance Criteria: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The warm start TTFF  shall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less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than 30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seconds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Open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Sky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condition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(-)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130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dBm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928369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755" marR="7429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Hot-Start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  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First Fix  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71755" marR="59690">
                        <a:lnSpc>
                          <a:spcPts val="138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this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test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 is started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Hot start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mode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taken 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determine 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first valid location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fix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recorded.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This  test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performed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several times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22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results  are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averaged.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59055">
                        <a:lnSpc>
                          <a:spcPts val="1380"/>
                        </a:lnSpc>
                        <a:spcBef>
                          <a:spcPts val="39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Acceptance Criteria: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hot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start TTFF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shall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less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than 5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seconds.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48399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4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SIM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755" marR="5778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This test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check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suitability of the 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SIM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 communication module.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test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conducted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determine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effectiveness 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operation of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GPRS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module with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OTA network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switching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capabilities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demand as well as  automatically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real-time. The test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consist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two type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testing as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below: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21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54605" y="792479"/>
          <a:ext cx="4582795" cy="8973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7055"/>
                <a:gridCol w="1088389"/>
                <a:gridCol w="2917825"/>
              </a:tblGrid>
              <a:tr h="31153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8455" marR="59055" indent="-266700">
                        <a:lnSpc>
                          <a:spcPts val="138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278130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 device would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perform as  per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protocol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using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200" spc="22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embedded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845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SIM.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2255" indent="-19050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 startAt="2"/>
                        <a:tabLst>
                          <a:tab pos="262890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GPRS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module &amp;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SIM,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shall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support: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1" marL="346075" indent="-170815">
                        <a:lnSpc>
                          <a:spcPts val="1410"/>
                        </a:lnSpc>
                        <a:spcBef>
                          <a:spcPts val="540"/>
                        </a:spcBef>
                        <a:buFont typeface="Courier New"/>
                        <a:buChar char="o"/>
                        <a:tabLst>
                          <a:tab pos="346710" algn="l"/>
                        </a:tabLst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SMS, Data (GPRS, TCP/IP)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lvl="1" marL="346075" marR="58419" indent="-170815">
                        <a:lnSpc>
                          <a:spcPct val="95600"/>
                        </a:lnSpc>
                        <a:spcBef>
                          <a:spcPts val="35"/>
                        </a:spcBef>
                        <a:buFont typeface="Courier New"/>
                        <a:buChar char="o"/>
                        <a:tabLst>
                          <a:tab pos="346710" algn="l"/>
                        </a:tabLst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Support multiple network OTA  switching capabilities (On Demand as  well 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Automatic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Switching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real-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basis)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1755" marR="57785">
                        <a:lnSpc>
                          <a:spcPct val="95900"/>
                        </a:lnSpc>
                        <a:spcBef>
                          <a:spcPts val="60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Acceptance Criteria: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testing, vendors  has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demonstrate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embedded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SIM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based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tracking 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multiple network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OTA  switching capabilities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(On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Demand as well  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Automatic Switching on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real-time basis)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effective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network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management and  transmission.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663950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273685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nt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755" marR="58419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Interference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testing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type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test, 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which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Cold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Start/Hot Start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are performed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exposed 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interfering signals 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performance as recorded. 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this test, 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GPS receiver is turned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 allowed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achieve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location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fix.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jamming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signal is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added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GPS signal at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level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dirty="0" sz="1200" spc="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1755" marR="58419">
                        <a:lnSpc>
                          <a:spcPts val="137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detectable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GPS receiver.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jamming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signal   power 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level 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  increased 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  dB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31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increments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until  the first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degradation 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1755" marR="6032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GPS receiver is noticed.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This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typically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dropped satellite.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jamming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signal power  level 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again slowly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increased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until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GPS  receiver loses its 3D navigation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fix.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1755" marR="59055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Acceptance Criteria: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Interference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shall  not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result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any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degradation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Cold  Start/Hot Start TTFF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times.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addition,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it  shall not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result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any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degradation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absolute location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accuracy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required 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same shall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 2.5 m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CEP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 6 m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2DRMS.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186940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Multipath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755" marR="4953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This test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simulated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frequency test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conducted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determine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effect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multipath  signals.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signal  from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single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31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satellite  is  simulated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arrive  at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1755" marR="47625">
                        <a:lnSpc>
                          <a:spcPct val="95700"/>
                        </a:lnSpc>
                        <a:spcBef>
                          <a:spcPts val="3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via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two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 more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paths.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path 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typically a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direct path, 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other paths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typically a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reflection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same signal from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building or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structure. Multipath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testing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kind of a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meta-test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that some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above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are  done with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addition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multi-path  simulation of one or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more satellites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GPS signal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simulator.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69233" y="432307"/>
            <a:ext cx="3103245" cy="1424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5651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293370">
              <a:lnSpc>
                <a:spcPct val="95900"/>
              </a:lnSpc>
            </a:pPr>
            <a:r>
              <a:rPr dirty="0" sz="1200" spc="-5" b="1">
                <a:latin typeface="Times New Roman"/>
                <a:cs typeface="Times New Roman"/>
              </a:rPr>
              <a:t>Acceptance Criteria: </a:t>
            </a:r>
            <a:r>
              <a:rPr dirty="0" sz="1200" spc="-5">
                <a:latin typeface="Times New Roman"/>
                <a:cs typeface="Times New Roman"/>
              </a:rPr>
              <a:t>The multipath </a:t>
            </a:r>
            <a:r>
              <a:rPr dirty="0" sz="1200">
                <a:latin typeface="Times New Roman"/>
                <a:cs typeface="Times New Roman"/>
              </a:rPr>
              <a:t>shall  not </a:t>
            </a:r>
            <a:r>
              <a:rPr dirty="0" sz="1200" spc="-5">
                <a:latin typeface="Times New Roman"/>
                <a:cs typeface="Times New Roman"/>
              </a:rPr>
              <a:t>result </a:t>
            </a:r>
            <a:r>
              <a:rPr dirty="0" sz="1200">
                <a:latin typeface="Times New Roman"/>
                <a:cs typeface="Times New Roman"/>
              </a:rPr>
              <a:t>in any degradation of the </a:t>
            </a:r>
            <a:r>
              <a:rPr dirty="0" sz="1200" spc="-5">
                <a:latin typeface="Times New Roman"/>
                <a:cs typeface="Times New Roman"/>
              </a:rPr>
              <a:t>Cold  Start/Hot Start TTFF </a:t>
            </a:r>
            <a:r>
              <a:rPr dirty="0" sz="1200">
                <a:latin typeface="Times New Roman"/>
                <a:cs typeface="Times New Roman"/>
              </a:rPr>
              <a:t>times.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addition, </a:t>
            </a:r>
            <a:r>
              <a:rPr dirty="0" sz="1200">
                <a:latin typeface="Times New Roman"/>
                <a:cs typeface="Times New Roman"/>
              </a:rPr>
              <a:t>it  should not </a:t>
            </a:r>
            <a:r>
              <a:rPr dirty="0" sz="1200" spc="-5">
                <a:latin typeface="Times New Roman"/>
                <a:cs typeface="Times New Roman"/>
              </a:rPr>
              <a:t>result </a:t>
            </a:r>
            <a:r>
              <a:rPr dirty="0" sz="1200">
                <a:latin typeface="Times New Roman"/>
                <a:cs typeface="Times New Roman"/>
              </a:rPr>
              <a:t>in any </a:t>
            </a:r>
            <a:r>
              <a:rPr dirty="0" sz="1200" spc="-5">
                <a:latin typeface="Times New Roman"/>
                <a:cs typeface="Times New Roman"/>
              </a:rPr>
              <a:t>degradation </a:t>
            </a:r>
            <a:r>
              <a:rPr dirty="0" sz="1200">
                <a:latin typeface="Times New Roman"/>
                <a:cs typeface="Times New Roman"/>
              </a:rPr>
              <a:t>of the  </a:t>
            </a:r>
            <a:r>
              <a:rPr dirty="0" sz="1200" spc="-5">
                <a:latin typeface="Times New Roman"/>
                <a:cs typeface="Times New Roman"/>
              </a:rPr>
              <a:t>absolute location </a:t>
            </a:r>
            <a:r>
              <a:rPr dirty="0" sz="1200">
                <a:latin typeface="Times New Roman"/>
                <a:cs typeface="Times New Roman"/>
              </a:rPr>
              <a:t>accuracy </a:t>
            </a:r>
            <a:r>
              <a:rPr dirty="0" sz="1200" spc="-5">
                <a:latin typeface="Times New Roman"/>
                <a:cs typeface="Times New Roman"/>
              </a:rPr>
              <a:t>required and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same shall </a:t>
            </a:r>
            <a:r>
              <a:rPr dirty="0" sz="1200">
                <a:latin typeface="Times New Roman"/>
                <a:cs typeface="Times New Roman"/>
              </a:rPr>
              <a:t>be 2.5 m </a:t>
            </a:r>
            <a:r>
              <a:rPr dirty="0" sz="1200" spc="-5">
                <a:latin typeface="Times New Roman"/>
                <a:cs typeface="Times New Roman"/>
              </a:rPr>
              <a:t>CEP </a:t>
            </a:r>
            <a:r>
              <a:rPr dirty="0" sz="1200">
                <a:latin typeface="Times New Roman"/>
                <a:cs typeface="Times New Roman"/>
              </a:rPr>
              <a:t>or 6 m</a:t>
            </a:r>
            <a:r>
              <a:rPr dirty="0" sz="1200" spc="-5">
                <a:latin typeface="Times New Roman"/>
                <a:cs typeface="Times New Roman"/>
              </a:rPr>
              <a:t> 2DRMS.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60701" y="795527"/>
            <a:ext cx="561340" cy="0"/>
          </a:xfrm>
          <a:custGeom>
            <a:avLst/>
            <a:gdLst/>
            <a:ahLst/>
            <a:cxnLst/>
            <a:rect l="l" t="t" r="r" b="b"/>
            <a:pathLst>
              <a:path w="561339" h="0">
                <a:moveTo>
                  <a:pt x="0" y="0"/>
                </a:moveTo>
                <a:lnTo>
                  <a:pt x="56113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28010" y="795527"/>
            <a:ext cx="1082675" cy="0"/>
          </a:xfrm>
          <a:custGeom>
            <a:avLst/>
            <a:gdLst/>
            <a:ahLst/>
            <a:cxnLst/>
            <a:rect l="l" t="t" r="r" b="b"/>
            <a:pathLst>
              <a:path w="1082675" h="0">
                <a:moveTo>
                  <a:pt x="0" y="0"/>
                </a:moveTo>
                <a:lnTo>
                  <a:pt x="1082344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716401" y="795527"/>
            <a:ext cx="2911475" cy="0"/>
          </a:xfrm>
          <a:custGeom>
            <a:avLst/>
            <a:gdLst/>
            <a:ahLst/>
            <a:cxnLst/>
            <a:rect l="l" t="t" r="r" b="b"/>
            <a:pathLst>
              <a:path w="2911475" h="0">
                <a:moveTo>
                  <a:pt x="0" y="0"/>
                </a:moveTo>
                <a:lnTo>
                  <a:pt x="291147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57654" y="792479"/>
            <a:ext cx="0" cy="1136015"/>
          </a:xfrm>
          <a:custGeom>
            <a:avLst/>
            <a:gdLst/>
            <a:ahLst/>
            <a:cxnLst/>
            <a:rect l="l" t="t" r="r" b="b"/>
            <a:pathLst>
              <a:path w="0" h="1136014">
                <a:moveTo>
                  <a:pt x="0" y="0"/>
                </a:moveTo>
                <a:lnTo>
                  <a:pt x="0" y="113563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24963" y="792479"/>
            <a:ext cx="0" cy="1136015"/>
          </a:xfrm>
          <a:custGeom>
            <a:avLst/>
            <a:gdLst/>
            <a:ahLst/>
            <a:cxnLst/>
            <a:rect l="l" t="t" r="r" b="b"/>
            <a:pathLst>
              <a:path w="0" h="1136014">
                <a:moveTo>
                  <a:pt x="0" y="0"/>
                </a:moveTo>
                <a:lnTo>
                  <a:pt x="0" y="113563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713352" y="792479"/>
            <a:ext cx="0" cy="1136015"/>
          </a:xfrm>
          <a:custGeom>
            <a:avLst/>
            <a:gdLst/>
            <a:ahLst/>
            <a:cxnLst/>
            <a:rect l="l" t="t" r="r" b="b"/>
            <a:pathLst>
              <a:path w="0" h="1136014">
                <a:moveTo>
                  <a:pt x="0" y="0"/>
                </a:moveTo>
                <a:lnTo>
                  <a:pt x="0" y="1135633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630923" y="792479"/>
            <a:ext cx="0" cy="1136015"/>
          </a:xfrm>
          <a:custGeom>
            <a:avLst/>
            <a:gdLst/>
            <a:ahLst/>
            <a:cxnLst/>
            <a:rect l="l" t="t" r="r" b="b"/>
            <a:pathLst>
              <a:path w="0" h="1136014">
                <a:moveTo>
                  <a:pt x="0" y="0"/>
                </a:moveTo>
                <a:lnTo>
                  <a:pt x="0" y="1135633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417066" y="1938273"/>
            <a:ext cx="330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6.3.2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22</a:t>
            </a:r>
            <a:r>
              <a:rPr dirty="0"/>
              <a:t>/40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113533" y="1839213"/>
            <a:ext cx="3503929" cy="51943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200" spc="-5" b="1">
                <a:latin typeface="Times New Roman"/>
                <a:cs typeface="Times New Roman"/>
              </a:rPr>
              <a:t>Performance </a:t>
            </a:r>
            <a:r>
              <a:rPr dirty="0" sz="1200" b="1">
                <a:latin typeface="Times New Roman"/>
                <a:cs typeface="Times New Roman"/>
              </a:rPr>
              <a:t>&amp; </a:t>
            </a:r>
            <a:r>
              <a:rPr dirty="0" sz="1200" spc="-5" b="1">
                <a:latin typeface="Times New Roman"/>
                <a:cs typeface="Times New Roman"/>
              </a:rPr>
              <a:t>Durability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Test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Performance </a:t>
            </a:r>
            <a:r>
              <a:rPr dirty="0" sz="1200">
                <a:latin typeface="Times New Roman"/>
                <a:cs typeface="Times New Roman"/>
              </a:rPr>
              <a:t>&amp; Durability </a:t>
            </a:r>
            <a:r>
              <a:rPr dirty="0" sz="1200" spc="-5">
                <a:latin typeface="Times New Roman"/>
                <a:cs typeface="Times New Roman"/>
              </a:rPr>
              <a:t>Test is listed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Table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6B.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054605" y="2429509"/>
          <a:ext cx="4582795" cy="74110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7055"/>
                <a:gridCol w="1088389"/>
                <a:gridCol w="2917825"/>
              </a:tblGrid>
              <a:tr h="431165">
                <a:tc gridSpan="3">
                  <a:txBody>
                    <a:bodyPr/>
                    <a:lstStyle/>
                    <a:p>
                      <a:pPr marL="1266190" marR="1256030" indent="70231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Table 6B: 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Performance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Durability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Sl.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No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3294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Test Procedure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063240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Shock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755" marR="4762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Shock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performed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provide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degree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confidence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that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can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physically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1755" marR="48260">
                        <a:lnSpc>
                          <a:spcPts val="1380"/>
                        </a:lnSpc>
                        <a:tabLst>
                          <a:tab pos="1162685" algn="l"/>
                          <a:tab pos="2446655" algn="l"/>
                        </a:tabLst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functionally withstand the relatively  inf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qu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nt,	non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titive	shoc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encountered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transportation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environments.  This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provides an assessment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effect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shocks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performance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test shall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performed 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per 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200" spc="2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9000-part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7 – 2006. Severity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Level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15g,  Impact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duration = 11ms,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Impact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Type = Half  sine,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Total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number of impact = 9  (3 on</a:t>
                      </a:r>
                      <a:r>
                        <a:rPr dirty="0" sz="12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each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axis)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1755" marR="59690">
                        <a:lnSpc>
                          <a:spcPct val="96200"/>
                        </a:lnSpc>
                        <a:spcBef>
                          <a:spcPts val="98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Acceptance Criteria: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after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shock  test shall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required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meet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provisions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Functional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Test Number 1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listed in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Table 6A.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651250">
                <a:tc>
                  <a:txBody>
                    <a:bodyPr/>
                    <a:lstStyle/>
                    <a:p>
                      <a:pPr marL="71120">
                        <a:lnSpc>
                          <a:spcPts val="137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7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Vibration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755" marR="58419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This test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performed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check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that 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can physically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functionally withstand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vibration  exposures   </a:t>
                      </a:r>
                      <a:r>
                        <a:rPr dirty="0" sz="12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  </a:t>
                      </a:r>
                      <a:r>
                        <a:rPr dirty="0" sz="12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  </a:t>
                      </a:r>
                      <a:r>
                        <a:rPr dirty="0" sz="12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life   </a:t>
                      </a:r>
                      <a:r>
                        <a:rPr dirty="0" sz="12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cycle   </a:t>
                      </a:r>
                      <a:r>
                        <a:rPr dirty="0" sz="12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typically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1755" marR="59690">
                        <a:lnSpc>
                          <a:spcPts val="137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encountered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a vehicular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environment.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 test shall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performed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per 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IS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9000-part</a:t>
                      </a:r>
                      <a:r>
                        <a:rPr dirty="0" sz="1200" spc="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1755" marR="5715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– 1981. The test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specimen mounted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 a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suitable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support shall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rigidly fixed on a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suitable vibrating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machine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constructed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produce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simple harmonic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function (total  amplitude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1.5 mm)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and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shall be</a:t>
                      </a:r>
                      <a:r>
                        <a:rPr dirty="0" sz="1200" spc="2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subjected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1755" marR="5715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vibration through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frequency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range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10-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55-10 Hz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sweep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period of 1 min with  continuously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varying frequencies.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vibration</a:t>
                      </a:r>
                      <a:r>
                        <a:rPr dirty="0" sz="1200" spc="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shall</a:t>
                      </a:r>
                      <a:r>
                        <a:rPr dirty="0" sz="1200" spc="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200" spc="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applied</a:t>
                      </a:r>
                      <a:r>
                        <a:rPr dirty="0" sz="1200" spc="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dirty="0" sz="1200" spc="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less</a:t>
                      </a:r>
                      <a:r>
                        <a:rPr dirty="0" sz="12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than</a:t>
                      </a:r>
                      <a:r>
                        <a:rPr dirty="0" sz="12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1755" marR="59690">
                        <a:lnSpc>
                          <a:spcPts val="134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 in 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directions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each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the 3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major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axes  of the</a:t>
                      </a: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light.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1755" marR="5778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Acceptance Criteria: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During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after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 shall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required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meet the  provisions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Functional Test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Number 1 as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listed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6A.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23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54605" y="792479"/>
          <a:ext cx="4578350" cy="8802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4675"/>
                <a:gridCol w="1075689"/>
                <a:gridCol w="2917190"/>
              </a:tblGrid>
              <a:tr h="2282825">
                <a:tc>
                  <a:txBody>
                    <a:bodyPr/>
                    <a:lstStyle/>
                    <a:p>
                      <a:pPr marL="71120">
                        <a:lnSpc>
                          <a:spcPts val="137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102870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Ingress  Protection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(IP)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6835" marR="52705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vehicle tracking devices must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able to  work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dusty environment that are typically  encountered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by  the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public  transport </a:t>
                      </a:r>
                      <a:r>
                        <a:rPr dirty="0" sz="1150" spc="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vehicles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6835" marR="53975">
                        <a:lnSpc>
                          <a:spcPts val="132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where these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would 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installed.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IP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rating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(IS/  IEC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60529 - 2001) is used </a:t>
                      </a:r>
                      <a:r>
                        <a:rPr dirty="0" sz="1150" spc="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for  specifying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6835" marR="55244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environmental protection characteristics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the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tracking device.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 will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tested for  dust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water ingress according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IP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65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rating.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6835" marR="52705">
                        <a:lnSpc>
                          <a:spcPct val="95700"/>
                        </a:lnSpc>
                        <a:spcBef>
                          <a:spcPts val="975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Acceptance Criteria: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The device shall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be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required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meet the provisions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Functional  Test Number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1 as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listed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15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5">
                          <a:latin typeface="Times New Roman"/>
                          <a:cs typeface="Times New Roman"/>
                        </a:rPr>
                        <a:t>6A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9525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287270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7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EMI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/EMC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0485" marR="6096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Electromagnetic Interference (EMI) and  Electromagnetic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Compatibility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(EMC)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0485" marR="59055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are performed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assess whether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device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performs its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intended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functions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electromagnetic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environment 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which it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would be exposed.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Further,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device shall  not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generate electromagnetic disturbances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that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may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influence other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equipment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vicinity.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0485" marR="59690">
                        <a:lnSpc>
                          <a:spcPct val="96300"/>
                        </a:lnSpc>
                        <a:spcBef>
                          <a:spcPts val="65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Acceptance Criteria: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meet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EMI/EMC requirements 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004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(Part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637790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2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Battery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41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Backup 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0485" marR="6032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Battery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backup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amount of time that 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 can support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sending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data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without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being connected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power</a:t>
                      </a:r>
                      <a:r>
                        <a:rPr dirty="0" sz="12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source.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0485" marR="58419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This test will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be performed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by disconnecting  the input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charging voltage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device. On  disconnecting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external supply,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would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use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its charge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capacity 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send data  through GPRS.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duration between  external  power  disconnect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 the  last </a:t>
                      </a:r>
                      <a:r>
                        <a:rPr dirty="0" sz="1200" spc="2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data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packet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denotes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battery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backup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0485" marR="60325">
                        <a:lnSpc>
                          <a:spcPts val="1380"/>
                        </a:lnSpc>
                        <a:spcBef>
                          <a:spcPts val="73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Acceptance Criteria: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be able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work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active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mode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 a period of</a:t>
                      </a:r>
                      <a:r>
                        <a:rPr dirty="0" sz="1200" spc="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4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hours or more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polling/</a:t>
                      </a:r>
                      <a:r>
                        <a:rPr dirty="0" sz="1200" spc="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transmission  rate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60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586230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37020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Reverse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Polarity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rot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without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Fuse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92075" marR="5270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 device to be tested shall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connected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 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reversed voltage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14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 12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 systems  and</a:t>
                      </a:r>
                      <a:r>
                        <a:rPr dirty="0" sz="12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27</a:t>
                      </a:r>
                      <a:r>
                        <a:rPr dirty="0" sz="12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200" spc="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24</a:t>
                      </a:r>
                      <a:r>
                        <a:rPr dirty="0" sz="12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200" spc="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systems</a:t>
                      </a:r>
                      <a:r>
                        <a:rPr dirty="0" sz="1200" spc="1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2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min</a:t>
                      </a:r>
                      <a:r>
                        <a:rPr dirty="0" sz="12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after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connecting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system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suitable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circuit.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0485" marR="47625">
                        <a:lnSpc>
                          <a:spcPct val="96100"/>
                        </a:lnSpc>
                        <a:spcBef>
                          <a:spcPts val="68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Acceptance Criteria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: After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test;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be required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meet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provisions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Functional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Number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listed in Table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6A.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3511550" y="9329322"/>
            <a:ext cx="74866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75"/>
              </a:lnSpc>
            </a:pPr>
            <a:r>
              <a:rPr dirty="0" sz="1000" spc="-30">
                <a:latin typeface="Trebuchet MS"/>
                <a:cs typeface="Trebuchet MS"/>
              </a:rPr>
              <a:t>Page </a:t>
            </a:r>
            <a:fld id="{81D60167-4931-47E6-BA6A-407CBD079E47}" type="slidenum">
              <a:rPr dirty="0" sz="1000" spc="-35" b="1">
                <a:latin typeface="Arial"/>
                <a:cs typeface="Arial"/>
              </a:rPr>
              <a:t>10</a:t>
            </a:fld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spc="-25">
                <a:latin typeface="Trebuchet MS"/>
                <a:cs typeface="Trebuchet MS"/>
              </a:rPr>
              <a:t>of</a:t>
            </a:r>
            <a:r>
              <a:rPr dirty="0" sz="1000" spc="-175">
                <a:latin typeface="Trebuchet MS"/>
                <a:cs typeface="Trebuchet MS"/>
              </a:rPr>
              <a:t> </a:t>
            </a:r>
            <a:r>
              <a:rPr dirty="0" sz="1000" spc="-40" b="1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207005" y="836805"/>
            <a:ext cx="4318635" cy="3625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 spc="5">
                <a:latin typeface="Times New Roman"/>
                <a:cs typeface="Times New Roman"/>
              </a:rPr>
              <a:t>central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government vide Motor Vehicles (Vehicle Location Tracking  Device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and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Emergency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Button)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Order,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2018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as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amended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from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time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to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time.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80469" y="1402957"/>
            <a:ext cx="10033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5">
                <a:latin typeface="Times New Roman"/>
                <a:cs typeface="Times New Roman"/>
              </a:rPr>
              <a:t>l</a:t>
            </a:r>
            <a:r>
              <a:rPr dirty="0" sz="1100" spc="5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07005" y="1402957"/>
            <a:ext cx="4317365" cy="36322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testing agencies </a:t>
            </a:r>
            <a:r>
              <a:rPr dirty="0" sz="1100" spc="10">
                <a:latin typeface="Times New Roman"/>
                <a:cs typeface="Times New Roman"/>
              </a:rPr>
              <a:t>will </a:t>
            </a:r>
            <a:r>
              <a:rPr dirty="0" sz="1100" spc="5">
                <a:latin typeface="Times New Roman"/>
                <a:cs typeface="Times New Roman"/>
              </a:rPr>
              <a:t>verify the conformity of production for </a:t>
            </a:r>
            <a:r>
              <a:rPr dirty="0" sz="1100" spc="10">
                <a:latin typeface="Times New Roman"/>
                <a:cs typeface="Times New Roman"/>
              </a:rPr>
              <a:t>the VLT  </a:t>
            </a:r>
            <a:r>
              <a:rPr dirty="0" sz="1100" spc="5">
                <a:latin typeface="Times New Roman"/>
                <a:cs typeface="Times New Roman"/>
              </a:rPr>
              <a:t>devices as </a:t>
            </a:r>
            <a:r>
              <a:rPr dirty="0" sz="1100" spc="10">
                <a:latin typeface="Times New Roman"/>
                <a:cs typeface="Times New Roman"/>
              </a:rPr>
              <a:t>prescribed </a:t>
            </a:r>
            <a:r>
              <a:rPr dirty="0" sz="1100" spc="5">
                <a:latin typeface="Times New Roman"/>
                <a:cs typeface="Times New Roman"/>
              </a:rPr>
              <a:t>in section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8.5.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80469" y="1970658"/>
            <a:ext cx="471487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0" b="1">
                <a:latin typeface="Times New Roman"/>
                <a:cs typeface="Times New Roman"/>
              </a:rPr>
              <a:t>8.2 Installation, Registration, </a:t>
            </a:r>
            <a:r>
              <a:rPr dirty="0" sz="1100" spc="5" b="1">
                <a:latin typeface="Times New Roman"/>
                <a:cs typeface="Times New Roman"/>
              </a:rPr>
              <a:t>Activation </a:t>
            </a:r>
            <a:r>
              <a:rPr dirty="0" sz="1100" spc="15" b="1">
                <a:latin typeface="Times New Roman"/>
                <a:cs typeface="Times New Roman"/>
              </a:rPr>
              <a:t>and </a:t>
            </a:r>
            <a:r>
              <a:rPr dirty="0" sz="1100" spc="5" b="1">
                <a:latin typeface="Times New Roman"/>
                <a:cs typeface="Times New Roman"/>
              </a:rPr>
              <a:t>Service </a:t>
            </a:r>
            <a:r>
              <a:rPr dirty="0" sz="1100" spc="10" b="1">
                <a:latin typeface="Times New Roman"/>
                <a:cs typeface="Times New Roman"/>
              </a:rPr>
              <a:t>Process </a:t>
            </a:r>
            <a:r>
              <a:rPr dirty="0" sz="1100" spc="5" b="1">
                <a:latin typeface="Times New Roman"/>
                <a:cs typeface="Times New Roman"/>
              </a:rPr>
              <a:t>for </a:t>
            </a:r>
            <a:r>
              <a:rPr dirty="0" sz="1100" spc="15" b="1">
                <a:latin typeface="Times New Roman"/>
                <a:cs typeface="Times New Roman"/>
              </a:rPr>
              <a:t>VLT</a:t>
            </a:r>
            <a:r>
              <a:rPr dirty="0" sz="1100" spc="-5" b="1">
                <a:latin typeface="Times New Roman"/>
                <a:cs typeface="Times New Roman"/>
              </a:rPr>
              <a:t> </a:t>
            </a:r>
            <a:r>
              <a:rPr dirty="0" sz="1100" spc="5" b="1">
                <a:latin typeface="Times New Roman"/>
                <a:cs typeface="Times New Roman"/>
              </a:rPr>
              <a:t>Device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80484" y="2299071"/>
            <a:ext cx="12382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a</a:t>
            </a:r>
            <a:r>
              <a:rPr dirty="0" sz="1100" spc="5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07020" y="2299071"/>
            <a:ext cx="4319270" cy="36322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 spc="20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device manufacturers or </a:t>
            </a:r>
            <a:r>
              <a:rPr dirty="0" sz="1100" spc="5">
                <a:latin typeface="Times New Roman"/>
                <a:cs typeface="Times New Roman"/>
              </a:rPr>
              <a:t>their </a:t>
            </a:r>
            <a:r>
              <a:rPr dirty="0" sz="1100" spc="10">
                <a:latin typeface="Times New Roman"/>
                <a:cs typeface="Times New Roman"/>
              </a:rPr>
              <a:t>authorised dealers </a:t>
            </a:r>
            <a:r>
              <a:rPr dirty="0" sz="1100" spc="5">
                <a:latin typeface="Times New Roman"/>
                <a:cs typeface="Times New Roman"/>
              </a:rPr>
              <a:t>shall install </a:t>
            </a:r>
            <a:r>
              <a:rPr dirty="0" sz="1100" spc="15">
                <a:latin typeface="Times New Roman"/>
                <a:cs typeface="Times New Roman"/>
              </a:rPr>
              <a:t>VLT  </a:t>
            </a:r>
            <a:r>
              <a:rPr dirty="0" sz="1100" spc="5">
                <a:latin typeface="Times New Roman"/>
                <a:cs typeface="Times New Roman"/>
              </a:rPr>
              <a:t>devices </a:t>
            </a:r>
            <a:r>
              <a:rPr dirty="0" sz="1100" spc="10">
                <a:latin typeface="Times New Roman"/>
                <a:cs typeface="Times New Roman"/>
              </a:rPr>
              <a:t>on permit holder’s </a:t>
            </a:r>
            <a:r>
              <a:rPr dirty="0" sz="1100" spc="5">
                <a:latin typeface="Times New Roman"/>
                <a:cs typeface="Times New Roman"/>
              </a:rPr>
              <a:t>vehicles (only tested </a:t>
            </a:r>
            <a:r>
              <a:rPr dirty="0" sz="1100" spc="10">
                <a:latin typeface="Times New Roman"/>
                <a:cs typeface="Times New Roman"/>
              </a:rPr>
              <a:t>and </a:t>
            </a:r>
            <a:r>
              <a:rPr dirty="0" sz="1100" spc="5">
                <a:latin typeface="Times New Roman"/>
                <a:cs typeface="Times New Roman"/>
              </a:rPr>
              <a:t>approved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model).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80484" y="2865997"/>
            <a:ext cx="13335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b.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06948" y="2865997"/>
            <a:ext cx="4319270" cy="3625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 indent="-635">
              <a:lnSpc>
                <a:spcPts val="1300"/>
              </a:lnSpc>
              <a:spcBef>
                <a:spcPts val="185"/>
              </a:spcBef>
            </a:pP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device </a:t>
            </a:r>
            <a:r>
              <a:rPr dirty="0" sz="1100" spc="5">
                <a:latin typeface="Times New Roman"/>
                <a:cs typeface="Times New Roman"/>
              </a:rPr>
              <a:t>manufacturers shall </a:t>
            </a:r>
            <a:r>
              <a:rPr dirty="0" sz="1100" spc="10">
                <a:latin typeface="Times New Roman"/>
                <a:cs typeface="Times New Roman"/>
              </a:rPr>
              <a:t>ensure </a:t>
            </a:r>
            <a:r>
              <a:rPr dirty="0" sz="1100" spc="5">
                <a:latin typeface="Times New Roman"/>
                <a:cs typeface="Times New Roman"/>
              </a:rPr>
              <a:t>necessary uploading/integration </a:t>
            </a:r>
            <a:r>
              <a:rPr dirty="0" sz="1100" spc="15">
                <a:latin typeface="Times New Roman"/>
                <a:cs typeface="Times New Roman"/>
              </a:rPr>
              <a:t>of 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installation/activation data to </a:t>
            </a:r>
            <a:r>
              <a:rPr dirty="0" sz="1100" spc="10">
                <a:latin typeface="Times New Roman"/>
                <a:cs typeface="Times New Roman"/>
              </a:rPr>
              <a:t>the backend </a:t>
            </a:r>
            <a:r>
              <a:rPr dirty="0" sz="1100" spc="5">
                <a:latin typeface="Times New Roman"/>
                <a:cs typeface="Times New Roman"/>
              </a:rPr>
              <a:t>system/Vahan.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80484" y="3432149"/>
            <a:ext cx="12382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5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07020" y="3432149"/>
            <a:ext cx="4318635" cy="3625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 spc="10">
                <a:latin typeface="Times New Roman"/>
                <a:cs typeface="Times New Roman"/>
              </a:rPr>
              <a:t>In case </a:t>
            </a:r>
            <a:r>
              <a:rPr dirty="0" sz="1100" spc="5">
                <a:latin typeface="Times New Roman"/>
                <a:cs typeface="Times New Roman"/>
              </a:rPr>
              <a:t>of </a:t>
            </a:r>
            <a:r>
              <a:rPr dirty="0" sz="1100" spc="10">
                <a:latin typeface="Times New Roman"/>
                <a:cs typeface="Times New Roman"/>
              </a:rPr>
              <a:t>any problem </a:t>
            </a:r>
            <a:r>
              <a:rPr dirty="0" sz="1100" spc="5">
                <a:latin typeface="Times New Roman"/>
                <a:cs typeface="Times New Roman"/>
              </a:rPr>
              <a:t>in </a:t>
            </a:r>
            <a:r>
              <a:rPr dirty="0" sz="1100" spc="10">
                <a:latin typeface="Times New Roman"/>
                <a:cs typeface="Times New Roman"/>
              </a:rPr>
              <a:t>updating Vahan, </a:t>
            </a:r>
            <a:r>
              <a:rPr dirty="0" sz="1100">
                <a:latin typeface="Times New Roman"/>
                <a:cs typeface="Times New Roman"/>
              </a:rPr>
              <a:t>it </a:t>
            </a:r>
            <a:r>
              <a:rPr dirty="0" sz="1100" spc="10">
                <a:latin typeface="Times New Roman"/>
                <a:cs typeface="Times New Roman"/>
              </a:rPr>
              <a:t>will be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device  manufacturer’s </a:t>
            </a:r>
            <a:r>
              <a:rPr dirty="0" sz="1100" spc="5">
                <a:latin typeface="Times New Roman"/>
                <a:cs typeface="Times New Roman"/>
              </a:rPr>
              <a:t>responsibility </a:t>
            </a:r>
            <a:r>
              <a:rPr dirty="0" sz="1100" spc="10">
                <a:latin typeface="Times New Roman"/>
                <a:cs typeface="Times New Roman"/>
              </a:rPr>
              <a:t>to </a:t>
            </a:r>
            <a:r>
              <a:rPr dirty="0" sz="1100" spc="5">
                <a:latin typeface="Times New Roman"/>
                <a:cs typeface="Times New Roman"/>
              </a:rPr>
              <a:t>resolve </a:t>
            </a:r>
            <a:r>
              <a:rPr dirty="0" sz="1100" spc="10">
                <a:latin typeface="Times New Roman"/>
                <a:cs typeface="Times New Roman"/>
              </a:rPr>
              <a:t>the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same.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80484" y="3998301"/>
            <a:ext cx="13271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d.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06747" y="3998301"/>
            <a:ext cx="4319270" cy="52768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just" marL="12700" marR="5080" indent="-635">
              <a:lnSpc>
                <a:spcPct val="98400"/>
              </a:lnSpc>
              <a:spcBef>
                <a:spcPts val="150"/>
              </a:spcBef>
            </a:pP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5">
                <a:latin typeface="Times New Roman"/>
                <a:cs typeface="Times New Roman"/>
              </a:rPr>
              <a:t>device manufacturers or their authorised dealers </a:t>
            </a:r>
            <a:r>
              <a:rPr dirty="0" sz="1100" spc="10">
                <a:latin typeface="Times New Roman"/>
                <a:cs typeface="Times New Roman"/>
              </a:rPr>
              <a:t>will </a:t>
            </a:r>
            <a:r>
              <a:rPr dirty="0" sz="1100" spc="5">
                <a:latin typeface="Times New Roman"/>
                <a:cs typeface="Times New Roman"/>
              </a:rPr>
              <a:t>also provide  </a:t>
            </a:r>
            <a:r>
              <a:rPr dirty="0" sz="1100" spc="10">
                <a:latin typeface="Times New Roman"/>
                <a:cs typeface="Times New Roman"/>
              </a:rPr>
              <a:t>necessary </a:t>
            </a:r>
            <a:r>
              <a:rPr dirty="0" sz="1100" spc="5">
                <a:latin typeface="Times New Roman"/>
                <a:cs typeface="Times New Roman"/>
              </a:rPr>
              <a:t>print </a:t>
            </a:r>
            <a:r>
              <a:rPr dirty="0" sz="1100" spc="10">
                <a:latin typeface="Times New Roman"/>
                <a:cs typeface="Times New Roman"/>
              </a:rPr>
              <a:t>of installation/activation report to permit holder </a:t>
            </a:r>
            <a:r>
              <a:rPr dirty="0" sz="1100" spc="15">
                <a:latin typeface="Times New Roman"/>
                <a:cs typeface="Times New Roman"/>
              </a:rPr>
              <a:t>from the  </a:t>
            </a:r>
            <a:r>
              <a:rPr dirty="0" sz="1100" spc="10">
                <a:latin typeface="Times New Roman"/>
                <a:cs typeface="Times New Roman"/>
              </a:rPr>
              <a:t>respective backend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system.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80498" y="4729814"/>
            <a:ext cx="12382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e</a:t>
            </a:r>
            <a:r>
              <a:rPr dirty="0" sz="1100" spc="5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07049" y="4729814"/>
            <a:ext cx="268986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20725" algn="l"/>
                <a:tab pos="1466850" algn="l"/>
                <a:tab pos="2079625" algn="l"/>
                <a:tab pos="2540000" algn="l"/>
              </a:tabLst>
            </a:pPr>
            <a:r>
              <a:rPr dirty="0" sz="1100" spc="10">
                <a:latin typeface="Times New Roman"/>
                <a:cs typeface="Times New Roman"/>
              </a:rPr>
              <a:t>Re</a:t>
            </a:r>
            <a:r>
              <a:rPr dirty="0" sz="1100" spc="15">
                <a:latin typeface="Times New Roman"/>
                <a:cs typeface="Times New Roman"/>
              </a:rPr>
              <a:t>g</a:t>
            </a:r>
            <a:r>
              <a:rPr dirty="0" sz="1100" spc="5">
                <a:latin typeface="Times New Roman"/>
                <a:cs typeface="Times New Roman"/>
              </a:rPr>
              <a:t>iona</a:t>
            </a:r>
            <a:r>
              <a:rPr dirty="0" sz="1100" spc="5">
                <a:latin typeface="Times New Roman"/>
                <a:cs typeface="Times New Roman"/>
              </a:rPr>
              <a:t>l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10">
                <a:latin typeface="Times New Roman"/>
                <a:cs typeface="Times New Roman"/>
              </a:rPr>
              <a:t>T</a:t>
            </a:r>
            <a:r>
              <a:rPr dirty="0" sz="1100" spc="10">
                <a:latin typeface="Times New Roman"/>
                <a:cs typeface="Times New Roman"/>
              </a:rPr>
              <a:t>r</a:t>
            </a:r>
            <a:r>
              <a:rPr dirty="0" sz="1100">
                <a:latin typeface="Times New Roman"/>
                <a:cs typeface="Times New Roman"/>
              </a:rPr>
              <a:t>a</a:t>
            </a:r>
            <a:r>
              <a:rPr dirty="0" sz="1100" spc="5">
                <a:latin typeface="Times New Roman"/>
                <a:cs typeface="Times New Roman"/>
              </a:rPr>
              <a:t>nspor</a:t>
            </a:r>
            <a:r>
              <a:rPr dirty="0" sz="1100" spc="5">
                <a:latin typeface="Times New Roman"/>
                <a:cs typeface="Times New Roman"/>
              </a:rPr>
              <a:t>t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5">
                <a:latin typeface="Times New Roman"/>
                <a:cs typeface="Times New Roman"/>
              </a:rPr>
              <a:t>Office</a:t>
            </a:r>
            <a:r>
              <a:rPr dirty="0" sz="1100" spc="10">
                <a:latin typeface="Times New Roman"/>
                <a:cs typeface="Times New Roman"/>
              </a:rPr>
              <a:t>s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10">
                <a:latin typeface="Times New Roman"/>
                <a:cs typeface="Times New Roman"/>
              </a:rPr>
              <a:t>s</a:t>
            </a:r>
            <a:r>
              <a:rPr dirty="0" sz="1100" spc="5">
                <a:latin typeface="Times New Roman"/>
                <a:cs typeface="Times New Roman"/>
              </a:rPr>
              <a:t>hal</a:t>
            </a:r>
            <a:r>
              <a:rPr dirty="0" sz="1100" spc="5">
                <a:latin typeface="Times New Roman"/>
                <a:cs typeface="Times New Roman"/>
              </a:rPr>
              <a:t>l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15">
                <a:latin typeface="Times New Roman"/>
                <a:cs typeface="Times New Roman"/>
              </a:rPr>
              <a:t>b</a:t>
            </a:r>
            <a:r>
              <a:rPr dirty="0" sz="1100" spc="1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07034" y="4894400"/>
            <a:ext cx="269240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062480" algn="l"/>
                <a:tab pos="2559685" algn="l"/>
              </a:tabLst>
            </a:pPr>
            <a:r>
              <a:rPr dirty="0" sz="1100" spc="10">
                <a:latin typeface="Times New Roman"/>
                <a:cs typeface="Times New Roman"/>
              </a:rPr>
              <a:t>regist</a:t>
            </a:r>
            <a:r>
              <a:rPr dirty="0" sz="1100" spc="10">
                <a:latin typeface="Times New Roman"/>
                <a:cs typeface="Times New Roman"/>
              </a:rPr>
              <a:t>r</a:t>
            </a:r>
            <a:r>
              <a:rPr dirty="0" sz="1100" spc="5">
                <a:latin typeface="Times New Roman"/>
                <a:cs typeface="Times New Roman"/>
              </a:rPr>
              <a:t>a</a:t>
            </a:r>
            <a:r>
              <a:rPr dirty="0" sz="1100" spc="10">
                <a:latin typeface="Times New Roman"/>
                <a:cs typeface="Times New Roman"/>
              </a:rPr>
              <a:t>tion/a</a:t>
            </a: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10">
                <a:latin typeface="Times New Roman"/>
                <a:cs typeface="Times New Roman"/>
              </a:rPr>
              <a:t>tivation/f</a:t>
            </a:r>
            <a:r>
              <a:rPr dirty="0" sz="1100" spc="15">
                <a:latin typeface="Times New Roman"/>
                <a:cs typeface="Times New Roman"/>
              </a:rPr>
              <a:t>u</a:t>
            </a:r>
            <a:r>
              <a:rPr dirty="0" sz="1100" spc="10">
                <a:latin typeface="Times New Roman"/>
                <a:cs typeface="Times New Roman"/>
              </a:rPr>
              <a:t>nct</a:t>
            </a:r>
            <a:r>
              <a:rPr dirty="0" sz="1100" spc="-5">
                <a:latin typeface="Times New Roman"/>
                <a:cs typeface="Times New Roman"/>
              </a:rPr>
              <a:t>i</a:t>
            </a:r>
            <a:r>
              <a:rPr dirty="0" sz="1100" spc="15">
                <a:latin typeface="Times New Roman"/>
                <a:cs typeface="Times New Roman"/>
              </a:rPr>
              <a:t>on</a:t>
            </a:r>
            <a:r>
              <a:rPr dirty="0" sz="1100" spc="-15">
                <a:latin typeface="Times New Roman"/>
                <a:cs typeface="Times New Roman"/>
              </a:rPr>
              <a:t>a</a:t>
            </a:r>
            <a:r>
              <a:rPr dirty="0" sz="1100" spc="5">
                <a:latin typeface="Times New Roman"/>
                <a:cs typeface="Times New Roman"/>
              </a:rPr>
              <a:t>l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5">
                <a:latin typeface="Times New Roman"/>
                <a:cs typeface="Times New Roman"/>
              </a:rPr>
              <a:t>statu</a:t>
            </a:r>
            <a:r>
              <a:rPr dirty="0" sz="1100" spc="10">
                <a:latin typeface="Times New Roman"/>
                <a:cs typeface="Times New Roman"/>
              </a:rPr>
              <a:t>s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5">
                <a:latin typeface="Times New Roman"/>
                <a:cs typeface="Times New Roman"/>
              </a:rPr>
              <a:t>o</a:t>
            </a:r>
            <a:r>
              <a:rPr dirty="0" sz="1100" spc="5">
                <a:latin typeface="Times New Roman"/>
                <a:cs typeface="Times New Roman"/>
              </a:rPr>
              <a:t>f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46207" y="4729814"/>
            <a:ext cx="1480185" cy="3625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 indent="15240">
              <a:lnSpc>
                <a:spcPts val="1300"/>
              </a:lnSpc>
              <a:spcBef>
                <a:spcPts val="185"/>
              </a:spcBef>
              <a:tabLst>
                <a:tab pos="456565" algn="l"/>
                <a:tab pos="758190" algn="l"/>
                <a:tab pos="1007744" algn="l"/>
                <a:tab pos="1289685" algn="l"/>
              </a:tabLst>
            </a:pPr>
            <a:r>
              <a:rPr dirty="0" sz="1100">
                <a:latin typeface="Times New Roman"/>
                <a:cs typeface="Times New Roman"/>
              </a:rPr>
              <a:t>a</a:t>
            </a:r>
            <a:r>
              <a:rPr dirty="0" sz="1100" spc="5">
                <a:latin typeface="Times New Roman"/>
                <a:cs typeface="Times New Roman"/>
              </a:rPr>
              <a:t>b</a:t>
            </a:r>
            <a:r>
              <a:rPr dirty="0" sz="1100" spc="10">
                <a:latin typeface="Times New Roman"/>
                <a:cs typeface="Times New Roman"/>
              </a:rPr>
              <a:t>le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10">
                <a:latin typeface="Times New Roman"/>
                <a:cs typeface="Times New Roman"/>
              </a:rPr>
              <a:t>to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5">
                <a:latin typeface="Times New Roman"/>
                <a:cs typeface="Times New Roman"/>
              </a:rPr>
              <a:t>verif</a:t>
            </a:r>
            <a:r>
              <a:rPr dirty="0" sz="1100" spc="10">
                <a:latin typeface="Times New Roman"/>
                <a:cs typeface="Times New Roman"/>
              </a:rPr>
              <a:t>y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-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</a:t>
            </a:r>
            <a:r>
              <a:rPr dirty="0" sz="1100" spc="15">
                <a:latin typeface="Times New Roman"/>
                <a:cs typeface="Times New Roman"/>
              </a:rPr>
              <a:t>h</a:t>
            </a:r>
            <a:r>
              <a:rPr dirty="0" sz="1100" spc="5">
                <a:latin typeface="Times New Roman"/>
                <a:cs typeface="Times New Roman"/>
              </a:rPr>
              <a:t>e  </a:t>
            </a:r>
            <a:r>
              <a:rPr dirty="0" sz="1100" spc="10">
                <a:latin typeface="Times New Roman"/>
                <a:cs typeface="Times New Roman"/>
              </a:rPr>
              <a:t>VL</a:t>
            </a:r>
            <a:r>
              <a:rPr dirty="0" sz="1100" spc="15">
                <a:latin typeface="Times New Roman"/>
                <a:cs typeface="Times New Roman"/>
              </a:rPr>
              <a:t>T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-23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devic</a:t>
            </a:r>
            <a:r>
              <a:rPr dirty="0" sz="1100" spc="10">
                <a:latin typeface="Times New Roman"/>
                <a:cs typeface="Times New Roman"/>
              </a:rPr>
              <a:t>e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-5">
                <a:latin typeface="Times New Roman"/>
                <a:cs typeface="Times New Roman"/>
              </a:rPr>
              <a:t>i</a:t>
            </a:r>
            <a:r>
              <a:rPr dirty="0" sz="1100" spc="10">
                <a:latin typeface="Times New Roman"/>
                <a:cs typeface="Times New Roman"/>
              </a:rPr>
              <a:t>n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5">
                <a:latin typeface="Times New Roman"/>
                <a:cs typeface="Times New Roman"/>
              </a:rPr>
              <a:t>t</a:t>
            </a:r>
            <a:r>
              <a:rPr dirty="0" sz="1100" spc="20">
                <a:latin typeface="Times New Roman"/>
                <a:cs typeface="Times New Roman"/>
              </a:rPr>
              <a:t>h</a:t>
            </a:r>
            <a:r>
              <a:rPr dirty="0" sz="1100" spc="1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07034" y="5059761"/>
            <a:ext cx="386778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Vahan/corresponding </a:t>
            </a:r>
            <a:r>
              <a:rPr dirty="0" sz="1100" spc="10">
                <a:latin typeface="Times New Roman"/>
                <a:cs typeface="Times New Roman"/>
              </a:rPr>
              <a:t>backend system at the time </a:t>
            </a:r>
            <a:r>
              <a:rPr dirty="0" sz="1100" spc="5">
                <a:latin typeface="Times New Roman"/>
                <a:cs typeface="Times New Roman"/>
              </a:rPr>
              <a:t>of fitness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testing.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80498" y="5460567"/>
            <a:ext cx="10922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f.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06515" y="5460567"/>
            <a:ext cx="4319270" cy="3625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 indent="-635">
              <a:lnSpc>
                <a:spcPts val="1300"/>
              </a:lnSpc>
              <a:spcBef>
                <a:spcPts val="185"/>
              </a:spcBef>
            </a:pPr>
            <a:r>
              <a:rPr dirty="0" sz="1100" spc="10">
                <a:latin typeface="Times New Roman"/>
                <a:cs typeface="Times New Roman"/>
              </a:rPr>
              <a:t>The permit </a:t>
            </a:r>
            <a:r>
              <a:rPr dirty="0" sz="1100" spc="5">
                <a:latin typeface="Times New Roman"/>
                <a:cs typeface="Times New Roman"/>
              </a:rPr>
              <a:t>holder </a:t>
            </a:r>
            <a:r>
              <a:rPr dirty="0" sz="1100" spc="10">
                <a:latin typeface="Times New Roman"/>
                <a:cs typeface="Times New Roman"/>
              </a:rPr>
              <a:t>will have </a:t>
            </a:r>
            <a:r>
              <a:rPr dirty="0" sz="1100" spc="5">
                <a:latin typeface="Times New Roman"/>
                <a:cs typeface="Times New Roman"/>
              </a:rPr>
              <a:t>option to </a:t>
            </a:r>
            <a:r>
              <a:rPr dirty="0" sz="1100" spc="10">
                <a:latin typeface="Times New Roman"/>
                <a:cs typeface="Times New Roman"/>
              </a:rPr>
              <a:t>check the </a:t>
            </a:r>
            <a:r>
              <a:rPr dirty="0" sz="1100" spc="5">
                <a:latin typeface="Times New Roman"/>
                <a:cs typeface="Times New Roman"/>
              </a:rPr>
              <a:t>installation and </a:t>
            </a:r>
            <a:r>
              <a:rPr dirty="0" sz="1100" spc="10">
                <a:latin typeface="Times New Roman"/>
                <a:cs typeface="Times New Roman"/>
              </a:rPr>
              <a:t>device  working </a:t>
            </a:r>
            <a:r>
              <a:rPr dirty="0" sz="1100" spc="5">
                <a:latin typeface="Times New Roman"/>
                <a:cs typeface="Times New Roman"/>
              </a:rPr>
              <a:t>status in </a:t>
            </a:r>
            <a:r>
              <a:rPr dirty="0" sz="1100" spc="10">
                <a:latin typeface="Times New Roman"/>
                <a:cs typeface="Times New Roman"/>
              </a:rPr>
              <a:t>the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Vahan.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80498" y="6098352"/>
            <a:ext cx="13335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g.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07034" y="6098352"/>
            <a:ext cx="4319270" cy="69215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just" marL="12700" marR="5080">
              <a:lnSpc>
                <a:spcPct val="98300"/>
              </a:lnSpc>
              <a:spcBef>
                <a:spcPts val="150"/>
              </a:spcBef>
            </a:pP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20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device manufacture may </a:t>
            </a:r>
            <a:r>
              <a:rPr dirty="0" sz="1100" spc="5">
                <a:latin typeface="Times New Roman"/>
                <a:cs typeface="Times New Roman"/>
              </a:rPr>
              <a:t>offer value </a:t>
            </a:r>
            <a:r>
              <a:rPr dirty="0" sz="1100" spc="10">
                <a:latin typeface="Times New Roman"/>
                <a:cs typeface="Times New Roman"/>
              </a:rPr>
              <a:t>added </a:t>
            </a:r>
            <a:r>
              <a:rPr dirty="0" sz="1100" spc="5">
                <a:latin typeface="Times New Roman"/>
                <a:cs typeface="Times New Roman"/>
              </a:rPr>
              <a:t>services, in addition 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to the mandatory performance requirements to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permit holders as per </a:t>
            </a:r>
            <a:r>
              <a:rPr dirty="0" sz="1100" spc="10">
                <a:latin typeface="Times New Roman"/>
                <a:cs typeface="Times New Roman"/>
              </a:rPr>
              <a:t>the  mutual agreement between them. Mandatory </a:t>
            </a:r>
            <a:r>
              <a:rPr dirty="0" sz="1100" spc="5">
                <a:latin typeface="Times New Roman"/>
                <a:cs typeface="Times New Roman"/>
              </a:rPr>
              <a:t>performance requirements  shall mean the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following: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58866" y="6837320"/>
            <a:ext cx="4268470" cy="2104390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382270" indent="-290830">
              <a:lnSpc>
                <a:spcPct val="100000"/>
              </a:lnSpc>
              <a:spcBef>
                <a:spcPts val="635"/>
              </a:spcBef>
              <a:buAutoNum type="romanLcPeriod"/>
              <a:tabLst>
                <a:tab pos="381635" algn="l"/>
                <a:tab pos="382270" algn="l"/>
              </a:tabLst>
            </a:pPr>
            <a:r>
              <a:rPr dirty="0" sz="1100" spc="5">
                <a:latin typeface="Times New Roman"/>
                <a:cs typeface="Times New Roman"/>
              </a:rPr>
              <a:t>Uploading </a:t>
            </a:r>
            <a:r>
              <a:rPr dirty="0" sz="1100" spc="10">
                <a:latin typeface="Times New Roman"/>
                <a:cs typeface="Times New Roman"/>
              </a:rPr>
              <a:t>device data </a:t>
            </a:r>
            <a:r>
              <a:rPr dirty="0" sz="1100" spc="5">
                <a:latin typeface="Times New Roman"/>
                <a:cs typeface="Times New Roman"/>
              </a:rPr>
              <a:t>in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Vahan</a:t>
            </a:r>
            <a:endParaRPr sz="1100">
              <a:latin typeface="Times New Roman"/>
              <a:cs typeface="Times New Roman"/>
            </a:endParaRPr>
          </a:p>
          <a:p>
            <a:pPr marL="381635" indent="-329565">
              <a:lnSpc>
                <a:spcPct val="100000"/>
              </a:lnSpc>
              <a:spcBef>
                <a:spcPts val="540"/>
              </a:spcBef>
              <a:buAutoNum type="romanLcPeriod"/>
              <a:tabLst>
                <a:tab pos="381635" algn="l"/>
                <a:tab pos="382270" algn="l"/>
              </a:tabLst>
            </a:pPr>
            <a:r>
              <a:rPr dirty="0" sz="1100" spc="5">
                <a:latin typeface="Times New Roman"/>
                <a:cs typeface="Times New Roman"/>
              </a:rPr>
              <a:t>Updating registration </a:t>
            </a:r>
            <a:r>
              <a:rPr dirty="0" sz="1100" spc="10">
                <a:latin typeface="Times New Roman"/>
                <a:cs typeface="Times New Roman"/>
              </a:rPr>
              <a:t>and </a:t>
            </a:r>
            <a:r>
              <a:rPr dirty="0" sz="1100" spc="5">
                <a:latin typeface="Times New Roman"/>
                <a:cs typeface="Times New Roman"/>
              </a:rPr>
              <a:t>activation data of </a:t>
            </a:r>
            <a:r>
              <a:rPr dirty="0" sz="1100" spc="20">
                <a:latin typeface="Times New Roman"/>
                <a:cs typeface="Times New Roman"/>
              </a:rPr>
              <a:t>VLT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device</a:t>
            </a:r>
            <a:endParaRPr sz="1100">
              <a:latin typeface="Times New Roman"/>
              <a:cs typeface="Times New Roman"/>
            </a:endParaRPr>
          </a:p>
          <a:p>
            <a:pPr marL="382270" indent="-369570">
              <a:lnSpc>
                <a:spcPct val="100000"/>
              </a:lnSpc>
              <a:spcBef>
                <a:spcPts val="545"/>
              </a:spcBef>
              <a:buAutoNum type="romanLcPeriod"/>
              <a:tabLst>
                <a:tab pos="381635" algn="l"/>
                <a:tab pos="382905" algn="l"/>
              </a:tabLst>
            </a:pPr>
            <a:r>
              <a:rPr dirty="0" sz="1100" spc="10">
                <a:latin typeface="Times New Roman"/>
                <a:cs typeface="Times New Roman"/>
              </a:rPr>
              <a:t>Sending device health </a:t>
            </a:r>
            <a:r>
              <a:rPr dirty="0" sz="1100" spc="5">
                <a:latin typeface="Times New Roman"/>
                <a:cs typeface="Times New Roman"/>
              </a:rPr>
              <a:t>status to </a:t>
            </a:r>
            <a:r>
              <a:rPr dirty="0" sz="1100" spc="10">
                <a:latin typeface="Times New Roman"/>
                <a:cs typeface="Times New Roman"/>
              </a:rPr>
              <a:t>the backend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system</a:t>
            </a:r>
            <a:endParaRPr sz="1100">
              <a:latin typeface="Times New Roman"/>
              <a:cs typeface="Times New Roman"/>
            </a:endParaRPr>
          </a:p>
          <a:p>
            <a:pPr marL="382270" marR="8890" indent="-361950">
              <a:lnSpc>
                <a:spcPts val="1300"/>
              </a:lnSpc>
              <a:spcBef>
                <a:spcPts val="600"/>
              </a:spcBef>
              <a:buAutoNum type="romanLcPeriod"/>
              <a:tabLst>
                <a:tab pos="381635" algn="l"/>
                <a:tab pos="382905" algn="l"/>
              </a:tabLst>
            </a:pPr>
            <a:r>
              <a:rPr dirty="0" sz="1100" spc="10">
                <a:latin typeface="Times New Roman"/>
                <a:cs typeface="Times New Roman"/>
              </a:rPr>
              <a:t>Sending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emergency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alerts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to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the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corresponding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State/UT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emergency  response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system</a:t>
            </a:r>
            <a:endParaRPr sz="1100">
              <a:latin typeface="Times New Roman"/>
              <a:cs typeface="Times New Roman"/>
            </a:endParaRPr>
          </a:p>
          <a:p>
            <a:pPr marL="382270" indent="-322580">
              <a:lnSpc>
                <a:spcPct val="100000"/>
              </a:lnSpc>
              <a:spcBef>
                <a:spcPts val="500"/>
              </a:spcBef>
              <a:buAutoNum type="romanLcPeriod"/>
              <a:tabLst>
                <a:tab pos="381635" algn="l"/>
                <a:tab pos="382905" algn="l"/>
              </a:tabLst>
            </a:pPr>
            <a:r>
              <a:rPr dirty="0" sz="1100" spc="10">
                <a:latin typeface="Times New Roman"/>
                <a:cs typeface="Times New Roman"/>
              </a:rPr>
              <a:t>Sending </a:t>
            </a:r>
            <a:r>
              <a:rPr dirty="0" sz="1100" spc="5">
                <a:latin typeface="Times New Roman"/>
                <a:cs typeface="Times New Roman"/>
              </a:rPr>
              <a:t>over speeding alerts to </a:t>
            </a:r>
            <a:r>
              <a:rPr dirty="0" sz="1100" spc="10">
                <a:latin typeface="Times New Roman"/>
                <a:cs typeface="Times New Roman"/>
              </a:rPr>
              <a:t>the backend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system</a:t>
            </a:r>
            <a:endParaRPr sz="1100">
              <a:latin typeface="Times New Roman"/>
              <a:cs typeface="Times New Roman"/>
            </a:endParaRPr>
          </a:p>
          <a:p>
            <a:pPr algn="just" marL="382270" marR="5080" indent="-361950">
              <a:lnSpc>
                <a:spcPct val="98500"/>
              </a:lnSpc>
              <a:spcBef>
                <a:spcPts val="560"/>
              </a:spcBef>
              <a:buAutoNum type="romanLcPeriod"/>
              <a:tabLst>
                <a:tab pos="382905" algn="l"/>
              </a:tabLst>
            </a:pPr>
            <a:r>
              <a:rPr dirty="0" sz="1100" spc="10">
                <a:latin typeface="Times New Roman"/>
                <a:cs typeface="Times New Roman"/>
              </a:rPr>
              <a:t>Other performance requirements </a:t>
            </a:r>
            <a:r>
              <a:rPr dirty="0" sz="1100" spc="5">
                <a:latin typeface="Times New Roman"/>
                <a:cs typeface="Times New Roman"/>
              </a:rPr>
              <a:t>as </a:t>
            </a:r>
            <a:r>
              <a:rPr dirty="0" sz="1100" spc="10">
                <a:latin typeface="Times New Roman"/>
                <a:cs typeface="Times New Roman"/>
              </a:rPr>
              <a:t>per </a:t>
            </a:r>
            <a:r>
              <a:rPr dirty="0" sz="1100" spc="15">
                <a:latin typeface="Times New Roman"/>
                <a:cs typeface="Times New Roman"/>
              </a:rPr>
              <a:t>AIS </a:t>
            </a:r>
            <a:r>
              <a:rPr dirty="0" sz="1100" spc="10">
                <a:latin typeface="Times New Roman"/>
                <a:cs typeface="Times New Roman"/>
              </a:rPr>
              <a:t>140 and as notified </a:t>
            </a:r>
            <a:r>
              <a:rPr dirty="0" sz="1100" spc="5">
                <a:latin typeface="Times New Roman"/>
                <a:cs typeface="Times New Roman"/>
              </a:rPr>
              <a:t>by  </a:t>
            </a:r>
            <a:r>
              <a:rPr dirty="0" sz="1100" spc="10">
                <a:latin typeface="Times New Roman"/>
                <a:cs typeface="Times New Roman"/>
              </a:rPr>
              <a:t>central government vide Motor Vehicles (Vehicle Location  Tracking </a:t>
            </a:r>
            <a:r>
              <a:rPr dirty="0" sz="1100" spc="5">
                <a:latin typeface="Times New Roman"/>
                <a:cs typeface="Times New Roman"/>
              </a:rPr>
              <a:t>Device </a:t>
            </a:r>
            <a:r>
              <a:rPr dirty="0" sz="1100" spc="10">
                <a:latin typeface="Times New Roman"/>
                <a:cs typeface="Times New Roman"/>
              </a:rPr>
              <a:t>and Emergency </a:t>
            </a:r>
            <a:r>
              <a:rPr dirty="0" sz="1100" spc="5">
                <a:latin typeface="Times New Roman"/>
                <a:cs typeface="Times New Roman"/>
              </a:rPr>
              <a:t>Button) Order, </a:t>
            </a:r>
            <a:r>
              <a:rPr dirty="0" sz="1100" spc="10">
                <a:latin typeface="Times New Roman"/>
                <a:cs typeface="Times New Roman"/>
              </a:rPr>
              <a:t>2018 as amended  </a:t>
            </a:r>
            <a:r>
              <a:rPr dirty="0" sz="1100" spc="15">
                <a:latin typeface="Times New Roman"/>
                <a:cs typeface="Times New Roman"/>
              </a:rPr>
              <a:t>from </a:t>
            </a:r>
            <a:r>
              <a:rPr dirty="0" sz="1100" spc="10">
                <a:latin typeface="Times New Roman"/>
                <a:cs typeface="Times New Roman"/>
              </a:rPr>
              <a:t>time </a:t>
            </a:r>
            <a:r>
              <a:rPr dirty="0" sz="1100" spc="5">
                <a:latin typeface="Times New Roman"/>
                <a:cs typeface="Times New Roman"/>
              </a:rPr>
              <a:t>to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time.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24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871848" y="5686678"/>
          <a:ext cx="2344420" cy="3237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319"/>
                <a:gridCol w="1298575"/>
              </a:tblGrid>
              <a:tr h="269875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24V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System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12V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System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71145">
                <a:tc>
                  <a:txBody>
                    <a:bodyPr/>
                    <a:lstStyle/>
                    <a:p>
                      <a:pPr marL="71120">
                        <a:lnSpc>
                          <a:spcPts val="137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18V,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-25°C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7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9V, -25°C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18V,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+80°C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9V, +80°C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46405">
                <a:tc>
                  <a:txBody>
                    <a:bodyPr/>
                    <a:lstStyle/>
                    <a:p>
                      <a:pPr marL="71120" marR="179070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18V, Room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mpe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tu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441325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9V,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Room  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mpe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tu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27V,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-25°C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13.5V,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-25°C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71145">
                <a:tc>
                  <a:txBody>
                    <a:bodyPr/>
                    <a:lstStyle/>
                    <a:p>
                      <a:pPr marL="71120">
                        <a:lnSpc>
                          <a:spcPts val="137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27V,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+80°C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7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13.5V,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+80°C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27V,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Room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41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Temperature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13.5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V,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Room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41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Temperature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71145">
                <a:tc>
                  <a:txBody>
                    <a:bodyPr/>
                    <a:lstStyle/>
                    <a:p>
                      <a:pPr marL="71120">
                        <a:lnSpc>
                          <a:spcPts val="137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32V,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-25°C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7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16V, -25°C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32V,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+80°C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16V, +80°C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46405">
                <a:tc>
                  <a:txBody>
                    <a:bodyPr/>
                    <a:lstStyle/>
                    <a:p>
                      <a:pPr marL="71120" marR="179070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32V, Room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mpe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tu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441325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16V, Room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mpe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tu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042414" y="792479"/>
          <a:ext cx="4576445" cy="9046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7055"/>
                <a:gridCol w="1082039"/>
                <a:gridCol w="2917189"/>
              </a:tblGrid>
              <a:tr h="796925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41783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Wiring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Harness</a:t>
                      </a:r>
                      <a:r>
                        <a:rPr dirty="0" sz="12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ts val="132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Flammability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ts val="141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 marR="362585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Flammability Test: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wiring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harness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used in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be tested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3345">
                        <a:lnSpc>
                          <a:spcPts val="136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flammability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per 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2465.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71120">
                        <a:lnSpc>
                          <a:spcPts val="129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29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Wiring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9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 per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AIS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028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</a:tr>
              <a:tr h="349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3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Harness</a:t>
                      </a:r>
                      <a:r>
                        <a:rPr dirty="0" sz="12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ts val="136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Electrical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DIN72551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ISO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6722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556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Properties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060450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Free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Fall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55"/>
                        </a:lnSpc>
                      </a:pP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9000 (Part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VII/Sec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4)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Free fall at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500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mm.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1755" marR="55880">
                        <a:lnSpc>
                          <a:spcPct val="96100"/>
                        </a:lnSpc>
                        <a:spcBef>
                          <a:spcPts val="69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Acceptance Criteria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: After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test the device  shall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be required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meet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provisions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Functional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Test Number 1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listed in Table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572770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755" marR="22479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mance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Parametric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755" marR="5715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During testing, VLT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 Emergency button  shall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kept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inside test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chamber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power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condition.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</a:tr>
              <a:tr h="1056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 marR="97155">
                        <a:lnSpc>
                          <a:spcPct val="96100"/>
                        </a:lnSpc>
                        <a:spcBef>
                          <a:spcPts val="30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(Nine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points,  tri  temp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tu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/tri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voltage)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71755" marR="57785">
                        <a:lnSpc>
                          <a:spcPts val="1390"/>
                        </a:lnSpc>
                        <a:spcBef>
                          <a:spcPts val="53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(System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shall be stabilized for minimum 5  min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at each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condition.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1755" marR="57150">
                        <a:lnSpc>
                          <a:spcPct val="96300"/>
                        </a:lnSpc>
                        <a:spcBef>
                          <a:spcPts val="35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At each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test point the system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will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powered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shut down 5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times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 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duration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 1 min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ON 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 min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OFF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</a:tr>
              <a:tr h="2185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 marR="57150">
                        <a:lnSpc>
                          <a:spcPts val="1390"/>
                        </a:lnSpc>
                        <a:spcBef>
                          <a:spcPts val="430"/>
                        </a:spcBef>
                        <a:tabLst>
                          <a:tab pos="838200" algn="l"/>
                          <a:tab pos="1165225" algn="l"/>
                          <a:tab pos="1492885" algn="l"/>
                          <a:tab pos="2082164" algn="l"/>
                          <a:tab pos="2733040" algn="l"/>
                        </a:tabLst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ollowing	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	the	v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rious	volt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	&amp;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temperatures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</a:tcPr>
                </a:tc>
              </a:tr>
              <a:tr h="2570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just" marL="71755" marR="58419">
                        <a:lnSpc>
                          <a:spcPct val="961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Acceptance Criteria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: The device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be  required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meet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provisions 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Functional  Test Number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listed 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Table A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each  value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temperature and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voltage.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25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2013" y="5616066"/>
            <a:ext cx="330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6.3.3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042414" y="792479"/>
          <a:ext cx="4585970" cy="458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15"/>
                <a:gridCol w="1072515"/>
                <a:gridCol w="2926715"/>
              </a:tblGrid>
              <a:tr h="2008505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 marR="35179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Insulation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sis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tan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1594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6162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 shall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conducted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as per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ISO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16750-  2:2010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after damp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heat test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mentioned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 marR="110489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point 3 of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Section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6.4.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System/components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remain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0.5 h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after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damp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heat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 marR="241935">
                        <a:lnSpc>
                          <a:spcPct val="95400"/>
                        </a:lnSpc>
                        <a:spcBef>
                          <a:spcPts val="57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 shall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conducted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 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voltage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 500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 DC. Acceptance Criteria: Insulation  Resistance shall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 &gt; 1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MΩ.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 marR="574675">
                        <a:lnSpc>
                          <a:spcPts val="1380"/>
                        </a:lnSpc>
                        <a:spcBef>
                          <a:spcPts val="63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No arcing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 puncturing 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insulation  allowed shall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observed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6545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1280" marR="17018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Load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Dump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Pulse</a:t>
                      </a:r>
                      <a:r>
                        <a:rPr dirty="0" sz="12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VLT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shall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 this.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12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System: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 marR="51435">
                        <a:lnSpc>
                          <a:spcPts val="1380"/>
                        </a:lnSpc>
                        <a:spcBef>
                          <a:spcPts val="29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 Voltage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spike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65V, 4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Ohms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200ms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pulse-5a 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per standard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ISO 7637-2: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2004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83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24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System: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 marR="50800">
                        <a:lnSpc>
                          <a:spcPts val="1380"/>
                        </a:lnSpc>
                        <a:spcBef>
                          <a:spcPts val="29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Voltage spike of 123V, 8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Ohms</a:t>
                      </a:r>
                      <a:r>
                        <a:rPr dirty="0" sz="1200" spc="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200ms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pulse-5a 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per standard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ISO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7637-2: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2004.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83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</a:tr>
              <a:tr h="9950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48895">
                        <a:lnSpc>
                          <a:spcPts val="1380"/>
                        </a:lnSpc>
                        <a:spcBef>
                          <a:spcPts val="29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Acceptance Criteria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: Device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meet  functional class A as per 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ISO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7637-2: 2004.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After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test,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shall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required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meet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provisions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Functional Test  Number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listed in Table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6A.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83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101342" y="5526201"/>
            <a:ext cx="4468495" cy="143573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150" spc="-5" b="1">
                <a:latin typeface="Times New Roman"/>
                <a:cs typeface="Times New Roman"/>
              </a:rPr>
              <a:t>Device Level Environmental</a:t>
            </a:r>
            <a:r>
              <a:rPr dirty="0" sz="1150" spc="5" b="1">
                <a:latin typeface="Times New Roman"/>
                <a:cs typeface="Times New Roman"/>
              </a:rPr>
              <a:t> </a:t>
            </a:r>
            <a:r>
              <a:rPr dirty="0" sz="1150" spc="-5" b="1">
                <a:latin typeface="Times New Roman"/>
                <a:cs typeface="Times New Roman"/>
              </a:rPr>
              <a:t>Tests</a:t>
            </a:r>
            <a:endParaRPr sz="1150">
              <a:latin typeface="Times New Roman"/>
              <a:cs typeface="Times New Roman"/>
            </a:endParaRPr>
          </a:p>
          <a:p>
            <a:pPr marL="12700" marR="5080">
              <a:lnSpc>
                <a:spcPts val="1310"/>
              </a:lnSpc>
              <a:spcBef>
                <a:spcPts val="840"/>
              </a:spcBef>
            </a:pPr>
            <a:r>
              <a:rPr dirty="0" sz="1150">
                <a:latin typeface="Times New Roman"/>
                <a:cs typeface="Times New Roman"/>
              </a:rPr>
              <a:t>The </a:t>
            </a:r>
            <a:r>
              <a:rPr dirty="0" sz="1150" spc="-5">
                <a:latin typeface="Times New Roman"/>
                <a:cs typeface="Times New Roman"/>
              </a:rPr>
              <a:t>environmental tests to </a:t>
            </a:r>
            <a:r>
              <a:rPr dirty="0" sz="1150">
                <a:latin typeface="Times New Roman"/>
                <a:cs typeface="Times New Roman"/>
              </a:rPr>
              <a:t>be </a:t>
            </a:r>
            <a:r>
              <a:rPr dirty="0" sz="1150" spc="-5">
                <a:latin typeface="Times New Roman"/>
                <a:cs typeface="Times New Roman"/>
              </a:rPr>
              <a:t>performed for device level approvals </a:t>
            </a:r>
            <a:r>
              <a:rPr dirty="0" sz="1150">
                <a:latin typeface="Times New Roman"/>
                <a:cs typeface="Times New Roman"/>
              </a:rPr>
              <a:t>are as  </a:t>
            </a:r>
            <a:r>
              <a:rPr dirty="0" sz="1150" spc="-5">
                <a:latin typeface="Times New Roman"/>
                <a:cs typeface="Times New Roman"/>
              </a:rPr>
              <a:t>listed </a:t>
            </a:r>
            <a:r>
              <a:rPr dirty="0" sz="1150">
                <a:latin typeface="Times New Roman"/>
                <a:cs typeface="Times New Roman"/>
              </a:rPr>
              <a:t>in </a:t>
            </a:r>
            <a:r>
              <a:rPr dirty="0" sz="1150" spc="-5">
                <a:latin typeface="Times New Roman"/>
                <a:cs typeface="Times New Roman"/>
              </a:rPr>
              <a:t>Table </a:t>
            </a:r>
            <a:r>
              <a:rPr dirty="0" sz="1150">
                <a:latin typeface="Times New Roman"/>
                <a:cs typeface="Times New Roman"/>
              </a:rPr>
              <a:t>6C.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1150" spc="-5">
                <a:latin typeface="Times New Roman"/>
                <a:cs typeface="Times New Roman"/>
              </a:rPr>
              <a:t>Following </a:t>
            </a:r>
            <a:r>
              <a:rPr dirty="0" sz="1150">
                <a:latin typeface="Times New Roman"/>
                <a:cs typeface="Times New Roman"/>
              </a:rPr>
              <a:t>to be </a:t>
            </a:r>
            <a:r>
              <a:rPr dirty="0" sz="1150" spc="-5">
                <a:latin typeface="Times New Roman"/>
                <a:cs typeface="Times New Roman"/>
              </a:rPr>
              <a:t>checked after</a:t>
            </a:r>
            <a:r>
              <a:rPr dirty="0" sz="1150" spc="-3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testing:</a:t>
            </a:r>
            <a:endParaRPr sz="1150">
              <a:latin typeface="Times New Roman"/>
              <a:cs typeface="Times New Roman"/>
            </a:endParaRPr>
          </a:p>
          <a:p>
            <a:pPr marL="230504" marR="5080" indent="-218440">
              <a:lnSpc>
                <a:spcPts val="1310"/>
              </a:lnSpc>
              <a:spcBef>
                <a:spcPts val="855"/>
              </a:spcBef>
              <a:tabLst>
                <a:tab pos="230504" algn="l"/>
              </a:tabLst>
            </a:pPr>
            <a:r>
              <a:rPr dirty="0" sz="1150">
                <a:latin typeface="Times New Roman"/>
                <a:cs typeface="Times New Roman"/>
              </a:rPr>
              <a:t>i)	</a:t>
            </a:r>
            <a:r>
              <a:rPr dirty="0" sz="1150" spc="-5">
                <a:latin typeface="Times New Roman"/>
                <a:cs typeface="Times New Roman"/>
              </a:rPr>
              <a:t>Tracking functionality shall </a:t>
            </a:r>
            <a:r>
              <a:rPr dirty="0" sz="1150">
                <a:latin typeface="Times New Roman"/>
                <a:cs typeface="Times New Roman"/>
              </a:rPr>
              <a:t>be </a:t>
            </a:r>
            <a:r>
              <a:rPr dirty="0" sz="1150" spc="-5">
                <a:latin typeface="Times New Roman"/>
                <a:cs typeface="Times New Roman"/>
              </a:rPr>
              <a:t>checked via Backend </a:t>
            </a:r>
            <a:r>
              <a:rPr dirty="0" sz="1150">
                <a:latin typeface="Times New Roman"/>
                <a:cs typeface="Times New Roman"/>
              </a:rPr>
              <a:t>Control </a:t>
            </a:r>
            <a:r>
              <a:rPr dirty="0" sz="1150" spc="-5">
                <a:latin typeface="Times New Roman"/>
                <a:cs typeface="Times New Roman"/>
              </a:rPr>
              <a:t>Centre for  </a:t>
            </a:r>
            <a:r>
              <a:rPr dirty="0" sz="1150">
                <a:latin typeface="Times New Roman"/>
                <a:cs typeface="Times New Roman"/>
              </a:rPr>
              <a:t>the </a:t>
            </a:r>
            <a:r>
              <a:rPr dirty="0" sz="1150" spc="-10">
                <a:latin typeface="Times New Roman"/>
                <a:cs typeface="Times New Roman"/>
              </a:rPr>
              <a:t>VLT </a:t>
            </a:r>
            <a:r>
              <a:rPr dirty="0" sz="1150" spc="-5">
                <a:latin typeface="Times New Roman"/>
                <a:cs typeface="Times New Roman"/>
              </a:rPr>
              <a:t>with Emergency</a:t>
            </a:r>
            <a:r>
              <a:rPr dirty="0" sz="1150">
                <a:latin typeface="Times New Roman"/>
                <a:cs typeface="Times New Roman"/>
              </a:rPr>
              <a:t> Button.</a:t>
            </a:r>
            <a:endParaRPr sz="115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042414" y="7058532"/>
          <a:ext cx="4594860" cy="2696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384"/>
                <a:gridCol w="1236344"/>
                <a:gridCol w="2936240"/>
              </a:tblGrid>
              <a:tr h="493395">
                <a:tc gridSpan="3">
                  <a:txBody>
                    <a:bodyPr/>
                    <a:lstStyle/>
                    <a:p>
                      <a:pPr algn="ctr" marL="5080">
                        <a:lnSpc>
                          <a:spcPts val="1320"/>
                        </a:lnSpc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Table 6C: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Device Level Environmental</a:t>
                      </a:r>
                      <a:r>
                        <a:rPr dirty="0" sz="115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Test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42900">
                <a:tc>
                  <a:txBody>
                    <a:bodyPr/>
                    <a:lstStyle/>
                    <a:p>
                      <a:pPr marL="118745" marR="108585" indent="10795">
                        <a:lnSpc>
                          <a:spcPts val="1320"/>
                        </a:lnSpc>
                        <a:spcBef>
                          <a:spcPts val="45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50" b="1">
                          <a:latin typeface="Times New Roman"/>
                          <a:cs typeface="Times New Roman"/>
                        </a:rPr>
                        <a:t>l.  </a:t>
                      </a: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No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Test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74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Test Procedure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185293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1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2382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Dry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Heat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High  Temperature</a:t>
                      </a:r>
                      <a:r>
                        <a:rPr dirty="0" sz="115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778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high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temperature test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used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evaluate  effects 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high   temperature   conditions  </a:t>
                      </a:r>
                      <a:r>
                        <a:rPr dirty="0" sz="1150" spc="2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on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1120" marR="60325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safety, integrity,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performance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the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device.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 shall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carried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out in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accordance with Indian Standard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IS: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9000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(Part  3/Sec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5) 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 shall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subjected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temperature 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150" spc="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70  ±  2°C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for 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16  h   in</a:t>
                      </a:r>
                      <a:r>
                        <a:rPr dirty="0" sz="1150" spc="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high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1120" marR="60960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temperature. Test with device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working  condition.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recovery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period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h.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26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42414" y="792479"/>
          <a:ext cx="4594860" cy="9072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384"/>
                <a:gridCol w="1236344"/>
                <a:gridCol w="2936240"/>
              </a:tblGrid>
              <a:tr h="754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8419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Acceptance Criteria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: Device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during and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after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high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temperature test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 shall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be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required to meet the provisions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150" spc="-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Functional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1120">
                        <a:lnSpc>
                          <a:spcPts val="129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 Number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1 as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listed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6A.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1670050">
                <a:tc>
                  <a:txBody>
                    <a:bodyPr/>
                    <a:lstStyle/>
                    <a:p>
                      <a:pPr marL="71120">
                        <a:lnSpc>
                          <a:spcPts val="131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2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Cold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Test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8419">
                        <a:lnSpc>
                          <a:spcPts val="1320"/>
                        </a:lnSpc>
                        <a:spcBef>
                          <a:spcPts val="2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 shall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carried out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accordance with 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9000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(Part 2/Sec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4 - 1977). 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under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 shall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subjected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temperature</a:t>
                      </a:r>
                      <a:r>
                        <a:rPr dirty="0" sz="115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1120" marR="59690">
                        <a:lnSpc>
                          <a:spcPts val="132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–10 ±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2°C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2 h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with device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working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condition.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recovery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period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h.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1120" marR="59055">
                        <a:lnSpc>
                          <a:spcPts val="1320"/>
                        </a:lnSpc>
                        <a:spcBef>
                          <a:spcPts val="610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Acceptance Criteria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: Device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during and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after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cold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 shall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required to  meet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provisions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Functional Test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Number  1 as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listed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15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6A.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00723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3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Damp Heat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75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5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</a:t>
                      </a:r>
                      <a:r>
                        <a:rPr dirty="0" sz="115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under</a:t>
                      </a:r>
                      <a:r>
                        <a:rPr dirty="0" sz="115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dirty="0" sz="115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shall</a:t>
                      </a:r>
                      <a:r>
                        <a:rPr dirty="0" sz="115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15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tested</a:t>
                      </a:r>
                      <a:r>
                        <a:rPr dirty="0" sz="115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according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1120" marR="57785">
                        <a:lnSpc>
                          <a:spcPct val="95800"/>
                        </a:lnSpc>
                        <a:spcBef>
                          <a:spcPts val="35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9000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(Part 5/Sec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2 - 1981). 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carried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out at +25° to +55° C, Humidity 95%.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Six cycles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(each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 cycle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24 h)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be run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with device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off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condition.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Functional test  shall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carried out with power in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‘On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condition’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at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start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2nd, 4th and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6th</a:t>
                      </a:r>
                      <a:r>
                        <a:rPr dirty="0" sz="115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cycle.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1120" marR="58419">
                        <a:lnSpc>
                          <a:spcPts val="1320"/>
                        </a:lnSpc>
                        <a:spcBef>
                          <a:spcPts val="635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Acceptance Criteria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: Device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during and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after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 shall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required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meet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provisions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Functional Test Number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1 as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listed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6A.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154368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4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 marR="411480">
                        <a:lnSpc>
                          <a:spcPts val="1310"/>
                        </a:lnSpc>
                        <a:spcBef>
                          <a:spcPts val="2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Tem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ture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Shock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71120" marR="57150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Temperature shock test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carried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out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to  determine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if 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 can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withstand sudden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changes</a:t>
                      </a:r>
                      <a:r>
                        <a:rPr dirty="0" sz="1150" spc="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150" spc="1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50" spc="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temperature</a:t>
                      </a:r>
                      <a:r>
                        <a:rPr dirty="0" sz="1150" spc="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150" spc="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50" spc="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surrounding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265"/>
                        </a:lnSpc>
                        <a:tabLst>
                          <a:tab pos="890269" algn="l"/>
                          <a:tab pos="1482725" algn="l"/>
                          <a:tab pos="2380615" algn="l"/>
                        </a:tabLst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atmosphere	without	experiencing	physical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1120" marR="58419">
                        <a:lnSpc>
                          <a:spcPct val="95400"/>
                        </a:lnSpc>
                        <a:spcBef>
                          <a:spcPts val="4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damage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deterioration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performance. The  device shall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tested as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per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9000 (Part  14/Sec 2) – 1978.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Exposure time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would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3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hours/cycle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number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cycles would be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two.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7785">
                        <a:lnSpc>
                          <a:spcPct val="95700"/>
                        </a:lnSpc>
                        <a:spcBef>
                          <a:spcPts val="215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Acceptance Criteria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after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 shall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required to meet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provisions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Functional Test Number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1 as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listed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Table  6A.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30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154495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5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 marR="83820">
                        <a:lnSpc>
                          <a:spcPts val="1310"/>
                        </a:lnSpc>
                        <a:spcBef>
                          <a:spcPts val="2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High</a:t>
                      </a:r>
                      <a:r>
                        <a:rPr dirty="0" sz="115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Temperature  Test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71120" marR="5905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high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temperature test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used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evaluate  effects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high temperature conditions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on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safety, integrity,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performance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15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1120" marR="59055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device.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 shall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carried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out in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accordance with Indian Standard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IS: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9000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(Part  3/Sec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5) 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 shall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subjected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temperature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70 ± 2°C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16 h in high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temperature. Test with device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working  condition.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recovery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period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shall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h.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0800">
                        <a:lnSpc>
                          <a:spcPct val="95600"/>
                        </a:lnSpc>
                        <a:spcBef>
                          <a:spcPts val="210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Acceptance Criteria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: Device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during and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after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high temperature test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 shall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be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required to meet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provisions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Functional  Test Number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1 as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listed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15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6A.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6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27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2013" y="4117975"/>
            <a:ext cx="330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6.3.4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042414" y="792479"/>
          <a:ext cx="4594860" cy="3178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384"/>
                <a:gridCol w="1236344"/>
                <a:gridCol w="2936240"/>
              </a:tblGrid>
              <a:tr h="1483995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Salt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Spray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6096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salt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spray test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conducted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check  corrosion resistance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device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1120" marR="6286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shall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tested according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Clause 4.8 of 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IS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10250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96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1120" marR="50800">
                        <a:lnSpc>
                          <a:spcPct val="954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Acceptance Criteria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device shall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be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required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meet the provisions 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Functional  Test Number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listed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6A.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71120">
                        <a:lnSpc>
                          <a:spcPts val="127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High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Voltage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75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5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dirty="0" sz="115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15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conducted</a:t>
                      </a:r>
                      <a:r>
                        <a:rPr dirty="0" sz="115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15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ensure</a:t>
                      </a:r>
                      <a:r>
                        <a:rPr dirty="0" sz="115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service</a:t>
                      </a:r>
                      <a:r>
                        <a:rPr dirty="0" sz="115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life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95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95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requirements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functionality.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</a:t>
                      </a:r>
                      <a:r>
                        <a:rPr dirty="0" sz="1150" spc="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under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2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 shall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operated for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60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minutes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at 18 V</a:t>
                      </a:r>
                      <a:r>
                        <a:rPr dirty="0" sz="1150" spc="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for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2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z="1150" spc="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150" spc="1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systems</a:t>
                      </a:r>
                      <a:r>
                        <a:rPr dirty="0" sz="1150" spc="1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1150" spc="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36</a:t>
                      </a:r>
                      <a:r>
                        <a:rPr dirty="0" sz="1150" spc="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150" spc="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150" spc="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24</a:t>
                      </a:r>
                      <a:r>
                        <a:rPr dirty="0" sz="1150" spc="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150" spc="1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systems.</a:t>
                      </a:r>
                      <a:r>
                        <a:rPr dirty="0" sz="1150" spc="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This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is as per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ISO</a:t>
                      </a:r>
                      <a:r>
                        <a:rPr dirty="0" sz="115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16750-2:2010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Acceptance Criteria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: Device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during and</a:t>
                      </a:r>
                      <a:r>
                        <a:rPr dirty="0" sz="1150" spc="-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after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2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5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dirty="0" sz="115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5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</a:t>
                      </a:r>
                      <a:r>
                        <a:rPr dirty="0" sz="115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shall</a:t>
                      </a:r>
                      <a:r>
                        <a:rPr dirty="0" sz="115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15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required</a:t>
                      </a:r>
                      <a:r>
                        <a:rPr dirty="0" sz="115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15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meet</a:t>
                      </a:r>
                      <a:r>
                        <a:rPr dirty="0" sz="115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the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2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provisions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Functional Test Number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50" spc="1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</a:tr>
              <a:tr h="34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8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listed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6A.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101342" y="4069207"/>
            <a:ext cx="4472305" cy="235458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200" spc="-5" b="1">
                <a:latin typeface="Times New Roman"/>
                <a:cs typeface="Times New Roman"/>
              </a:rPr>
              <a:t>Protocol Testing</a:t>
            </a:r>
            <a:endParaRPr sz="1200">
              <a:latin typeface="Times New Roman"/>
              <a:cs typeface="Times New Roman"/>
            </a:endParaRPr>
          </a:p>
          <a:p>
            <a:pPr algn="just" marL="12700" marR="8255">
              <a:lnSpc>
                <a:spcPts val="1380"/>
              </a:lnSpc>
              <a:spcBef>
                <a:spcPts val="635"/>
              </a:spcBef>
            </a:pPr>
            <a:r>
              <a:rPr dirty="0" sz="1200" spc="-5" b="1">
                <a:latin typeface="Times New Roman"/>
                <a:cs typeface="Times New Roman"/>
              </a:rPr>
              <a:t>This set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testing </a:t>
            </a:r>
            <a:r>
              <a:rPr dirty="0" sz="1200" b="1">
                <a:latin typeface="Times New Roman"/>
                <a:cs typeface="Times New Roman"/>
              </a:rPr>
              <a:t>needs to </a:t>
            </a:r>
            <a:r>
              <a:rPr dirty="0" sz="1200" spc="-5" b="1">
                <a:latin typeface="Times New Roman"/>
                <a:cs typeface="Times New Roman"/>
              </a:rPr>
              <a:t>be done </a:t>
            </a:r>
            <a:r>
              <a:rPr dirty="0" sz="1200" b="1">
                <a:latin typeface="Times New Roman"/>
                <a:cs typeface="Times New Roman"/>
              </a:rPr>
              <a:t>for all </a:t>
            </a:r>
            <a:r>
              <a:rPr dirty="0" sz="1200" spc="-5" b="1">
                <a:latin typeface="Times New Roman"/>
                <a:cs typeface="Times New Roman"/>
              </a:rPr>
              <a:t>cases namely vehicle </a:t>
            </a:r>
            <a:r>
              <a:rPr dirty="0" sz="1200" b="1">
                <a:latin typeface="Times New Roman"/>
                <a:cs typeface="Times New Roman"/>
              </a:rPr>
              <a:t>level  </a:t>
            </a:r>
            <a:r>
              <a:rPr dirty="0" sz="1200" spc="-5" b="1">
                <a:latin typeface="Times New Roman"/>
                <a:cs typeface="Times New Roman"/>
              </a:rPr>
              <a:t>testing and component (Device) level</a:t>
            </a:r>
            <a:r>
              <a:rPr dirty="0" sz="1200" spc="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testing.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900"/>
              </a:lnSpc>
              <a:spcBef>
                <a:spcPts val="540"/>
              </a:spcBef>
            </a:pPr>
            <a:r>
              <a:rPr dirty="0" sz="1200" spc="-5">
                <a:latin typeface="Times New Roman"/>
                <a:cs typeface="Times New Roman"/>
              </a:rPr>
              <a:t>Protocol 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set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rules to be </a:t>
            </a:r>
            <a:r>
              <a:rPr dirty="0" sz="1200" spc="-5">
                <a:latin typeface="Times New Roman"/>
                <a:cs typeface="Times New Roman"/>
              </a:rPr>
              <a:t>followed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device while sending </a:t>
            </a:r>
            <a:r>
              <a:rPr dirty="0" sz="1200" spc="-5">
                <a:latin typeface="Times New Roman"/>
                <a:cs typeface="Times New Roman"/>
              </a:rPr>
              <a:t>data 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protocol </a:t>
            </a:r>
            <a:r>
              <a:rPr dirty="0" sz="1200">
                <a:latin typeface="Times New Roman"/>
                <a:cs typeface="Times New Roman"/>
              </a:rPr>
              <a:t>comprises </a:t>
            </a:r>
            <a:r>
              <a:rPr dirty="0" sz="1200" spc="-5">
                <a:latin typeface="Times New Roman"/>
                <a:cs typeface="Times New Roman"/>
              </a:rPr>
              <a:t>data update </a:t>
            </a:r>
            <a:r>
              <a:rPr dirty="0" sz="1200">
                <a:latin typeface="Times New Roman"/>
                <a:cs typeface="Times New Roman"/>
              </a:rPr>
              <a:t>rate,  number of </a:t>
            </a:r>
            <a:r>
              <a:rPr dirty="0" sz="1200" spc="-5">
                <a:latin typeface="Times New Roman"/>
                <a:cs typeface="Times New Roman"/>
              </a:rPr>
              <a:t>fields, start character, end character, alert </a:t>
            </a:r>
            <a:r>
              <a:rPr dirty="0" sz="1200">
                <a:latin typeface="Times New Roman"/>
                <a:cs typeface="Times New Roman"/>
              </a:rPr>
              <a:t>type </a:t>
            </a:r>
            <a:r>
              <a:rPr dirty="0" sz="1200" spc="-5">
                <a:latin typeface="Times New Roman"/>
                <a:cs typeface="Times New Roman"/>
              </a:rPr>
              <a:t>etc. Protocol  </a:t>
            </a:r>
            <a:r>
              <a:rPr dirty="0" sz="1200">
                <a:latin typeface="Times New Roman"/>
                <a:cs typeface="Times New Roman"/>
              </a:rPr>
              <a:t>testing </a:t>
            </a:r>
            <a:r>
              <a:rPr dirty="0" sz="1200" spc="-5">
                <a:latin typeface="Times New Roman"/>
                <a:cs typeface="Times New Roman"/>
              </a:rPr>
              <a:t>involves checking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compliance </a:t>
            </a:r>
            <a:r>
              <a:rPr dirty="0" sz="1200">
                <a:latin typeface="Times New Roman"/>
                <a:cs typeface="Times New Roman"/>
              </a:rPr>
              <a:t>of data </a:t>
            </a:r>
            <a:r>
              <a:rPr dirty="0" sz="1200" spc="-5">
                <a:latin typeface="Times New Roman"/>
                <a:cs typeface="Times New Roman"/>
              </a:rPr>
              <a:t>sets received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 against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protocol </a:t>
            </a:r>
            <a:r>
              <a:rPr dirty="0" sz="1200">
                <a:latin typeface="Times New Roman"/>
                <a:cs typeface="Times New Roman"/>
              </a:rPr>
              <a:t>both with </a:t>
            </a:r>
            <a:r>
              <a:rPr dirty="0" sz="1200" spc="-5">
                <a:latin typeface="Times New Roman"/>
                <a:cs typeface="Times New Roman"/>
              </a:rPr>
              <a:t>respect </a:t>
            </a:r>
            <a:r>
              <a:rPr dirty="0" sz="1200">
                <a:latin typeface="Times New Roman"/>
                <a:cs typeface="Times New Roman"/>
              </a:rPr>
              <a:t>to the  </a:t>
            </a:r>
            <a:r>
              <a:rPr dirty="0" sz="1200" spc="-5">
                <a:latin typeface="Times New Roman"/>
                <a:cs typeface="Times New Roman"/>
              </a:rPr>
              <a:t>data fields as well </a:t>
            </a:r>
            <a:r>
              <a:rPr dirty="0" sz="1200">
                <a:latin typeface="Times New Roman"/>
                <a:cs typeface="Times New Roman"/>
              </a:rPr>
              <a:t>the format. </a:t>
            </a:r>
            <a:r>
              <a:rPr dirty="0" sz="1200" spc="-15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expected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data coming </a:t>
            </a:r>
            <a:r>
              <a:rPr dirty="0" sz="1200">
                <a:latin typeface="Times New Roman"/>
                <a:cs typeface="Times New Roman"/>
              </a:rPr>
              <a:t>to a  </a:t>
            </a:r>
            <a:r>
              <a:rPr dirty="0" sz="1200" spc="-5">
                <a:latin typeface="Times New Roman"/>
                <a:cs typeface="Times New Roman"/>
              </a:rPr>
              <a:t>central server </a:t>
            </a:r>
            <a:r>
              <a:rPr dirty="0" sz="1200">
                <a:latin typeface="Times New Roman"/>
                <a:cs typeface="Times New Roman"/>
              </a:rPr>
              <a:t>shall be exactly </a:t>
            </a:r>
            <a:r>
              <a:rPr dirty="0" sz="1200" spc="-5">
                <a:latin typeface="Times New Roman"/>
                <a:cs typeface="Times New Roman"/>
              </a:rPr>
              <a:t>as required under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protocol. Table  below </a:t>
            </a:r>
            <a:r>
              <a:rPr dirty="0" sz="1200">
                <a:latin typeface="Times New Roman"/>
                <a:cs typeface="Times New Roman"/>
              </a:rPr>
              <a:t>(Table </a:t>
            </a:r>
            <a:r>
              <a:rPr dirty="0" sz="1200" spc="-5">
                <a:latin typeface="Times New Roman"/>
                <a:cs typeface="Times New Roman"/>
              </a:rPr>
              <a:t>6D) </a:t>
            </a:r>
            <a:r>
              <a:rPr dirty="0" sz="1200">
                <a:latin typeface="Times New Roman"/>
                <a:cs typeface="Times New Roman"/>
              </a:rPr>
              <a:t>mentions the </a:t>
            </a:r>
            <a:r>
              <a:rPr dirty="0" sz="1200" spc="-5">
                <a:latin typeface="Times New Roman"/>
                <a:cs typeface="Times New Roman"/>
              </a:rPr>
              <a:t>validation process </a:t>
            </a:r>
            <a:r>
              <a:rPr dirty="0" sz="1200">
                <a:latin typeface="Times New Roman"/>
                <a:cs typeface="Times New Roman"/>
              </a:rPr>
              <a:t>for the </a:t>
            </a:r>
            <a:r>
              <a:rPr dirty="0" sz="1200" spc="-5">
                <a:latin typeface="Times New Roman"/>
                <a:cs typeface="Times New Roman"/>
              </a:rPr>
              <a:t>protocol  communication.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042414" y="6494652"/>
          <a:ext cx="4594860" cy="325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4795"/>
                <a:gridCol w="3049905"/>
              </a:tblGrid>
              <a:tr h="508634">
                <a:tc gridSpan="2">
                  <a:txBody>
                    <a:bodyPr/>
                    <a:lstStyle/>
                    <a:p>
                      <a:pPr algn="ctr" marL="5080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6D: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Protocol Testing</a:t>
                      </a:r>
                      <a:r>
                        <a:rPr dirty="0" sz="12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Parameters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9079">
                <a:tc gridSpan="2">
                  <a:txBody>
                    <a:bodyPr/>
                    <a:lstStyle/>
                    <a:p>
                      <a:pPr marL="1106805">
                        <a:lnSpc>
                          <a:spcPts val="138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Field Description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Validation</a:t>
                      </a:r>
                      <a:r>
                        <a:rPr dirty="0" sz="12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Process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>
                  <a:txBody>
                    <a:bodyPr/>
                    <a:lstStyle/>
                    <a:p>
                      <a:pPr algn="ctr" marL="4445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Field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Start Character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$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Header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header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the packet/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identifier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Vendor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ID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Vendor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identification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header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Firmware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Version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55943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Version details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Firmware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used in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EX.1.0.0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1012825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Packet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Type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Specify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packet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type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Normal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 marR="1560830">
                        <a:lnSpc>
                          <a:spcPct val="1375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EA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= Emergency</a:t>
                      </a:r>
                      <a:r>
                        <a:rPr dirty="0" sz="1200" spc="-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Alert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Tamper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28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42414" y="792479"/>
          <a:ext cx="4594860" cy="8990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4795"/>
                <a:gridCol w="1297940"/>
                <a:gridCol w="390525"/>
                <a:gridCol w="474979"/>
                <a:gridCol w="448310"/>
                <a:gridCol w="437514"/>
              </a:tblGrid>
              <a:tr h="1516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HP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Health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Packet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 marR="1902460">
                        <a:lnSpc>
                          <a:spcPct val="137500"/>
                        </a:lnSpc>
                      </a:pP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Ignition On  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Ignition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Off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 marR="913130">
                        <a:lnSpc>
                          <a:spcPct val="13750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BD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Vehicle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Disconnect  BR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Vehicle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Reconnect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BL =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Internal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Packet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Status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L=Live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H=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History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2434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IMEI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 marR="10160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Identified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the sending unit. 15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digit standard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unique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IMEI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Vehicle Reg.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Mapped vehicle registration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number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810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 =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GPS fix OR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 =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invalid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2434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85725">
                        <a:lnSpc>
                          <a:spcPts val="1380"/>
                        </a:lnSpc>
                        <a:tabLst>
                          <a:tab pos="553085" algn="l"/>
                          <a:tab pos="1077595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	v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lue	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(DDMMYYYY)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time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Time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 marR="5969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Time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value 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per GPS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date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 in UTC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format (hhmmss)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3705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Latitude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 marR="60325">
                        <a:lnSpc>
                          <a:spcPts val="1380"/>
                        </a:lnSpc>
                        <a:spcBef>
                          <a:spcPts val="10"/>
                        </a:spcBef>
                        <a:tabLst>
                          <a:tab pos="714375" algn="l"/>
                          <a:tab pos="1182370" algn="l"/>
                          <a:tab pos="1438275" algn="l"/>
                          <a:tab pos="2058035" algn="l"/>
                          <a:tab pos="2659380" algn="l"/>
                        </a:tabLst>
                      </a:pP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titude	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lue	in	d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im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	d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ith  minimum 6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decimal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places)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34670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Latitude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Latitude Direction.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Example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N=North,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S=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South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2434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Longitude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 marR="6032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Longitude value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decimal degrees (with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minimum 6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decimal places)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365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Longitude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ts val="136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Longitude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Direction.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Example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E=East,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W=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2434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Speed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 marR="5969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Speed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Vehicle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 Calculated 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module  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VLT.(in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km/hr)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Heading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Course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over ground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degrees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No.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Satellites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Number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satellites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available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Altitude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Altitude of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meters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PDOP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Positional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dilution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precision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HDOP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Horizontal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dilution of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precision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4340">
                <a:tc>
                  <a:txBody>
                    <a:bodyPr/>
                    <a:lstStyle/>
                    <a:p>
                      <a:pPr marL="71120" marR="344170">
                        <a:lnSpc>
                          <a:spcPts val="1380"/>
                        </a:lnSpc>
                        <a:spcBef>
                          <a:spcPts val="1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Network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Operator  Name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ts val="136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Name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Network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Operator.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Ignition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1=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Ign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, 0 =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Ign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Off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34670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Main Power Status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 =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Vehicle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Disconnected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1=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Vehicle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Reconnected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Main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Input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Voltage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Indicator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showing source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voltage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Volts.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082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Internal Battery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Indicator for Level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battery charge remaining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29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42414" y="792479"/>
          <a:ext cx="4594860" cy="4877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4795"/>
                <a:gridCol w="3049905"/>
              </a:tblGrid>
              <a:tr h="250825">
                <a:tc>
                  <a:txBody>
                    <a:bodyPr/>
                    <a:lstStyle/>
                    <a:p>
                      <a:pPr marL="71120">
                        <a:lnSpc>
                          <a:spcPts val="131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Voltage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Emergency</a:t>
                      </a: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Status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1=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, 0 =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Off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71120" marR="57785">
                        <a:lnSpc>
                          <a:spcPts val="1320"/>
                        </a:lnSpc>
                        <a:spcBef>
                          <a:spcPts val="10"/>
                        </a:spcBef>
                        <a:tabLst>
                          <a:tab pos="1169670" algn="l"/>
                        </a:tabLst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Tam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(Optional)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C =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Cover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Closed , O =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Cover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Open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49554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GSM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Signal</a:t>
                      </a: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Strength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Value Ranging from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0 –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31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49554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MCC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Mobile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Country</a:t>
                      </a:r>
                      <a:r>
                        <a:rPr dirty="0" sz="115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Code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71120">
                        <a:lnSpc>
                          <a:spcPts val="131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MNC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1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Mobile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Network Code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49554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LAC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Location Area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Code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Cell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ID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GSM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Cell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ID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17195">
                <a:tc>
                  <a:txBody>
                    <a:bodyPr/>
                    <a:lstStyle/>
                    <a:p>
                      <a:pPr marL="71120" marR="257810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NMR</a:t>
                      </a:r>
                      <a:r>
                        <a:rPr dirty="0" sz="115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(neighbouring 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Cell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ID)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61594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Neighbouring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4 cell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along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their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LAC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and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signal strength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Digital Input Status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60325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4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external digital input status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(Status of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Input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1 to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Input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(0=Off;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1=On))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9339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Digital Output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Status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external digital output status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(0=Off; 1=On)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Frame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Number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58419">
                        <a:lnSpc>
                          <a:spcPts val="1330"/>
                        </a:lnSpc>
                        <a:spcBef>
                          <a:spcPts val="5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Sequence Number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messages (000001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  999999)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49554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Checksum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Insures No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error in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transmission</a:t>
                      </a:r>
                      <a:r>
                        <a:rPr dirty="0" sz="115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(optional)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30924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End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Character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Indicated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End of the</a:t>
                      </a:r>
                      <a:r>
                        <a:rPr dirty="0" sz="115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frame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387985">
                <a:tc gridSpan="2">
                  <a:txBody>
                    <a:bodyPr/>
                    <a:lstStyle/>
                    <a:p>
                      <a:pPr marL="71120" marR="21526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following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test would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performed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along with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protocol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testing  of the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090673" y="5598032"/>
            <a:ext cx="4485640" cy="187452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70"/>
              </a:spcBef>
              <a:buAutoNum type="alphaLcParenR"/>
              <a:tabLst>
                <a:tab pos="24193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Memory </a:t>
            </a:r>
            <a:r>
              <a:rPr dirty="0" sz="1200" b="1">
                <a:latin typeface="Times New Roman"/>
                <a:cs typeface="Times New Roman"/>
              </a:rPr>
              <a:t>Storage</a:t>
            </a:r>
            <a:endParaRPr sz="1200">
              <a:latin typeface="Times New Roman"/>
              <a:cs typeface="Times New Roman"/>
            </a:endParaRPr>
          </a:p>
          <a:p>
            <a:pPr algn="just" marL="241300" marR="5080">
              <a:lnSpc>
                <a:spcPts val="1380"/>
              </a:lnSpc>
              <a:spcBef>
                <a:spcPts val="47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device </a:t>
            </a:r>
            <a:r>
              <a:rPr dirty="0" sz="1200">
                <a:latin typeface="Times New Roman"/>
                <a:cs typeface="Times New Roman"/>
              </a:rPr>
              <a:t>shall support 40000 or more </a:t>
            </a:r>
            <a:r>
              <a:rPr dirty="0" sz="1200" spc="-5">
                <a:latin typeface="Times New Roman"/>
                <a:cs typeface="Times New Roman"/>
              </a:rPr>
              <a:t>positional logs/packets. </a:t>
            </a:r>
            <a:r>
              <a:rPr dirty="0" sz="1200">
                <a:latin typeface="Times New Roman"/>
                <a:cs typeface="Times New Roman"/>
              </a:rPr>
              <a:t>This 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functional </a:t>
            </a:r>
            <a:r>
              <a:rPr dirty="0" sz="1200">
                <a:latin typeface="Times New Roman"/>
                <a:cs typeface="Times New Roman"/>
              </a:rPr>
              <a:t>test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device will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simulated </a:t>
            </a:r>
            <a:r>
              <a:rPr dirty="0" sz="1200">
                <a:latin typeface="Times New Roman"/>
                <a:cs typeface="Times New Roman"/>
              </a:rPr>
              <a:t>to be in non –  </a:t>
            </a:r>
            <a:r>
              <a:rPr dirty="0" sz="1200" spc="-5">
                <a:latin typeface="Times New Roman"/>
                <a:cs typeface="Times New Roman"/>
              </a:rPr>
              <a:t>GPRS coverage area </a:t>
            </a:r>
            <a:r>
              <a:rPr dirty="0" sz="1200">
                <a:latin typeface="Times New Roman"/>
                <a:cs typeface="Times New Roman"/>
              </a:rPr>
              <a:t>and the </a:t>
            </a:r>
            <a:r>
              <a:rPr dirty="0" sz="1200" spc="-5">
                <a:latin typeface="Times New Roman"/>
                <a:cs typeface="Times New Roman"/>
              </a:rPr>
              <a:t>logs will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maintained. </a:t>
            </a:r>
            <a:r>
              <a:rPr dirty="0" sz="1200">
                <a:latin typeface="Times New Roman"/>
                <a:cs typeface="Times New Roman"/>
              </a:rPr>
              <a:t>The capacity  of logging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be checked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monitoring the </a:t>
            </a:r>
            <a:r>
              <a:rPr dirty="0" sz="1200" spc="-5">
                <a:latin typeface="Times New Roman"/>
                <a:cs typeface="Times New Roman"/>
              </a:rPr>
              <a:t>logs </a:t>
            </a:r>
            <a:r>
              <a:rPr dirty="0" sz="1200">
                <a:latin typeface="Times New Roman"/>
                <a:cs typeface="Times New Roman"/>
              </a:rPr>
              <a:t>on the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device.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05"/>
              </a:spcBef>
              <a:buAutoNum type="alphaLcParenR" startAt="2"/>
              <a:tabLst>
                <a:tab pos="24193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Messages </a:t>
            </a:r>
            <a:r>
              <a:rPr dirty="0" sz="1200" b="1">
                <a:latin typeface="Times New Roman"/>
                <a:cs typeface="Times New Roman"/>
              </a:rPr>
              <a:t>&amp; </a:t>
            </a:r>
            <a:r>
              <a:rPr dirty="0" sz="1200" spc="-5" b="1">
                <a:latin typeface="Times New Roman"/>
                <a:cs typeface="Times New Roman"/>
              </a:rPr>
              <a:t>Alerts </a:t>
            </a:r>
            <a:r>
              <a:rPr dirty="0" sz="1200" b="1">
                <a:latin typeface="Times New Roman"/>
                <a:cs typeface="Times New Roman"/>
              </a:rPr>
              <a:t>from</a:t>
            </a:r>
            <a:r>
              <a:rPr dirty="0" sz="1200" spc="-5" b="1">
                <a:latin typeface="Times New Roman"/>
                <a:cs typeface="Times New Roman"/>
              </a:rPr>
              <a:t> Devices</a:t>
            </a:r>
            <a:endParaRPr sz="1200">
              <a:latin typeface="Times New Roman"/>
              <a:cs typeface="Times New Roman"/>
            </a:endParaRPr>
          </a:p>
          <a:p>
            <a:pPr algn="just" marL="241300" marR="10160">
              <a:lnSpc>
                <a:spcPts val="1380"/>
              </a:lnSpc>
              <a:spcBef>
                <a:spcPts val="705"/>
              </a:spcBef>
            </a:pPr>
            <a:r>
              <a:rPr dirty="0" sz="1200" spc="-5">
                <a:latin typeface="Times New Roman"/>
                <a:cs typeface="Times New Roman"/>
              </a:rPr>
              <a:t>Table below </a:t>
            </a:r>
            <a:r>
              <a:rPr dirty="0" sz="1200">
                <a:latin typeface="Times New Roman"/>
                <a:cs typeface="Times New Roman"/>
              </a:rPr>
              <a:t>(Table 6E) </a:t>
            </a:r>
            <a:r>
              <a:rPr dirty="0" sz="1200" spc="-5">
                <a:latin typeface="Times New Roman"/>
                <a:cs typeface="Times New Roman"/>
              </a:rPr>
              <a:t>contains </a:t>
            </a:r>
            <a:r>
              <a:rPr dirty="0" sz="1200">
                <a:latin typeface="Times New Roman"/>
                <a:cs typeface="Times New Roman"/>
              </a:rPr>
              <a:t>the listing of </a:t>
            </a:r>
            <a:r>
              <a:rPr dirty="0" sz="1200" spc="-5">
                <a:latin typeface="Times New Roman"/>
                <a:cs typeface="Times New Roman"/>
              </a:rPr>
              <a:t>alerts </a:t>
            </a:r>
            <a:r>
              <a:rPr dirty="0" sz="1200">
                <a:latin typeface="Times New Roman"/>
                <a:cs typeface="Times New Roman"/>
              </a:rPr>
              <a:t>that need to  </a:t>
            </a:r>
            <a:r>
              <a:rPr dirty="0" sz="1200" spc="-5">
                <a:latin typeface="Times New Roman"/>
                <a:cs typeface="Times New Roman"/>
              </a:rPr>
              <a:t>come 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tracking devices. These </a:t>
            </a:r>
            <a:r>
              <a:rPr dirty="0" sz="1200">
                <a:latin typeface="Times New Roman"/>
                <a:cs typeface="Times New Roman"/>
              </a:rPr>
              <a:t>alerts </a:t>
            </a:r>
            <a:r>
              <a:rPr dirty="0" sz="1200" spc="-5">
                <a:latin typeface="Times New Roman"/>
                <a:cs typeface="Times New Roman"/>
              </a:rPr>
              <a:t>are applicable </a:t>
            </a:r>
            <a:r>
              <a:rPr dirty="0" sz="1200">
                <a:latin typeface="Times New Roman"/>
                <a:cs typeface="Times New Roman"/>
              </a:rPr>
              <a:t>for both  live </a:t>
            </a:r>
            <a:r>
              <a:rPr dirty="0" sz="1200" spc="-5">
                <a:latin typeface="Times New Roman"/>
                <a:cs typeface="Times New Roman"/>
              </a:rPr>
              <a:t>packets as </a:t>
            </a:r>
            <a:r>
              <a:rPr dirty="0" sz="1200">
                <a:latin typeface="Times New Roman"/>
                <a:cs typeface="Times New Roman"/>
              </a:rPr>
              <a:t>well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the history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packets.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042414" y="7553832"/>
          <a:ext cx="4594860" cy="2195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0395"/>
                <a:gridCol w="1943100"/>
                <a:gridCol w="2021205"/>
              </a:tblGrid>
              <a:tr h="257175">
                <a:tc gridSpan="3">
                  <a:txBody>
                    <a:bodyPr/>
                    <a:lstStyle/>
                    <a:p>
                      <a:pPr marL="1350645">
                        <a:lnSpc>
                          <a:spcPts val="137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Table 6E: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Messages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Alerts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6870">
                <a:tc>
                  <a:txBody>
                    <a:bodyPr/>
                    <a:lstStyle/>
                    <a:p>
                      <a:pPr marL="228600" marR="130175" indent="-83820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 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9415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Message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Alerts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Remarks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357505">
                <a:tc>
                  <a:txBody>
                    <a:bodyPr/>
                    <a:lstStyle/>
                    <a:p>
                      <a:pPr algn="r" marR="24193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Location Update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60325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Default message coming from  each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device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607695">
                <a:tc>
                  <a:txBody>
                    <a:bodyPr/>
                    <a:lstStyle/>
                    <a:p>
                      <a:pPr algn="r" marR="24193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Location Update (history)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9969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Would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sent,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GPRS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available at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time of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sending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message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607695">
                <a:tc>
                  <a:txBody>
                    <a:bodyPr/>
                    <a:lstStyle/>
                    <a:p>
                      <a:pPr algn="r" marR="24193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341630" indent="3810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Disconnect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from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main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755" marR="60325">
                        <a:lnSpc>
                          <a:spcPts val="138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disconnected from  vehicle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running on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its internal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battery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30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42414" y="792479"/>
          <a:ext cx="4594860" cy="8987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0395"/>
                <a:gridCol w="514985"/>
                <a:gridCol w="1428115"/>
                <a:gridCol w="744220"/>
                <a:gridCol w="1277620"/>
              </a:tblGrid>
              <a:tr h="609600">
                <a:tc>
                  <a:txBody>
                    <a:bodyPr/>
                    <a:lstStyle/>
                    <a:p>
                      <a:pPr algn="r" marR="24193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985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Low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1755" marR="19939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internal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has  fallen below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defined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threshold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2434">
                <a:tc>
                  <a:txBody>
                    <a:bodyPr/>
                    <a:lstStyle/>
                    <a:p>
                      <a:pPr algn="r" marR="24193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618490" indent="3810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Low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removed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1755" marR="18732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Indicates that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internal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charged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again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07695">
                <a:tc>
                  <a:txBody>
                    <a:bodyPr/>
                    <a:lstStyle/>
                    <a:p>
                      <a:pPr algn="r" marR="24193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370205" indent="3810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Connect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back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 main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1755" marR="50038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Indicates that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 connected back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main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battery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2434">
                <a:tc>
                  <a:txBody>
                    <a:bodyPr/>
                    <a:lstStyle/>
                    <a:p>
                      <a:pPr algn="r" marR="24193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985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Ignition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1755" marR="483234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Indicates that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Vehicle’s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Ignition is switched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2434">
                <a:tc>
                  <a:txBody>
                    <a:bodyPr/>
                    <a:lstStyle/>
                    <a:p>
                      <a:pPr algn="r" marR="24193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985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Ignition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OFF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1755" marR="42354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Indicates that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Vehicle’s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Ignition is switched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OFF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3070">
                <a:tc>
                  <a:txBody>
                    <a:bodyPr/>
                    <a:lstStyle/>
                    <a:p>
                      <a:pPr algn="r" marR="24193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335280" indent="3810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box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opened  (Optional)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1755" marR="6032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Message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would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generated  indicating GPS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box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opened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2434">
                <a:tc>
                  <a:txBody>
                    <a:bodyPr/>
                    <a:lstStyle/>
                    <a:p>
                      <a:pPr algn="r" marR="20383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349885" indent="3810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Emergency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state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ON*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1755" marR="58419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When any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emergency  button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pressed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84860">
                <a:tc>
                  <a:txBody>
                    <a:bodyPr/>
                    <a:lstStyle/>
                    <a:p>
                      <a:pPr algn="r" marR="20383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11.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349885" indent="3810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emergency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State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OFF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just" marL="71755" marR="58419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Emergency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state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switch  will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cancelled 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backend  server,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when emergency state  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vehicle is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removed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58850">
                <a:tc>
                  <a:txBody>
                    <a:bodyPr/>
                    <a:lstStyle/>
                    <a:p>
                      <a:pPr algn="r" marR="20383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99695" indent="3810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Over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air parameter  change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1755" marR="8826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When any parameter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 changed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over the air. Shall  include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name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parameter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changed 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source of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command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2434">
                <a:tc>
                  <a:txBody>
                    <a:bodyPr/>
                    <a:lstStyle/>
                    <a:p>
                      <a:pPr algn="r" marR="20383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985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Harsh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Braking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1755" marR="39814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indicating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harsh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braking.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2434">
                <a:tc>
                  <a:txBody>
                    <a:bodyPr/>
                    <a:lstStyle/>
                    <a:p>
                      <a:pPr algn="r" marR="20383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14.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985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Harsh Acceleration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1755" marR="359410" indent="3810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indicating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harsh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acceleration.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2434">
                <a:tc>
                  <a:txBody>
                    <a:bodyPr/>
                    <a:lstStyle/>
                    <a:p>
                      <a:pPr algn="r" marR="20383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15.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985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Rash Turning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1755" marR="42481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indicating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Rash  turning.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82955">
                <a:tc gridSpan="5">
                  <a:txBody>
                    <a:bodyPr/>
                    <a:lstStyle/>
                    <a:p>
                      <a:pPr algn="just" marL="175260" marR="58419" indent="-104139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* 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case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Emergency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ON system,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alert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message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should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go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below format 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set out 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Table 6F.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This emergency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alert message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shall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sent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2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different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IPs;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i.e.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shall support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minimum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 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IPs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simultaneously.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09270">
                <a:tc gridSpan="5">
                  <a:txBody>
                    <a:bodyPr/>
                    <a:lstStyle/>
                    <a:p>
                      <a:pPr algn="ctr" marL="4445">
                        <a:lnSpc>
                          <a:spcPts val="137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6F: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Message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Format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8445">
                <a:tc gridSpan="2">
                  <a:txBody>
                    <a:bodyPr/>
                    <a:lstStyle/>
                    <a:p>
                      <a:pPr marL="265430">
                        <a:lnSpc>
                          <a:spcPts val="138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Attribute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62280">
                        <a:lnSpc>
                          <a:spcPts val="138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Value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Size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1719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Packet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Header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1755" marR="130810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EPB,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unique identifier for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all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messages from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VLT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15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58610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Message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Type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1755" marR="273050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Message Types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supported.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Emergency Message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(EMR)</a:t>
                      </a:r>
                      <a:r>
                        <a:rPr dirty="0" sz="115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Stop Message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(SEM)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15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31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92682" y="8446769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7.0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34870" y="8446769"/>
            <a:ext cx="41382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DEVICE </a:t>
            </a:r>
            <a:r>
              <a:rPr dirty="0" sz="1200" b="1">
                <a:latin typeface="Times New Roman"/>
                <a:cs typeface="Times New Roman"/>
              </a:rPr>
              <a:t>TO </a:t>
            </a:r>
            <a:r>
              <a:rPr dirty="0" sz="1200" spc="-5" b="1">
                <a:latin typeface="Times New Roman"/>
                <a:cs typeface="Times New Roman"/>
              </a:rPr>
              <a:t>BACKEND COMMUNICATION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MECHANISM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042414" y="792479"/>
          <a:ext cx="4594860" cy="7504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6015"/>
                <a:gridCol w="1570990"/>
                <a:gridCol w="211455"/>
                <a:gridCol w="391160"/>
                <a:gridCol w="877570"/>
                <a:gridCol w="401320"/>
              </a:tblGrid>
              <a:tr h="419100">
                <a:tc>
                  <a:txBody>
                    <a:bodyPr/>
                    <a:lstStyle/>
                    <a:p>
                      <a:pPr marL="71120" marR="412115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ID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Vehicle</a:t>
                      </a:r>
                      <a:r>
                        <a:rPr dirty="0" sz="11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ID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71120" marR="208915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Unique 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ID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Vehicle</a:t>
                      </a:r>
                      <a:r>
                        <a:rPr dirty="0" sz="115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(IMEI  Number)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ts val="131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Character,15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846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Packet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Type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71120" marR="459740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NM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– Normal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Packet, SP</a:t>
                      </a:r>
                      <a:r>
                        <a:rPr dirty="0" sz="11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–  Stored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 Packet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8483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Date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71120" marR="120014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Date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time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of the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location  obtained from the location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data in 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DDMMYYYY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hhmmss</a:t>
                      </a:r>
                      <a:r>
                        <a:rPr dirty="0" sz="115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format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ts val="130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Character,14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Validity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Valid, V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Invalid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byte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434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Latitude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71120" marR="60325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Latitude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decimal degrees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  dd.mmmmmm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format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Double,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2434">
                <a:tc>
                  <a:txBody>
                    <a:bodyPr/>
                    <a:lstStyle/>
                    <a:p>
                      <a:pPr marL="71120" marR="48196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Latitude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North, 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South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byte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307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Longitude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93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71120" marR="6032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Longitude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decimal degrees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  dd.mmmmmm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format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Double,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2434">
                <a:tc>
                  <a:txBody>
                    <a:bodyPr/>
                    <a:lstStyle/>
                    <a:p>
                      <a:pPr marL="71120" marR="431165">
                        <a:lnSpc>
                          <a:spcPts val="1380"/>
                        </a:lnSpc>
                      </a:pP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itude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Direction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 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East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 –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byte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2434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Altitude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71120" marR="61594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Altitude 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meters (above sea  level)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Double,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3149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Speed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71120" marR="19177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Speed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Vehicle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as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Calculated 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module 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VLT. (in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km/hrs.)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Float,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2434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Distance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48260">
                        <a:lnSpc>
                          <a:spcPts val="1380"/>
                        </a:lnSpc>
                        <a:tabLst>
                          <a:tab pos="897255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Dist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	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ulat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previous GPS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data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Float,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Provider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Fine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 marR="62230">
                        <a:lnSpc>
                          <a:spcPts val="1380"/>
                        </a:lnSpc>
                        <a:spcBef>
                          <a:spcPts val="63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Coarse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GPS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 data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from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network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Character,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byte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2434">
                <a:tc>
                  <a:txBody>
                    <a:bodyPr/>
                    <a:lstStyle/>
                    <a:p>
                      <a:pPr marL="71120" marR="55054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Vehicle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nNo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90170">
                        <a:lnSpc>
                          <a:spcPts val="1380"/>
                        </a:lnSpc>
                        <a:tabLst>
                          <a:tab pos="972819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ist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tion	Num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Vehicle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7018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r,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bytes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958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Reply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Number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marL="71120" marR="58419">
                        <a:lnSpc>
                          <a:spcPts val="1380"/>
                        </a:lnSpc>
                        <a:tabLst>
                          <a:tab pos="1953260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 mobile number 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which  Test response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need to be sent.  (Emergency Mobile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No. as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spe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ified	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MHA/MoRTH/States.)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083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CRC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71120" marR="6096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 32 bit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checksum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characters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from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header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up</a:t>
                      </a:r>
                      <a:r>
                        <a:rPr dirty="0" sz="1200" spc="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 CRC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field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bytes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134870" y="8794241"/>
            <a:ext cx="4461510" cy="108458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VLT </a:t>
            </a:r>
            <a:r>
              <a:rPr dirty="0" sz="1200">
                <a:latin typeface="Times New Roman"/>
                <a:cs typeface="Times New Roman"/>
              </a:rPr>
              <a:t>device would </a:t>
            </a:r>
            <a:r>
              <a:rPr dirty="0" sz="1200" spc="-5">
                <a:latin typeface="Times New Roman"/>
                <a:cs typeface="Times New Roman"/>
              </a:rPr>
              <a:t>transmit data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Centre  using </a:t>
            </a:r>
            <a:r>
              <a:rPr dirty="0" sz="1200" spc="-5">
                <a:latin typeface="Times New Roman"/>
                <a:cs typeface="Times New Roman"/>
              </a:rPr>
              <a:t>GPRS wireless </a:t>
            </a:r>
            <a:r>
              <a:rPr dirty="0" sz="1200">
                <a:latin typeface="Times New Roman"/>
                <a:cs typeface="Times New Roman"/>
              </a:rPr>
              <a:t>connectivity (with </a:t>
            </a:r>
            <a:r>
              <a:rPr dirty="0" sz="1200" spc="-5">
                <a:latin typeface="Times New Roman"/>
                <a:cs typeface="Times New Roman"/>
              </a:rPr>
              <a:t>SMS fall </a:t>
            </a:r>
            <a:r>
              <a:rPr dirty="0" sz="1200">
                <a:latin typeface="Times New Roman"/>
                <a:cs typeface="Times New Roman"/>
              </a:rPr>
              <a:t>back)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per the  </a:t>
            </a:r>
            <a:r>
              <a:rPr dirty="0" sz="1200" spc="-5">
                <a:latin typeface="Times New Roman"/>
                <a:cs typeface="Times New Roman"/>
              </a:rPr>
              <a:t>protocol provided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respective </a:t>
            </a:r>
            <a:r>
              <a:rPr dirty="0" sz="1200">
                <a:latin typeface="Times New Roman"/>
                <a:cs typeface="Times New Roman"/>
              </a:rPr>
              <a:t>sections (Sub-section </a:t>
            </a:r>
            <a:r>
              <a:rPr dirty="0" sz="1200" spc="-5">
                <a:latin typeface="Times New Roman"/>
                <a:cs typeface="Times New Roman"/>
              </a:rPr>
              <a:t>6.3.4).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data  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devices </a:t>
            </a:r>
            <a:r>
              <a:rPr dirty="0" sz="1200">
                <a:latin typeface="Times New Roman"/>
                <a:cs typeface="Times New Roman"/>
              </a:rPr>
              <a:t>would </a:t>
            </a:r>
            <a:r>
              <a:rPr dirty="0" sz="1200" spc="-5">
                <a:latin typeface="Times New Roman"/>
                <a:cs typeface="Times New Roman"/>
              </a:rPr>
              <a:t>travel over </a:t>
            </a:r>
            <a:r>
              <a:rPr dirty="0" sz="1200">
                <a:latin typeface="Times New Roman"/>
                <a:cs typeface="Times New Roman"/>
              </a:rPr>
              <a:t>the wireless </a:t>
            </a:r>
            <a:r>
              <a:rPr dirty="0" sz="1200" spc="-5">
                <a:latin typeface="Times New Roman"/>
                <a:cs typeface="Times New Roman"/>
              </a:rPr>
              <a:t>telecom </a:t>
            </a:r>
            <a:r>
              <a:rPr dirty="0" sz="1200">
                <a:latin typeface="Times New Roman"/>
                <a:cs typeface="Times New Roman"/>
              </a:rPr>
              <a:t>service  </a:t>
            </a:r>
            <a:r>
              <a:rPr dirty="0" sz="1200" spc="-5">
                <a:latin typeface="Times New Roman"/>
                <a:cs typeface="Times New Roman"/>
              </a:rPr>
              <a:t>provider network and </a:t>
            </a:r>
            <a:r>
              <a:rPr dirty="0" sz="1200">
                <a:latin typeface="Times New Roman"/>
                <a:cs typeface="Times New Roman"/>
              </a:rPr>
              <a:t>finally </a:t>
            </a:r>
            <a:r>
              <a:rPr dirty="0" sz="1200" spc="-10">
                <a:latin typeface="Times New Roman"/>
                <a:cs typeface="Times New Roman"/>
              </a:rPr>
              <a:t>get </a:t>
            </a:r>
            <a:r>
              <a:rPr dirty="0" sz="1200" spc="-5">
                <a:latin typeface="Times New Roman"/>
                <a:cs typeface="Times New Roman"/>
              </a:rPr>
              <a:t>delivered 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 </a:t>
            </a:r>
            <a:r>
              <a:rPr dirty="0" sz="1200" spc="-5">
                <a:latin typeface="Times New Roman"/>
                <a:cs typeface="Times New Roman"/>
              </a:rPr>
              <a:t>Centre. </a:t>
            </a:r>
            <a:r>
              <a:rPr dirty="0" sz="1200">
                <a:latin typeface="Times New Roman"/>
                <a:cs typeface="Times New Roman"/>
              </a:rPr>
              <a:t>Since the permit </a:t>
            </a:r>
            <a:r>
              <a:rPr dirty="0" sz="1200" spc="-5">
                <a:latin typeface="Times New Roman"/>
                <a:cs typeface="Times New Roman"/>
              </a:rPr>
              <a:t>holders/Device suppliers </a:t>
            </a:r>
            <a:r>
              <a:rPr dirty="0" sz="1200">
                <a:latin typeface="Times New Roman"/>
                <a:cs typeface="Times New Roman"/>
              </a:rPr>
              <a:t>would </a:t>
            </a:r>
            <a:r>
              <a:rPr dirty="0" sz="1200" spc="-5">
                <a:latin typeface="Times New Roman"/>
                <a:cs typeface="Times New Roman"/>
              </a:rPr>
              <a:t>require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have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34870" y="432307"/>
            <a:ext cx="4737735" cy="1066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1910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280670">
              <a:lnSpc>
                <a:spcPct val="95900"/>
              </a:lnSpc>
            </a:pP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valid communication </a:t>
            </a:r>
            <a:r>
              <a:rPr dirty="0" sz="1200">
                <a:latin typeface="Times New Roman"/>
                <a:cs typeface="Times New Roman"/>
              </a:rPr>
              <a:t>plan on </a:t>
            </a:r>
            <a:r>
              <a:rPr dirty="0" sz="1200" spc="-5">
                <a:latin typeface="Times New Roman"/>
                <a:cs typeface="Times New Roman"/>
              </a:rPr>
              <a:t>SIM cards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devices and </a:t>
            </a:r>
            <a:r>
              <a:rPr dirty="0" sz="1200">
                <a:latin typeface="Times New Roman"/>
                <a:cs typeface="Times New Roman"/>
              </a:rPr>
              <a:t>would  </a:t>
            </a:r>
            <a:r>
              <a:rPr dirty="0" sz="1200" spc="-5">
                <a:latin typeface="Times New Roman"/>
                <a:cs typeface="Times New Roman"/>
              </a:rPr>
              <a:t>avail services from </a:t>
            </a:r>
            <a:r>
              <a:rPr dirty="0" sz="1200">
                <a:latin typeface="Times New Roman"/>
                <a:cs typeface="Times New Roman"/>
              </a:rPr>
              <a:t>multiple </a:t>
            </a:r>
            <a:r>
              <a:rPr dirty="0" sz="1200" spc="-5">
                <a:latin typeface="Times New Roman"/>
                <a:cs typeface="Times New Roman"/>
              </a:rPr>
              <a:t>telecom service providers,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data </a:t>
            </a:r>
            <a:r>
              <a:rPr dirty="0" sz="1200">
                <a:latin typeface="Times New Roman"/>
                <a:cs typeface="Times New Roman"/>
              </a:rPr>
              <a:t>would  be </a:t>
            </a:r>
            <a:r>
              <a:rPr dirty="0" sz="1200" spc="-5">
                <a:latin typeface="Times New Roman"/>
                <a:cs typeface="Times New Roman"/>
              </a:rPr>
              <a:t>transmitted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 </a:t>
            </a:r>
            <a:r>
              <a:rPr dirty="0" sz="1200">
                <a:latin typeface="Times New Roman"/>
                <a:cs typeface="Times New Roman"/>
              </a:rPr>
              <a:t>using the </a:t>
            </a:r>
            <a:r>
              <a:rPr dirty="0" sz="1200" spc="-5">
                <a:latin typeface="Times New Roman"/>
                <a:cs typeface="Times New Roman"/>
              </a:rPr>
              <a:t>networks </a:t>
            </a:r>
            <a:r>
              <a:rPr dirty="0" sz="1200">
                <a:latin typeface="Times New Roman"/>
                <a:cs typeface="Times New Roman"/>
              </a:rPr>
              <a:t>of  multiple </a:t>
            </a:r>
            <a:r>
              <a:rPr dirty="0" sz="1200" spc="-5">
                <a:latin typeface="Times New Roman"/>
                <a:cs typeface="Times New Roman"/>
              </a:rPr>
              <a:t>telecom service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providers.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71217" y="8266938"/>
            <a:ext cx="4706620" cy="123698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715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A suitable control mechanism </a:t>
            </a:r>
            <a:r>
              <a:rPr dirty="0" sz="1200">
                <a:latin typeface="Times New Roman"/>
                <a:cs typeface="Times New Roman"/>
              </a:rPr>
              <a:t>would be </a:t>
            </a:r>
            <a:r>
              <a:rPr dirty="0" sz="1200" spc="-5">
                <a:latin typeface="Times New Roman"/>
                <a:cs typeface="Times New Roman"/>
              </a:rPr>
              <a:t>established </a:t>
            </a:r>
            <a:r>
              <a:rPr dirty="0" sz="1200">
                <a:latin typeface="Times New Roman"/>
                <a:cs typeface="Times New Roman"/>
              </a:rPr>
              <a:t>for the </a:t>
            </a:r>
            <a:r>
              <a:rPr dirty="0" sz="1200" spc="-5">
                <a:latin typeface="Times New Roman"/>
                <a:cs typeface="Times New Roman"/>
              </a:rPr>
              <a:t>data </a:t>
            </a:r>
            <a:r>
              <a:rPr dirty="0" sz="1200">
                <a:latin typeface="Times New Roman"/>
                <a:cs typeface="Times New Roman"/>
              </a:rPr>
              <a:t>transfer  </a:t>
            </a:r>
            <a:r>
              <a:rPr dirty="0" sz="1200" spc="-5">
                <a:latin typeface="Times New Roman"/>
                <a:cs typeface="Times New Roman"/>
              </a:rPr>
              <a:t>from VLT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Centre, as </a:t>
            </a:r>
            <a:r>
              <a:rPr dirty="0" sz="1200">
                <a:latin typeface="Times New Roman"/>
                <a:cs typeface="Times New Roman"/>
              </a:rPr>
              <a:t>only the </a:t>
            </a:r>
            <a:r>
              <a:rPr dirty="0" sz="1200" spc="-5">
                <a:latin typeface="Times New Roman"/>
                <a:cs typeface="Times New Roman"/>
              </a:rPr>
              <a:t>authorized devices </a:t>
            </a:r>
            <a:r>
              <a:rPr dirty="0" sz="1200">
                <a:latin typeface="Times New Roman"/>
                <a:cs typeface="Times New Roman"/>
              </a:rPr>
              <a:t>should  be </a:t>
            </a:r>
            <a:r>
              <a:rPr dirty="0" sz="1200" spc="-5">
                <a:latin typeface="Times New Roman"/>
                <a:cs typeface="Times New Roman"/>
              </a:rPr>
              <a:t>able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transfer </a:t>
            </a:r>
            <a:r>
              <a:rPr dirty="0" sz="1200">
                <a:latin typeface="Times New Roman"/>
                <a:cs typeface="Times New Roman"/>
              </a:rPr>
              <a:t>data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 and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mechanism </a:t>
            </a:r>
            <a:r>
              <a:rPr dirty="0" sz="1200">
                <a:latin typeface="Times New Roman"/>
                <a:cs typeface="Times New Roman"/>
              </a:rPr>
              <a:t>for  </a:t>
            </a:r>
            <a:r>
              <a:rPr dirty="0" sz="1200" spc="-5">
                <a:latin typeface="Times New Roman"/>
                <a:cs typeface="Times New Roman"/>
              </a:rPr>
              <a:t>authenticating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devices/SIMs shall also </a:t>
            </a:r>
            <a:r>
              <a:rPr dirty="0" sz="1200">
                <a:latin typeface="Times New Roman"/>
                <a:cs typeface="Times New Roman"/>
              </a:rPr>
              <a:t>be put into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place.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The following mandatory provisions </a:t>
            </a:r>
            <a:r>
              <a:rPr dirty="0" sz="1200" spc="-5">
                <a:latin typeface="Times New Roman"/>
                <a:cs typeface="Times New Roman"/>
              </a:rPr>
              <a:t>will have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be made in the </a:t>
            </a:r>
            <a:r>
              <a:rPr dirty="0" sz="1200" spc="-5">
                <a:latin typeface="Times New Roman"/>
                <a:cs typeface="Times New Roman"/>
              </a:rPr>
              <a:t>Backend 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06219" y="1814194"/>
            <a:ext cx="5037708" cy="2803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37080" y="4636642"/>
            <a:ext cx="4911039" cy="36381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18919" y="4630292"/>
            <a:ext cx="5035550" cy="3651250"/>
          </a:xfrm>
          <a:custGeom>
            <a:avLst/>
            <a:gdLst/>
            <a:ahLst/>
            <a:cxnLst/>
            <a:rect l="l" t="t" r="r" b="b"/>
            <a:pathLst>
              <a:path w="5035550" h="3651250">
                <a:moveTo>
                  <a:pt x="0" y="3650869"/>
                </a:moveTo>
                <a:lnTo>
                  <a:pt x="5035550" y="3650869"/>
                </a:lnTo>
                <a:lnTo>
                  <a:pt x="5035550" y="0"/>
                </a:lnTo>
                <a:lnTo>
                  <a:pt x="0" y="0"/>
                </a:lnTo>
                <a:lnTo>
                  <a:pt x="0" y="365086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32</a:t>
            </a:r>
            <a:r>
              <a:rPr dirty="0"/>
              <a:t>/40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33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871217" y="432307"/>
            <a:ext cx="5001260" cy="9282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54525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243840" marR="302895" indent="-228600">
              <a:lnSpc>
                <a:spcPct val="95900"/>
              </a:lnSpc>
              <a:buAutoNum type="arabicPeriod"/>
              <a:tabLst>
                <a:tab pos="244475" algn="l"/>
              </a:tabLst>
            </a:pPr>
            <a:r>
              <a:rPr dirty="0" sz="1200" spc="-5">
                <a:latin typeface="Times New Roman"/>
                <a:cs typeface="Times New Roman"/>
              </a:rPr>
              <a:t>Registration and activation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device(s) </a:t>
            </a:r>
            <a:r>
              <a:rPr dirty="0" sz="1200">
                <a:latin typeface="Times New Roman"/>
                <a:cs typeface="Times New Roman"/>
              </a:rPr>
              <a:t>fitted on the </a:t>
            </a:r>
            <a:r>
              <a:rPr dirty="0" sz="1200" spc="-5">
                <a:latin typeface="Times New Roman"/>
                <a:cs typeface="Times New Roman"/>
              </a:rPr>
              <a:t>vehicle,  </a:t>
            </a:r>
            <a:r>
              <a:rPr dirty="0" sz="1200">
                <a:latin typeface="Times New Roman"/>
                <a:cs typeface="Times New Roman"/>
              </a:rPr>
              <a:t>including the </a:t>
            </a:r>
            <a:r>
              <a:rPr dirty="0" sz="1200" spc="-5">
                <a:latin typeface="Times New Roman"/>
                <a:cs typeface="Times New Roman"/>
              </a:rPr>
              <a:t>details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vehicle registration </a:t>
            </a:r>
            <a:r>
              <a:rPr dirty="0" sz="1200">
                <a:latin typeface="Times New Roman"/>
                <a:cs typeface="Times New Roman"/>
              </a:rPr>
              <a:t>number, </a:t>
            </a:r>
            <a:r>
              <a:rPr dirty="0" sz="1200" spc="-5">
                <a:latin typeface="Times New Roman"/>
                <a:cs typeface="Times New Roman"/>
              </a:rPr>
              <a:t>engine number,  chassis number, vehicle </a:t>
            </a:r>
            <a:r>
              <a:rPr dirty="0" sz="1200">
                <a:latin typeface="Times New Roman"/>
                <a:cs typeface="Times New Roman"/>
              </a:rPr>
              <a:t>make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model, device make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model, </a:t>
            </a:r>
            <a:r>
              <a:rPr dirty="0" sz="1200" spc="-5">
                <a:latin typeface="Times New Roman"/>
                <a:cs typeface="Times New Roman"/>
              </a:rPr>
              <a:t>and  telecom service </a:t>
            </a:r>
            <a:r>
              <a:rPr dirty="0" sz="1200">
                <a:latin typeface="Times New Roman"/>
                <a:cs typeface="Times New Roman"/>
              </a:rPr>
              <a:t>provider’s</a:t>
            </a:r>
            <a:r>
              <a:rPr dirty="0" sz="1200" spc="-5">
                <a:latin typeface="Times New Roman"/>
                <a:cs typeface="Times New Roman"/>
              </a:rPr>
              <a:t> name.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algn="just" marL="243840" marR="304165" indent="-228600">
              <a:lnSpc>
                <a:spcPts val="1380"/>
              </a:lnSpc>
              <a:buAutoNum type="arabicPeriod"/>
              <a:tabLst>
                <a:tab pos="244475" algn="l"/>
              </a:tabLst>
            </a:pPr>
            <a:r>
              <a:rPr dirty="0" sz="1200" spc="-5">
                <a:latin typeface="Times New Roman"/>
                <a:cs typeface="Times New Roman"/>
              </a:rPr>
              <a:t>Re-registration/re-activation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device(s) </a:t>
            </a:r>
            <a:r>
              <a:rPr dirty="0" sz="1200">
                <a:latin typeface="Times New Roman"/>
                <a:cs typeface="Times New Roman"/>
              </a:rPr>
              <a:t>fitted on the </a:t>
            </a:r>
            <a:r>
              <a:rPr dirty="0" sz="1200" spc="-5">
                <a:latin typeface="Times New Roman"/>
                <a:cs typeface="Times New Roman"/>
              </a:rPr>
              <a:t>vehicle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case 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5">
                <a:latin typeface="Times New Roman"/>
                <a:cs typeface="Times New Roman"/>
              </a:rPr>
              <a:t>any </a:t>
            </a:r>
            <a:r>
              <a:rPr dirty="0" sz="1200">
                <a:latin typeface="Times New Roman"/>
                <a:cs typeface="Times New Roman"/>
              </a:rPr>
              <a:t>change in device or </a:t>
            </a:r>
            <a:r>
              <a:rPr dirty="0" sz="1200" spc="-5">
                <a:latin typeface="Times New Roman"/>
                <a:cs typeface="Times New Roman"/>
              </a:rPr>
              <a:t>telecom </a:t>
            </a:r>
            <a:r>
              <a:rPr dirty="0" sz="1200">
                <a:latin typeface="Times New Roman"/>
                <a:cs typeface="Times New Roman"/>
              </a:rPr>
              <a:t>service provider,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etc.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algn="just" marL="243840" marR="304165" indent="-228600">
              <a:lnSpc>
                <a:spcPts val="1380"/>
              </a:lnSpc>
              <a:buAutoNum type="arabicPeriod"/>
              <a:tabLst>
                <a:tab pos="244475" algn="l"/>
              </a:tabLst>
            </a:pPr>
            <a:r>
              <a:rPr dirty="0" sz="1200" spc="-5">
                <a:latin typeface="Times New Roman"/>
                <a:cs typeface="Times New Roman"/>
              </a:rPr>
              <a:t>Regular </a:t>
            </a:r>
            <a:r>
              <a:rPr dirty="0" sz="1200">
                <a:latin typeface="Times New Roman"/>
                <a:cs typeface="Times New Roman"/>
              </a:rPr>
              <a:t>health </a:t>
            </a:r>
            <a:r>
              <a:rPr dirty="0" sz="1200" spc="-5">
                <a:latin typeface="Times New Roman"/>
                <a:cs typeface="Times New Roman"/>
              </a:rPr>
              <a:t>check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device(s) </a:t>
            </a:r>
            <a:r>
              <a:rPr dirty="0" sz="1200">
                <a:latin typeface="Times New Roman"/>
                <a:cs typeface="Times New Roman"/>
              </a:rPr>
              <a:t>fitted on the </a:t>
            </a:r>
            <a:r>
              <a:rPr dirty="0" sz="1200" spc="-5">
                <a:latin typeface="Times New Roman"/>
                <a:cs typeface="Times New Roman"/>
              </a:rPr>
              <a:t>vehicle, as </a:t>
            </a:r>
            <a:r>
              <a:rPr dirty="0" sz="1200">
                <a:latin typeface="Times New Roman"/>
                <a:cs typeface="Times New Roman"/>
              </a:rPr>
              <a:t>per the  </a:t>
            </a:r>
            <a:r>
              <a:rPr dirty="0" sz="1200" spc="-5">
                <a:latin typeface="Times New Roman"/>
                <a:cs typeface="Times New Roman"/>
              </a:rPr>
              <a:t>parameters and </a:t>
            </a:r>
            <a:r>
              <a:rPr dirty="0" sz="1200">
                <a:latin typeface="Times New Roman"/>
                <a:cs typeface="Times New Roman"/>
              </a:rPr>
              <a:t>frequency </a:t>
            </a:r>
            <a:r>
              <a:rPr dirty="0" sz="1200" spc="-5">
                <a:latin typeface="Times New Roman"/>
                <a:cs typeface="Times New Roman"/>
              </a:rPr>
              <a:t>defined </a:t>
            </a:r>
            <a:r>
              <a:rPr dirty="0" sz="1200">
                <a:latin typeface="Times New Roman"/>
                <a:cs typeface="Times New Roman"/>
              </a:rPr>
              <a:t>in Sub-section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3.1.4.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algn="just" marL="243840" marR="302260" indent="-228600">
              <a:lnSpc>
                <a:spcPts val="1380"/>
              </a:lnSpc>
              <a:buAutoNum type="arabicPeriod"/>
              <a:tabLst>
                <a:tab pos="244475" algn="l"/>
              </a:tabLst>
            </a:pPr>
            <a:r>
              <a:rPr dirty="0" sz="1200" spc="-5">
                <a:latin typeface="Times New Roman"/>
                <a:cs typeface="Times New Roman"/>
              </a:rPr>
              <a:t>Administration/configuration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devices </a:t>
            </a:r>
            <a:r>
              <a:rPr dirty="0" sz="1200">
                <a:latin typeface="Times New Roman"/>
                <a:cs typeface="Times New Roman"/>
              </a:rPr>
              <a:t>for any </a:t>
            </a:r>
            <a:r>
              <a:rPr dirty="0" sz="1200" spc="-5">
                <a:latin typeface="Times New Roman"/>
                <a:cs typeface="Times New Roman"/>
              </a:rPr>
              <a:t>changes </a:t>
            </a:r>
            <a:r>
              <a:rPr dirty="0" sz="1200">
                <a:latin typeface="Times New Roman"/>
                <a:cs typeface="Times New Roman"/>
              </a:rPr>
              <a:t>in the  </a:t>
            </a:r>
            <a:r>
              <a:rPr dirty="0" sz="1200" spc="-5">
                <a:latin typeface="Times New Roman"/>
                <a:cs typeface="Times New Roman"/>
              </a:rPr>
              <a:t>parameters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decided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respective </a:t>
            </a:r>
            <a:r>
              <a:rPr dirty="0" sz="1200">
                <a:latin typeface="Times New Roman"/>
                <a:cs typeface="Times New Roman"/>
              </a:rPr>
              <a:t>state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time to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time.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algn="just" marL="243840" marR="304800" indent="-228600">
              <a:lnSpc>
                <a:spcPts val="1380"/>
              </a:lnSpc>
              <a:spcBef>
                <a:spcPts val="5"/>
              </a:spcBef>
              <a:buAutoNum type="arabicPeriod"/>
              <a:tabLst>
                <a:tab pos="244475" algn="l"/>
              </a:tabLst>
            </a:pPr>
            <a:r>
              <a:rPr dirty="0" sz="1200" spc="-5">
                <a:latin typeface="Times New Roman"/>
                <a:cs typeface="Times New Roman"/>
              </a:rPr>
              <a:t>Notification </a:t>
            </a:r>
            <a:r>
              <a:rPr dirty="0" sz="1200">
                <a:latin typeface="Times New Roman"/>
                <a:cs typeface="Times New Roman"/>
              </a:rPr>
              <a:t>of alerts in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press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Alert </a:t>
            </a:r>
            <a:r>
              <a:rPr dirty="0" sz="1200" spc="-5">
                <a:latin typeface="Times New Roman"/>
                <a:cs typeface="Times New Roman"/>
              </a:rPr>
              <a:t>Button </a:t>
            </a:r>
            <a:r>
              <a:rPr dirty="0" sz="1200">
                <a:latin typeface="Times New Roman"/>
                <a:cs typeface="Times New Roman"/>
              </a:rPr>
              <a:t>fitted on the  </a:t>
            </a:r>
            <a:r>
              <a:rPr dirty="0" sz="1200" spc="-5">
                <a:latin typeface="Times New Roman"/>
                <a:cs typeface="Times New Roman"/>
              </a:rPr>
              <a:t>vehicle,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protocol defined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Section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algn="just" marL="243840" marR="303530" indent="-228600">
              <a:lnSpc>
                <a:spcPts val="1380"/>
              </a:lnSpc>
              <a:buAutoNum type="arabicPeriod"/>
              <a:tabLst>
                <a:tab pos="244475" algn="l"/>
              </a:tabLst>
            </a:pPr>
            <a:r>
              <a:rPr dirty="0" sz="1200" spc="-5">
                <a:latin typeface="Times New Roman"/>
                <a:cs typeface="Times New Roman"/>
              </a:rPr>
              <a:t>Notification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alerts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defined deviations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vehicle such </a:t>
            </a:r>
            <a:r>
              <a:rPr dirty="0" sz="1200" spc="-5">
                <a:latin typeface="Times New Roman"/>
                <a:cs typeface="Times New Roman"/>
              </a:rPr>
              <a:t>as  over-speeding, deviation from defined route/geographic area, </a:t>
            </a:r>
            <a:r>
              <a:rPr dirty="0" sz="1200">
                <a:latin typeface="Times New Roman"/>
                <a:cs typeface="Times New Roman"/>
              </a:rPr>
              <a:t>time of  </a:t>
            </a:r>
            <a:r>
              <a:rPr dirty="0" sz="1200" spc="-5">
                <a:latin typeface="Times New Roman"/>
                <a:cs typeface="Times New Roman"/>
              </a:rPr>
              <a:t>operation, etc.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algn="just" marL="243840" marR="297180" indent="-228600">
              <a:lnSpc>
                <a:spcPts val="1380"/>
              </a:lnSpc>
              <a:buAutoNum type="arabicPeriod"/>
              <a:tabLst>
                <a:tab pos="244475" algn="l"/>
              </a:tabLst>
            </a:pPr>
            <a:r>
              <a:rPr dirty="0" sz="1200" spc="-5">
                <a:latin typeface="Times New Roman"/>
                <a:cs typeface="Times New Roman"/>
              </a:rPr>
              <a:t>Location tracking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vehicle </a:t>
            </a:r>
            <a:r>
              <a:rPr dirty="0" sz="1200">
                <a:latin typeface="Times New Roman"/>
                <a:cs typeface="Times New Roman"/>
              </a:rPr>
              <a:t>including real-time </a:t>
            </a:r>
            <a:r>
              <a:rPr dirty="0" sz="1200" spc="-5">
                <a:latin typeface="Times New Roman"/>
                <a:cs typeface="Times New Roman"/>
              </a:rPr>
              <a:t>as well as </a:t>
            </a:r>
            <a:r>
              <a:rPr dirty="0" sz="1200">
                <a:latin typeface="Times New Roman"/>
                <a:cs typeface="Times New Roman"/>
              </a:rPr>
              <a:t>history  </a:t>
            </a:r>
            <a:r>
              <a:rPr dirty="0" sz="1200" spc="-5">
                <a:latin typeface="Times New Roman"/>
                <a:cs typeface="Times New Roman"/>
              </a:rPr>
              <a:t>tracking for </a:t>
            </a:r>
            <a:r>
              <a:rPr dirty="0" sz="1200">
                <a:latin typeface="Times New Roman"/>
                <a:cs typeface="Times New Roman"/>
              </a:rPr>
              <a:t>up to </a:t>
            </a:r>
            <a:r>
              <a:rPr dirty="0" sz="1200" spc="-5">
                <a:latin typeface="Times New Roman"/>
                <a:cs typeface="Times New Roman"/>
              </a:rPr>
              <a:t>last </a:t>
            </a:r>
            <a:r>
              <a:rPr dirty="0" sz="1200">
                <a:latin typeface="Times New Roman"/>
                <a:cs typeface="Times New Roman"/>
              </a:rPr>
              <a:t>90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days.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algn="just" marL="243840" marR="302260" indent="-228600">
              <a:lnSpc>
                <a:spcPts val="1380"/>
              </a:lnSpc>
              <a:buAutoNum type="arabicPeriod"/>
              <a:tabLst>
                <a:tab pos="244475" algn="l"/>
              </a:tabLst>
            </a:pPr>
            <a:r>
              <a:rPr dirty="0" sz="1200" spc="-5">
                <a:latin typeface="Times New Roman"/>
                <a:cs typeface="Times New Roman"/>
              </a:rPr>
              <a:t>Notification </a:t>
            </a:r>
            <a:r>
              <a:rPr dirty="0" sz="1200">
                <a:latin typeface="Times New Roman"/>
                <a:cs typeface="Times New Roman"/>
              </a:rPr>
              <a:t>to the permit-holder </a:t>
            </a:r>
            <a:r>
              <a:rPr dirty="0" sz="1200" spc="-5">
                <a:latin typeface="Times New Roman"/>
                <a:cs typeface="Times New Roman"/>
              </a:rPr>
              <a:t>through </a:t>
            </a:r>
            <a:r>
              <a:rPr dirty="0" sz="1200">
                <a:latin typeface="Times New Roman"/>
                <a:cs typeface="Times New Roman"/>
              </a:rPr>
              <a:t>SMS in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 spc="5">
                <a:latin typeface="Times New Roman"/>
                <a:cs typeface="Times New Roman"/>
              </a:rPr>
              <a:t>any </a:t>
            </a:r>
            <a:r>
              <a:rPr dirty="0" sz="1200" spc="-5">
                <a:latin typeface="Times New Roman"/>
                <a:cs typeface="Times New Roman"/>
              </a:rPr>
              <a:t>device(s)  stops functioning/sending </a:t>
            </a:r>
            <a:r>
              <a:rPr dirty="0" sz="1200">
                <a:latin typeface="Times New Roman"/>
                <a:cs typeface="Times New Roman"/>
              </a:rPr>
              <a:t>data to the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Centre.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algn="just" marL="243840" marR="302895" indent="-228600">
              <a:lnSpc>
                <a:spcPts val="1380"/>
              </a:lnSpc>
              <a:buAutoNum type="arabicPeriod"/>
              <a:tabLst>
                <a:tab pos="244475" algn="l"/>
              </a:tabLst>
            </a:pPr>
            <a:r>
              <a:rPr dirty="0" sz="1200" spc="-5">
                <a:latin typeface="Times New Roman"/>
                <a:cs typeface="Times New Roman"/>
              </a:rPr>
              <a:t>Reports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vehicles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devices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working/sending </a:t>
            </a:r>
            <a:r>
              <a:rPr dirty="0" sz="1200">
                <a:latin typeface="Times New Roman"/>
                <a:cs typeface="Times New Roman"/>
              </a:rPr>
              <a:t>data beyond  </a:t>
            </a:r>
            <a:r>
              <a:rPr dirty="0" sz="1200" spc="-5">
                <a:latin typeface="Times New Roman"/>
                <a:cs typeface="Times New Roman"/>
              </a:rPr>
              <a:t>defined </a:t>
            </a:r>
            <a:r>
              <a:rPr dirty="0" sz="1200">
                <a:latin typeface="Times New Roman"/>
                <a:cs typeface="Times New Roman"/>
              </a:rPr>
              <a:t>number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days </a:t>
            </a:r>
            <a:r>
              <a:rPr dirty="0" sz="1200">
                <a:latin typeface="Times New Roman"/>
                <a:cs typeface="Times New Roman"/>
              </a:rPr>
              <a:t>(1 </a:t>
            </a:r>
            <a:r>
              <a:rPr dirty="0" sz="1200" spc="-5">
                <a:latin typeface="Times New Roman"/>
                <a:cs typeface="Times New Roman"/>
              </a:rPr>
              <a:t>day, </a:t>
            </a:r>
            <a:r>
              <a:rPr dirty="0" sz="1200">
                <a:latin typeface="Times New Roman"/>
                <a:cs typeface="Times New Roman"/>
              </a:rPr>
              <a:t>3 days, 7 </a:t>
            </a:r>
            <a:r>
              <a:rPr dirty="0" sz="1200" spc="-5">
                <a:latin typeface="Times New Roman"/>
                <a:cs typeface="Times New Roman"/>
              </a:rPr>
              <a:t>days and </a:t>
            </a:r>
            <a:r>
              <a:rPr dirty="0" sz="1200">
                <a:latin typeface="Times New Roman"/>
                <a:cs typeface="Times New Roman"/>
              </a:rPr>
              <a:t>30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days).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algn="just" marL="243840" marR="302895" indent="-228600">
              <a:lnSpc>
                <a:spcPts val="1380"/>
              </a:lnSpc>
              <a:spcBef>
                <a:spcPts val="5"/>
              </a:spcBef>
              <a:buAutoNum type="arabicPeriod"/>
              <a:tabLst>
                <a:tab pos="244475" algn="l"/>
              </a:tabLst>
            </a:pPr>
            <a:r>
              <a:rPr dirty="0" sz="1200" spc="-5">
                <a:latin typeface="Times New Roman"/>
                <a:cs typeface="Times New Roman"/>
              </a:rPr>
              <a:t>Ensure </a:t>
            </a:r>
            <a:r>
              <a:rPr dirty="0" sz="1200">
                <a:latin typeface="Times New Roman"/>
                <a:cs typeface="Times New Roman"/>
              </a:rPr>
              <a:t>that the security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privacy of the </a:t>
            </a:r>
            <a:r>
              <a:rPr dirty="0" sz="1200" spc="-5">
                <a:latin typeface="Times New Roman"/>
                <a:cs typeface="Times New Roman"/>
              </a:rPr>
              <a:t>data is maintained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accordance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applicable laws/guidelines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various government  authorities.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300990">
              <a:lnSpc>
                <a:spcPts val="1380"/>
              </a:lnSpc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addition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above </a:t>
            </a:r>
            <a:r>
              <a:rPr dirty="0" sz="1200">
                <a:latin typeface="Times New Roman"/>
                <a:cs typeface="Times New Roman"/>
              </a:rPr>
              <a:t>mandatory provisions, the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  can provide </a:t>
            </a:r>
            <a:r>
              <a:rPr dirty="0" sz="1200" spc="5">
                <a:latin typeface="Times New Roman"/>
                <a:cs typeface="Times New Roman"/>
              </a:rPr>
              <a:t>any </a:t>
            </a:r>
            <a:r>
              <a:rPr dirty="0" sz="1200">
                <a:latin typeface="Times New Roman"/>
                <a:cs typeface="Times New Roman"/>
              </a:rPr>
              <a:t>other optional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features.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29845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mechanism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set </a:t>
            </a:r>
            <a:r>
              <a:rPr dirty="0" sz="1200" spc="5">
                <a:latin typeface="Times New Roman"/>
                <a:cs typeface="Times New Roman"/>
              </a:rPr>
              <a:t>up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 </a:t>
            </a:r>
            <a:r>
              <a:rPr dirty="0" sz="1200">
                <a:latin typeface="Times New Roman"/>
                <a:cs typeface="Times New Roman"/>
              </a:rPr>
              <a:t>shall be decided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respective states.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states can </a:t>
            </a:r>
            <a:r>
              <a:rPr dirty="0" sz="1200">
                <a:latin typeface="Times New Roman"/>
                <a:cs typeface="Times New Roman"/>
              </a:rPr>
              <a:t>chose </a:t>
            </a:r>
            <a:r>
              <a:rPr dirty="0" sz="1200" spc="5">
                <a:latin typeface="Times New Roman"/>
                <a:cs typeface="Times New Roman"/>
              </a:rPr>
              <a:t>any of </a:t>
            </a:r>
            <a:r>
              <a:rPr dirty="0" sz="1200">
                <a:latin typeface="Times New Roman"/>
                <a:cs typeface="Times New Roman"/>
              </a:rPr>
              <a:t>the following options for  </a:t>
            </a:r>
            <a:r>
              <a:rPr dirty="0" sz="1200" spc="-5">
                <a:latin typeface="Times New Roman"/>
                <a:cs typeface="Times New Roman"/>
              </a:rPr>
              <a:t>setting </a:t>
            </a:r>
            <a:r>
              <a:rPr dirty="0" sz="1200">
                <a:latin typeface="Times New Roman"/>
                <a:cs typeface="Times New Roman"/>
              </a:rPr>
              <a:t>up the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Centre:</a:t>
            </a:r>
            <a:endParaRPr sz="1200">
              <a:latin typeface="Times New Roman"/>
              <a:cs typeface="Times New Roman"/>
            </a:endParaRPr>
          </a:p>
          <a:p>
            <a:pPr algn="just" marL="241300" marR="300990" indent="-228600">
              <a:lnSpc>
                <a:spcPct val="95900"/>
              </a:lnSpc>
              <a:spcBef>
                <a:spcPts val="1165"/>
              </a:spcBef>
              <a:buAutoNum type="arabicPeriod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States can </a:t>
            </a:r>
            <a:r>
              <a:rPr dirty="0" sz="1200">
                <a:latin typeface="Times New Roman"/>
                <a:cs typeface="Times New Roman"/>
              </a:rPr>
              <a:t>set up their own </a:t>
            </a:r>
            <a:r>
              <a:rPr dirty="0" sz="1200" spc="-5">
                <a:latin typeface="Times New Roman"/>
                <a:cs typeface="Times New Roman"/>
              </a:rPr>
              <a:t>dedicated 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Centre, </a:t>
            </a:r>
            <a:r>
              <a:rPr dirty="0" sz="1200">
                <a:latin typeface="Times New Roman"/>
                <a:cs typeface="Times New Roman"/>
              </a:rPr>
              <a:t>meeting  the </a:t>
            </a:r>
            <a:r>
              <a:rPr dirty="0" sz="1200" spc="-5">
                <a:latin typeface="Times New Roman"/>
                <a:cs typeface="Times New Roman"/>
              </a:rPr>
              <a:t>above </a:t>
            </a:r>
            <a:r>
              <a:rPr dirty="0" sz="1200">
                <a:latin typeface="Times New Roman"/>
                <a:cs typeface="Times New Roman"/>
              </a:rPr>
              <a:t>listed </a:t>
            </a:r>
            <a:r>
              <a:rPr dirty="0" sz="1200" spc="-5">
                <a:latin typeface="Times New Roman"/>
                <a:cs typeface="Times New Roman"/>
              </a:rPr>
              <a:t>mandatory provisions and </a:t>
            </a:r>
            <a:r>
              <a:rPr dirty="0" sz="1200" spc="5">
                <a:latin typeface="Times New Roman"/>
                <a:cs typeface="Times New Roman"/>
              </a:rPr>
              <a:t>any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optional features as 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5">
                <a:latin typeface="Times New Roman"/>
                <a:cs typeface="Times New Roman"/>
              </a:rPr>
              <a:t>may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decide.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algn="just" marL="241300" marR="301625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States can allow </a:t>
            </a:r>
            <a:r>
              <a:rPr dirty="0" sz="1200">
                <a:latin typeface="Times New Roman"/>
                <a:cs typeface="Times New Roman"/>
              </a:rPr>
              <a:t>telecom </a:t>
            </a:r>
            <a:r>
              <a:rPr dirty="0" sz="1200" spc="-5">
                <a:latin typeface="Times New Roman"/>
                <a:cs typeface="Times New Roman"/>
              </a:rPr>
              <a:t>service </a:t>
            </a:r>
            <a:r>
              <a:rPr dirty="0" sz="1200">
                <a:latin typeface="Times New Roman"/>
                <a:cs typeface="Times New Roman"/>
              </a:rPr>
              <a:t>providers to </a:t>
            </a:r>
            <a:r>
              <a:rPr dirty="0" sz="1200" spc="-5">
                <a:latin typeface="Times New Roman"/>
                <a:cs typeface="Times New Roman"/>
              </a:rPr>
              <a:t>offer Backend </a:t>
            </a:r>
            <a:r>
              <a:rPr dirty="0" sz="1200">
                <a:latin typeface="Times New Roman"/>
                <a:cs typeface="Times New Roman"/>
              </a:rPr>
              <a:t>Control  </a:t>
            </a:r>
            <a:r>
              <a:rPr dirty="0" sz="1200" spc="-5">
                <a:latin typeface="Times New Roman"/>
                <a:cs typeface="Times New Roman"/>
              </a:rPr>
              <a:t>Centre as </a:t>
            </a:r>
            <a:r>
              <a:rPr dirty="0" sz="1200">
                <a:latin typeface="Times New Roman"/>
                <a:cs typeface="Times New Roman"/>
              </a:rPr>
              <a:t>a Value Added </a:t>
            </a:r>
            <a:r>
              <a:rPr dirty="0" sz="1200" spc="-5">
                <a:latin typeface="Times New Roman"/>
                <a:cs typeface="Times New Roman"/>
              </a:rPr>
              <a:t>Service (VAS)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permit holders, </a:t>
            </a:r>
            <a:r>
              <a:rPr dirty="0" sz="1200">
                <a:latin typeface="Times New Roman"/>
                <a:cs typeface="Times New Roman"/>
              </a:rPr>
              <a:t>meeting  the </a:t>
            </a:r>
            <a:r>
              <a:rPr dirty="0" sz="1200" spc="-5">
                <a:latin typeface="Times New Roman"/>
                <a:cs typeface="Times New Roman"/>
              </a:rPr>
              <a:t>above </a:t>
            </a:r>
            <a:r>
              <a:rPr dirty="0" sz="1200">
                <a:latin typeface="Times New Roman"/>
                <a:cs typeface="Times New Roman"/>
              </a:rPr>
              <a:t>listed </a:t>
            </a:r>
            <a:r>
              <a:rPr dirty="0" sz="1200" spc="-5">
                <a:latin typeface="Times New Roman"/>
                <a:cs typeface="Times New Roman"/>
              </a:rPr>
              <a:t>mandatory provisions and </a:t>
            </a:r>
            <a:r>
              <a:rPr dirty="0" sz="1200" spc="5">
                <a:latin typeface="Times New Roman"/>
                <a:cs typeface="Times New Roman"/>
              </a:rPr>
              <a:t>any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optional features as 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decide.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case,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telecom service providers </a:t>
            </a:r>
            <a:r>
              <a:rPr dirty="0" sz="1200">
                <a:latin typeface="Times New Roman"/>
                <a:cs typeface="Times New Roman"/>
              </a:rPr>
              <a:t>shall  </a:t>
            </a:r>
            <a:r>
              <a:rPr dirty="0" sz="1200" spc="-5">
                <a:latin typeface="Times New Roman"/>
                <a:cs typeface="Times New Roman"/>
              </a:rPr>
              <a:t>provide access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Backend </a:t>
            </a:r>
            <a:r>
              <a:rPr dirty="0" sz="1200">
                <a:latin typeface="Times New Roman"/>
                <a:cs typeface="Times New Roman"/>
              </a:rPr>
              <a:t>Control </a:t>
            </a:r>
            <a:r>
              <a:rPr dirty="0" sz="1200" spc="-5">
                <a:latin typeface="Times New Roman"/>
                <a:cs typeface="Times New Roman"/>
              </a:rPr>
              <a:t>Centre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government officials,  as decided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respective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3511550" y="9329322"/>
            <a:ext cx="74866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75"/>
              </a:lnSpc>
            </a:pPr>
            <a:r>
              <a:rPr dirty="0" sz="1000" spc="-30">
                <a:latin typeface="Trebuchet MS"/>
                <a:cs typeface="Trebuchet MS"/>
              </a:rPr>
              <a:t>Page </a:t>
            </a:r>
            <a:fld id="{81D60167-4931-47E6-BA6A-407CBD079E47}" type="slidenum">
              <a:rPr dirty="0" sz="1000" spc="-35" b="1">
                <a:latin typeface="Arial"/>
                <a:cs typeface="Arial"/>
              </a:rPr>
              <a:t>10</a:t>
            </a:fld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spc="-25">
                <a:latin typeface="Trebuchet MS"/>
                <a:cs typeface="Trebuchet MS"/>
              </a:rPr>
              <a:t>of</a:t>
            </a:r>
            <a:r>
              <a:rPr dirty="0" sz="1000" spc="-175">
                <a:latin typeface="Trebuchet MS"/>
                <a:cs typeface="Trebuchet MS"/>
              </a:rPr>
              <a:t> </a:t>
            </a:r>
            <a:r>
              <a:rPr dirty="0" sz="1000" spc="-40" b="1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80460" y="836807"/>
            <a:ext cx="13271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h.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80460" y="1450963"/>
            <a:ext cx="10033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5">
                <a:latin typeface="Times New Roman"/>
                <a:cs typeface="Times New Roman"/>
              </a:rPr>
              <a:t>i</a:t>
            </a:r>
            <a:r>
              <a:rPr dirty="0" sz="1100" spc="5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06782" y="836807"/>
            <a:ext cx="4319905" cy="97726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just" marL="12700" marR="5080" indent="-635">
              <a:lnSpc>
                <a:spcPct val="98400"/>
              </a:lnSpc>
              <a:spcBef>
                <a:spcPts val="150"/>
              </a:spcBef>
            </a:pP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5">
                <a:latin typeface="Times New Roman"/>
                <a:cs typeface="Times New Roman"/>
              </a:rPr>
              <a:t>device manufacturers </a:t>
            </a:r>
            <a:r>
              <a:rPr dirty="0" sz="1100" spc="10">
                <a:latin typeface="Times New Roman"/>
                <a:cs typeface="Times New Roman"/>
              </a:rPr>
              <a:t>may </a:t>
            </a:r>
            <a:r>
              <a:rPr dirty="0" sz="1100" spc="5">
                <a:latin typeface="Times New Roman"/>
                <a:cs typeface="Times New Roman"/>
              </a:rPr>
              <a:t>create their </a:t>
            </a:r>
            <a:r>
              <a:rPr dirty="0" sz="1100" spc="10">
                <a:latin typeface="Times New Roman"/>
                <a:cs typeface="Times New Roman"/>
              </a:rPr>
              <a:t>own system to monitor  </a:t>
            </a:r>
            <a:r>
              <a:rPr dirty="0" sz="1100" spc="5">
                <a:latin typeface="Times New Roman"/>
                <a:cs typeface="Times New Roman"/>
              </a:rPr>
              <a:t>their </a:t>
            </a:r>
            <a:r>
              <a:rPr dirty="0" sz="1100" spc="10">
                <a:latin typeface="Times New Roman"/>
                <a:cs typeface="Times New Roman"/>
              </a:rPr>
              <a:t>supplied </a:t>
            </a:r>
            <a:r>
              <a:rPr dirty="0" sz="1100" spc="5">
                <a:latin typeface="Times New Roman"/>
                <a:cs typeface="Times New Roman"/>
              </a:rPr>
              <a:t>devices, </a:t>
            </a:r>
            <a:r>
              <a:rPr dirty="0" sz="1100" spc="10">
                <a:latin typeface="Times New Roman"/>
                <a:cs typeface="Times New Roman"/>
              </a:rPr>
              <a:t>emergency </a:t>
            </a:r>
            <a:r>
              <a:rPr dirty="0" sz="1100" spc="5">
                <a:latin typeface="Times New Roman"/>
                <a:cs typeface="Times New Roman"/>
              </a:rPr>
              <a:t>button/s </a:t>
            </a:r>
            <a:r>
              <a:rPr dirty="0" sz="1100" spc="20">
                <a:latin typeface="Times New Roman"/>
                <a:cs typeface="Times New Roman"/>
              </a:rPr>
              <a:t>&amp; </a:t>
            </a:r>
            <a:r>
              <a:rPr dirty="0" sz="1100" spc="10">
                <a:latin typeface="Times New Roman"/>
                <a:cs typeface="Times New Roman"/>
              </a:rPr>
              <a:t>connectivity working </a:t>
            </a:r>
            <a:r>
              <a:rPr dirty="0" sz="1100" spc="5">
                <a:latin typeface="Times New Roman"/>
                <a:cs typeface="Times New Roman"/>
              </a:rPr>
              <a:t>/ non-  </a:t>
            </a:r>
            <a:r>
              <a:rPr dirty="0" sz="1100" spc="10">
                <a:latin typeface="Times New Roman"/>
                <a:cs typeface="Times New Roman"/>
              </a:rPr>
              <a:t>working </a:t>
            </a:r>
            <a:r>
              <a:rPr dirty="0" sz="1100" spc="5">
                <a:latin typeface="Times New Roman"/>
                <a:cs typeface="Times New Roman"/>
              </a:rPr>
              <a:t>status for </a:t>
            </a:r>
            <a:r>
              <a:rPr dirty="0" sz="1100" spc="10">
                <a:latin typeface="Times New Roman"/>
                <a:cs typeface="Times New Roman"/>
              </a:rPr>
              <a:t>managing </a:t>
            </a:r>
            <a:r>
              <a:rPr dirty="0" sz="1100" spc="5">
                <a:latin typeface="Times New Roman"/>
                <a:cs typeface="Times New Roman"/>
              </a:rPr>
              <a:t>warrantee / </a:t>
            </a:r>
            <a:r>
              <a:rPr dirty="0" sz="1100" spc="15">
                <a:latin typeface="Times New Roman"/>
                <a:cs typeface="Times New Roman"/>
              </a:rPr>
              <a:t>AMC </a:t>
            </a:r>
            <a:r>
              <a:rPr dirty="0" sz="1100" spc="10">
                <a:latin typeface="Times New Roman"/>
                <a:cs typeface="Times New Roman"/>
              </a:rPr>
              <a:t>and </a:t>
            </a:r>
            <a:r>
              <a:rPr dirty="0" sz="1100" spc="5">
                <a:latin typeface="Times New Roman"/>
                <a:cs typeface="Times New Roman"/>
              </a:rPr>
              <a:t>Cellular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services.</a:t>
            </a:r>
            <a:endParaRPr sz="1100">
              <a:latin typeface="Times New Roman"/>
              <a:cs typeface="Times New Roman"/>
            </a:endParaRPr>
          </a:p>
          <a:p>
            <a:pPr algn="just" marL="12700" marR="6985">
              <a:lnSpc>
                <a:spcPts val="1300"/>
              </a:lnSpc>
              <a:spcBef>
                <a:spcPts val="975"/>
              </a:spcBef>
            </a:pP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5">
                <a:latin typeface="Times New Roman"/>
                <a:cs typeface="Times New Roman"/>
              </a:rPr>
              <a:t>device manufacturers or their </a:t>
            </a:r>
            <a:r>
              <a:rPr dirty="0" sz="1100" spc="10">
                <a:latin typeface="Times New Roman"/>
                <a:cs typeface="Times New Roman"/>
              </a:rPr>
              <a:t>dealers will </a:t>
            </a:r>
            <a:r>
              <a:rPr dirty="0" sz="1100" spc="5">
                <a:latin typeface="Times New Roman"/>
                <a:cs typeface="Times New Roman"/>
              </a:rPr>
              <a:t>update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15">
                <a:latin typeface="Times New Roman"/>
                <a:cs typeface="Times New Roman"/>
              </a:rPr>
              <a:t>SIM  </a:t>
            </a:r>
            <a:r>
              <a:rPr dirty="0" sz="1100" spc="10">
                <a:latin typeface="Times New Roman"/>
                <a:cs typeface="Times New Roman"/>
              </a:rPr>
              <a:t>numbers and </a:t>
            </a:r>
            <a:r>
              <a:rPr dirty="0" sz="1100" spc="5">
                <a:latin typeface="Times New Roman"/>
                <a:cs typeface="Times New Roman"/>
              </a:rPr>
              <a:t>their validity/renewal details in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backend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system.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80446" y="2065908"/>
            <a:ext cx="4846320" cy="8559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 b="1">
                <a:latin typeface="Times New Roman"/>
                <a:cs typeface="Times New Roman"/>
              </a:rPr>
              <a:t>8.3 </a:t>
            </a:r>
            <a:r>
              <a:rPr dirty="0" sz="1100" spc="15" b="1">
                <a:latin typeface="Times New Roman"/>
                <a:cs typeface="Times New Roman"/>
              </a:rPr>
              <a:t>VLT </a:t>
            </a:r>
            <a:r>
              <a:rPr dirty="0" sz="1100" spc="5" b="1">
                <a:latin typeface="Times New Roman"/>
                <a:cs typeface="Times New Roman"/>
              </a:rPr>
              <a:t>Device </a:t>
            </a:r>
            <a:r>
              <a:rPr dirty="0" sz="1100" spc="10" b="1">
                <a:latin typeface="Times New Roman"/>
                <a:cs typeface="Times New Roman"/>
              </a:rPr>
              <a:t>Manufacturers Backend Application/System Requirements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00"/>
              </a:lnSpc>
            </a:pPr>
            <a:r>
              <a:rPr dirty="0" sz="1100" spc="5">
                <a:latin typeface="Times New Roman"/>
                <a:cs typeface="Times New Roman"/>
              </a:rPr>
              <a:t>In </a:t>
            </a:r>
            <a:r>
              <a:rPr dirty="0" sz="1100" spc="10">
                <a:latin typeface="Times New Roman"/>
                <a:cs typeface="Times New Roman"/>
              </a:rPr>
              <a:t>case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5">
                <a:latin typeface="Times New Roman"/>
                <a:cs typeface="Times New Roman"/>
              </a:rPr>
              <a:t>device manufacturer offers to </a:t>
            </a:r>
            <a:r>
              <a:rPr dirty="0" sz="1100" spc="10">
                <a:latin typeface="Times New Roman"/>
                <a:cs typeface="Times New Roman"/>
              </a:rPr>
              <a:t>provide </a:t>
            </a:r>
            <a:r>
              <a:rPr dirty="0" sz="1100" spc="5">
                <a:latin typeface="Times New Roman"/>
                <a:cs typeface="Times New Roman"/>
              </a:rPr>
              <a:t>its </a:t>
            </a:r>
            <a:r>
              <a:rPr dirty="0" sz="1100" spc="10">
                <a:latin typeface="Times New Roman"/>
                <a:cs typeface="Times New Roman"/>
              </a:rPr>
              <a:t>backend system for State/UT,  </a:t>
            </a:r>
            <a:r>
              <a:rPr dirty="0" sz="1100" spc="5">
                <a:latin typeface="Times New Roman"/>
                <a:cs typeface="Times New Roman"/>
              </a:rPr>
              <a:t>the </a:t>
            </a:r>
            <a:r>
              <a:rPr dirty="0" sz="1100" spc="10">
                <a:latin typeface="Times New Roman"/>
                <a:cs typeface="Times New Roman"/>
              </a:rPr>
              <a:t>same will </a:t>
            </a:r>
            <a:r>
              <a:rPr dirty="0" sz="1100" spc="5">
                <a:latin typeface="Times New Roman"/>
                <a:cs typeface="Times New Roman"/>
              </a:rPr>
              <a:t>need to meet the following requirements, in </a:t>
            </a:r>
            <a:r>
              <a:rPr dirty="0" sz="1100" spc="10">
                <a:latin typeface="Times New Roman"/>
                <a:cs typeface="Times New Roman"/>
              </a:rPr>
              <a:t>addition to those specified  </a:t>
            </a:r>
            <a:r>
              <a:rPr dirty="0" sz="1100" spc="5">
                <a:latin typeface="Times New Roman"/>
                <a:cs typeface="Times New Roman"/>
              </a:rPr>
              <a:t>in Clause </a:t>
            </a:r>
            <a:r>
              <a:rPr dirty="0" sz="1100" spc="10">
                <a:latin typeface="Times New Roman"/>
                <a:cs typeface="Times New Roman"/>
              </a:rPr>
              <a:t>7 </a:t>
            </a:r>
            <a:r>
              <a:rPr dirty="0" sz="1100" spc="5">
                <a:latin typeface="Times New Roman"/>
                <a:cs typeface="Times New Roman"/>
              </a:rPr>
              <a:t>of </a:t>
            </a:r>
            <a:r>
              <a:rPr dirty="0" sz="1100" spc="15">
                <a:latin typeface="Times New Roman"/>
                <a:cs typeface="Times New Roman"/>
              </a:rPr>
              <a:t>AIS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140: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80446" y="3009236"/>
            <a:ext cx="144780" cy="4813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a)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dirty="0" sz="1100" spc="5">
                <a:latin typeface="Times New Roman"/>
                <a:cs typeface="Times New Roman"/>
              </a:rPr>
              <a:t>b)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0446" y="3907615"/>
            <a:ext cx="13589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5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80432" y="4521771"/>
            <a:ext cx="14478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d)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80446" y="5135181"/>
            <a:ext cx="135890" cy="48260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e</a:t>
            </a:r>
            <a:r>
              <a:rPr dirty="0" sz="1100" spc="5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100">
                <a:latin typeface="Times New Roman"/>
                <a:cs typeface="Times New Roman"/>
              </a:rPr>
              <a:t>f)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80446" y="5869734"/>
            <a:ext cx="14478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g)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06639" y="3009236"/>
            <a:ext cx="4319270" cy="30581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application </a:t>
            </a:r>
            <a:r>
              <a:rPr dirty="0" sz="1100" spc="10">
                <a:latin typeface="Times New Roman"/>
                <a:cs typeface="Times New Roman"/>
              </a:rPr>
              <a:t>will </a:t>
            </a:r>
            <a:r>
              <a:rPr dirty="0" sz="1100" spc="5">
                <a:latin typeface="Times New Roman"/>
                <a:cs typeface="Times New Roman"/>
              </a:rPr>
              <a:t>provide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ability </a:t>
            </a:r>
            <a:r>
              <a:rPr dirty="0" sz="1100" spc="10">
                <a:latin typeface="Times New Roman"/>
                <a:cs typeface="Times New Roman"/>
              </a:rPr>
              <a:t>to locate a </a:t>
            </a:r>
            <a:r>
              <a:rPr dirty="0" sz="1100" spc="5">
                <a:latin typeface="Times New Roman"/>
                <a:cs typeface="Times New Roman"/>
              </a:rPr>
              <a:t>vehicle </a:t>
            </a:r>
            <a:r>
              <a:rPr dirty="0" sz="1100" spc="10">
                <a:latin typeface="Times New Roman"/>
                <a:cs typeface="Times New Roman"/>
              </a:rPr>
              <a:t>at a </a:t>
            </a:r>
            <a:r>
              <a:rPr dirty="0" sz="1100" spc="5">
                <a:latin typeface="Times New Roman"/>
                <a:cs typeface="Times New Roman"/>
              </a:rPr>
              <a:t>given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time.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 indent="-635">
              <a:lnSpc>
                <a:spcPct val="98400"/>
              </a:lnSpc>
              <a:spcBef>
                <a:spcPts val="935"/>
              </a:spcBef>
            </a:pPr>
            <a:r>
              <a:rPr dirty="0" sz="1100" spc="5">
                <a:latin typeface="Times New Roman"/>
                <a:cs typeface="Times New Roman"/>
              </a:rPr>
              <a:t>Facility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to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track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defined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vs.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actual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movement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of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vehicles,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capture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deviations  if </a:t>
            </a:r>
            <a:r>
              <a:rPr dirty="0" sz="1100" spc="10">
                <a:latin typeface="Times New Roman"/>
                <a:cs typeface="Times New Roman"/>
              </a:rPr>
              <a:t>any. (For vehicles where scheduled movement can </a:t>
            </a:r>
            <a:r>
              <a:rPr dirty="0" sz="1100" spc="15">
                <a:latin typeface="Times New Roman"/>
                <a:cs typeface="Times New Roman"/>
              </a:rPr>
              <a:t>be </a:t>
            </a:r>
            <a:r>
              <a:rPr dirty="0" sz="1100" spc="10">
                <a:latin typeface="Times New Roman"/>
                <a:cs typeface="Times New Roman"/>
              </a:rPr>
              <a:t>defined on </a:t>
            </a:r>
            <a:r>
              <a:rPr dirty="0" sz="1100" spc="15">
                <a:latin typeface="Times New Roman"/>
                <a:cs typeface="Times New Roman"/>
              </a:rPr>
              <a:t>GIS  </a:t>
            </a:r>
            <a:r>
              <a:rPr dirty="0" sz="1100" spc="10">
                <a:latin typeface="Times New Roman"/>
                <a:cs typeface="Times New Roman"/>
              </a:rPr>
              <a:t>map)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00"/>
              </a:lnSpc>
              <a:spcBef>
                <a:spcPts val="985"/>
              </a:spcBef>
            </a:pPr>
            <a:r>
              <a:rPr dirty="0" sz="1100" spc="10">
                <a:latin typeface="Times New Roman"/>
                <a:cs typeface="Times New Roman"/>
              </a:rPr>
              <a:t>The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application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should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provide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ability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to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track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vehicle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location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on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map.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The  </a:t>
            </a:r>
            <a:r>
              <a:rPr dirty="0" sz="1100" spc="10">
                <a:latin typeface="Times New Roman"/>
                <a:cs typeface="Times New Roman"/>
              </a:rPr>
              <a:t>map engine and </a:t>
            </a:r>
            <a:r>
              <a:rPr dirty="0" sz="1100" spc="5">
                <a:latin typeface="Times New Roman"/>
                <a:cs typeface="Times New Roman"/>
              </a:rPr>
              <a:t>data </a:t>
            </a:r>
            <a:r>
              <a:rPr dirty="0" sz="1100" spc="10">
                <a:latin typeface="Times New Roman"/>
                <a:cs typeface="Times New Roman"/>
              </a:rPr>
              <a:t>should comply with </a:t>
            </a:r>
            <a:r>
              <a:rPr dirty="0" sz="1100" spc="5">
                <a:latin typeface="Times New Roman"/>
                <a:cs typeface="Times New Roman"/>
              </a:rPr>
              <a:t>applicable regulations including  </a:t>
            </a:r>
            <a:r>
              <a:rPr dirty="0" sz="1100" spc="10">
                <a:latin typeface="Times New Roman"/>
                <a:cs typeface="Times New Roman"/>
              </a:rPr>
              <a:t>guidelines as </a:t>
            </a:r>
            <a:r>
              <a:rPr dirty="0" sz="1100" spc="5">
                <a:latin typeface="Times New Roman"/>
                <a:cs typeface="Times New Roman"/>
              </a:rPr>
              <a:t>set </a:t>
            </a:r>
            <a:r>
              <a:rPr dirty="0" sz="1100" spc="10">
                <a:latin typeface="Times New Roman"/>
                <a:cs typeface="Times New Roman"/>
              </a:rPr>
              <a:t>out by Survey </a:t>
            </a:r>
            <a:r>
              <a:rPr dirty="0" sz="1100" spc="5">
                <a:latin typeface="Times New Roman"/>
                <a:cs typeface="Times New Roman"/>
              </a:rPr>
              <a:t>of India </a:t>
            </a:r>
            <a:r>
              <a:rPr dirty="0" sz="1100" spc="15">
                <a:latin typeface="Times New Roman"/>
                <a:cs typeface="Times New Roman"/>
              </a:rPr>
              <a:t>from </a:t>
            </a:r>
            <a:r>
              <a:rPr dirty="0" sz="1100" spc="10">
                <a:latin typeface="Times New Roman"/>
                <a:cs typeface="Times New Roman"/>
              </a:rPr>
              <a:t>time to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time.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 indent="-635">
              <a:lnSpc>
                <a:spcPct val="98400"/>
              </a:lnSpc>
              <a:spcBef>
                <a:spcPts val="894"/>
              </a:spcBef>
            </a:pPr>
            <a:r>
              <a:rPr dirty="0" sz="1100" spc="5">
                <a:latin typeface="Times New Roman"/>
                <a:cs typeface="Times New Roman"/>
              </a:rPr>
              <a:t>Facility for users to access </a:t>
            </a:r>
            <a:r>
              <a:rPr dirty="0" sz="1100" spc="10">
                <a:latin typeface="Times New Roman"/>
                <a:cs typeface="Times New Roman"/>
              </a:rPr>
              <a:t>and view </a:t>
            </a:r>
            <a:r>
              <a:rPr dirty="0" sz="1100" spc="5">
                <a:latin typeface="Times New Roman"/>
                <a:cs typeface="Times New Roman"/>
              </a:rPr>
              <a:t>position / location information </a:t>
            </a:r>
            <a:r>
              <a:rPr dirty="0" sz="1100" spc="10">
                <a:latin typeface="Times New Roman"/>
                <a:cs typeface="Times New Roman"/>
              </a:rPr>
              <a:t>on </a:t>
            </a:r>
            <a:r>
              <a:rPr dirty="0" sz="1100" spc="15">
                <a:latin typeface="Times New Roman"/>
                <a:cs typeface="Times New Roman"/>
              </a:rPr>
              <a:t>GIS  </a:t>
            </a:r>
            <a:r>
              <a:rPr dirty="0" sz="1100" spc="10">
                <a:latin typeface="Times New Roman"/>
                <a:cs typeface="Times New Roman"/>
              </a:rPr>
              <a:t>maps near </a:t>
            </a:r>
            <a:r>
              <a:rPr dirty="0" sz="1100" spc="5">
                <a:latin typeface="Times New Roman"/>
                <a:cs typeface="Times New Roman"/>
              </a:rPr>
              <a:t>real-time </a:t>
            </a:r>
            <a:r>
              <a:rPr dirty="0" sz="1100" spc="10">
                <a:latin typeface="Times New Roman"/>
                <a:cs typeface="Times New Roman"/>
              </a:rPr>
              <a:t>through web interface with </a:t>
            </a:r>
            <a:r>
              <a:rPr dirty="0" sz="1100" spc="5">
                <a:latin typeface="Times New Roman"/>
                <a:cs typeface="Times New Roman"/>
              </a:rPr>
              <a:t>historic </a:t>
            </a:r>
            <a:r>
              <a:rPr dirty="0" sz="1100" spc="10">
                <a:latin typeface="Times New Roman"/>
                <a:cs typeface="Times New Roman"/>
              </a:rPr>
              <a:t>data displayed </a:t>
            </a:r>
            <a:r>
              <a:rPr dirty="0" sz="1100" spc="5">
                <a:latin typeface="Times New Roman"/>
                <a:cs typeface="Times New Roman"/>
              </a:rPr>
              <a:t>on 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maps.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dirty="0" sz="1100" spc="5">
                <a:latin typeface="Times New Roman"/>
                <a:cs typeface="Times New Roman"/>
              </a:rPr>
              <a:t>Facility for providing current information location </a:t>
            </a:r>
            <a:r>
              <a:rPr dirty="0" sz="1100" spc="10">
                <a:latin typeface="Times New Roman"/>
                <a:cs typeface="Times New Roman"/>
              </a:rPr>
              <a:t>on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demand.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00"/>
              </a:lnSpc>
              <a:spcBef>
                <a:spcPts val="985"/>
              </a:spcBef>
            </a:pPr>
            <a:r>
              <a:rPr dirty="0" sz="1100" spc="5">
                <a:latin typeface="Times New Roman"/>
                <a:cs typeface="Times New Roman"/>
              </a:rPr>
              <a:t>Facility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for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playing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back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the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recorded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details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of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the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vehicle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movement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along  the authorized route (where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applicable).</a:t>
            </a: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875"/>
              </a:spcBef>
            </a:pPr>
            <a:r>
              <a:rPr dirty="0" sz="1100" spc="10">
                <a:latin typeface="Times New Roman"/>
                <a:cs typeface="Times New Roman"/>
              </a:rPr>
              <a:t>Provide </a:t>
            </a:r>
            <a:r>
              <a:rPr dirty="0" sz="1100" spc="5">
                <a:latin typeface="Times New Roman"/>
                <a:cs typeface="Times New Roman"/>
              </a:rPr>
              <a:t>facility of alert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generation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50427" y="6159907"/>
            <a:ext cx="3214370" cy="120904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390525" indent="-297815">
              <a:lnSpc>
                <a:spcPct val="100000"/>
              </a:lnSpc>
              <a:spcBef>
                <a:spcPts val="640"/>
              </a:spcBef>
              <a:buAutoNum type="romanLcPeriod"/>
              <a:tabLst>
                <a:tab pos="390525" algn="l"/>
                <a:tab pos="391160" algn="l"/>
              </a:tabLst>
            </a:pPr>
            <a:r>
              <a:rPr dirty="0" sz="1100" spc="5">
                <a:latin typeface="Times New Roman"/>
                <a:cs typeface="Times New Roman"/>
              </a:rPr>
              <a:t>Ability to define </a:t>
            </a:r>
            <a:r>
              <a:rPr dirty="0" sz="1100" spc="15">
                <a:latin typeface="Times New Roman"/>
                <a:cs typeface="Times New Roman"/>
              </a:rPr>
              <a:t>new </a:t>
            </a:r>
            <a:r>
              <a:rPr dirty="0" sz="1100" spc="5">
                <a:latin typeface="Times New Roman"/>
                <a:cs typeface="Times New Roman"/>
              </a:rPr>
              <a:t>alerts </a:t>
            </a:r>
            <a:r>
              <a:rPr dirty="0" sz="1100" spc="10">
                <a:latin typeface="Times New Roman"/>
                <a:cs typeface="Times New Roman"/>
              </a:rPr>
              <a:t>on </a:t>
            </a:r>
            <a:r>
              <a:rPr dirty="0" sz="1100" spc="5">
                <a:latin typeface="Times New Roman"/>
                <a:cs typeface="Times New Roman"/>
              </a:rPr>
              <a:t>specific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events</a:t>
            </a:r>
            <a:endParaRPr sz="1100">
              <a:latin typeface="Times New Roman"/>
              <a:cs typeface="Times New Roman"/>
            </a:endParaRPr>
          </a:p>
          <a:p>
            <a:pPr marL="390525" indent="-338455">
              <a:lnSpc>
                <a:spcPct val="100000"/>
              </a:lnSpc>
              <a:spcBef>
                <a:spcPts val="545"/>
              </a:spcBef>
              <a:buAutoNum type="romanLcPeriod"/>
              <a:tabLst>
                <a:tab pos="390525" algn="l"/>
                <a:tab pos="391160" algn="l"/>
              </a:tabLst>
            </a:pPr>
            <a:r>
              <a:rPr dirty="0" sz="1100" spc="15">
                <a:latin typeface="Times New Roman"/>
                <a:cs typeface="Times New Roman"/>
              </a:rPr>
              <a:t>From </a:t>
            </a:r>
            <a:r>
              <a:rPr dirty="0" sz="1100" spc="10">
                <a:latin typeface="Times New Roman"/>
                <a:cs typeface="Times New Roman"/>
              </a:rPr>
              <a:t>the on-board devices </a:t>
            </a:r>
            <a:r>
              <a:rPr dirty="0" sz="1100" spc="5">
                <a:latin typeface="Times New Roman"/>
                <a:cs typeface="Times New Roman"/>
              </a:rPr>
              <a:t>in </a:t>
            </a:r>
            <a:r>
              <a:rPr dirty="0" sz="1100" spc="10">
                <a:latin typeface="Times New Roman"/>
                <a:cs typeface="Times New Roman"/>
              </a:rPr>
              <a:t>case </a:t>
            </a:r>
            <a:r>
              <a:rPr dirty="0" sz="1100" spc="5">
                <a:latin typeface="Times New Roman"/>
                <a:cs typeface="Times New Roman"/>
              </a:rPr>
              <a:t>of</a:t>
            </a:r>
            <a:r>
              <a:rPr dirty="0" sz="1100" spc="-6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tampering</a:t>
            </a:r>
            <a:endParaRPr sz="1100">
              <a:latin typeface="Times New Roman"/>
              <a:cs typeface="Times New Roman"/>
            </a:endParaRPr>
          </a:p>
          <a:p>
            <a:pPr marL="390525" indent="-377825">
              <a:lnSpc>
                <a:spcPct val="100000"/>
              </a:lnSpc>
              <a:spcBef>
                <a:spcPts val="540"/>
              </a:spcBef>
              <a:buAutoNum type="romanLcPeriod"/>
              <a:tabLst>
                <a:tab pos="390525" algn="l"/>
                <a:tab pos="391160" algn="l"/>
              </a:tabLst>
            </a:pPr>
            <a:r>
              <a:rPr dirty="0" sz="1100" spc="10">
                <a:latin typeface="Times New Roman"/>
                <a:cs typeface="Times New Roman"/>
              </a:rPr>
              <a:t>Speed exceeds the permissible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limit</a:t>
            </a:r>
            <a:endParaRPr sz="1100">
              <a:latin typeface="Times New Roman"/>
              <a:cs typeface="Times New Roman"/>
            </a:endParaRPr>
          </a:p>
          <a:p>
            <a:pPr marL="390525" indent="-369570">
              <a:lnSpc>
                <a:spcPct val="100000"/>
              </a:lnSpc>
              <a:spcBef>
                <a:spcPts val="545"/>
              </a:spcBef>
              <a:buAutoNum type="romanLcPeriod"/>
              <a:tabLst>
                <a:tab pos="390525" algn="l"/>
                <a:tab pos="391160" algn="l"/>
              </a:tabLst>
            </a:pPr>
            <a:r>
              <a:rPr dirty="0" sz="1100" spc="10">
                <a:latin typeface="Times New Roman"/>
                <a:cs typeface="Times New Roman"/>
              </a:rPr>
              <a:t>Vehicle moves </a:t>
            </a:r>
            <a:r>
              <a:rPr dirty="0" sz="1100" spc="5">
                <a:latin typeface="Times New Roman"/>
                <a:cs typeface="Times New Roman"/>
              </a:rPr>
              <a:t>out of its designated route or</a:t>
            </a:r>
            <a:r>
              <a:rPr dirty="0" sz="1100" spc="10">
                <a:latin typeface="Times New Roman"/>
                <a:cs typeface="Times New Roman"/>
              </a:rPr>
              <a:t> area</a:t>
            </a:r>
            <a:endParaRPr sz="1100">
              <a:latin typeface="Times New Roman"/>
              <a:cs typeface="Times New Roman"/>
            </a:endParaRPr>
          </a:p>
          <a:p>
            <a:pPr marL="390525" indent="-330200">
              <a:lnSpc>
                <a:spcPct val="100000"/>
              </a:lnSpc>
              <a:spcBef>
                <a:spcPts val="540"/>
              </a:spcBef>
              <a:buAutoNum type="romanLcPeriod"/>
              <a:tabLst>
                <a:tab pos="390525" algn="l"/>
                <a:tab pos="391160" algn="l"/>
              </a:tabLst>
            </a:pPr>
            <a:r>
              <a:rPr dirty="0" sz="1100" spc="10">
                <a:latin typeface="Times New Roman"/>
                <a:cs typeface="Times New Roman"/>
              </a:rPr>
              <a:t>Data feed not received </a:t>
            </a:r>
            <a:r>
              <a:rPr dirty="0" sz="1100" spc="15">
                <a:latin typeface="Times New Roman"/>
                <a:cs typeface="Times New Roman"/>
              </a:rPr>
              <a:t>from </a:t>
            </a:r>
            <a:r>
              <a:rPr dirty="0" sz="1100" spc="10">
                <a:latin typeface="Times New Roman"/>
                <a:cs typeface="Times New Roman"/>
              </a:rPr>
              <a:t>the on-board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device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80460" y="7644425"/>
            <a:ext cx="14478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h)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06525" y="7644425"/>
            <a:ext cx="4319270" cy="36322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 indent="-635">
              <a:lnSpc>
                <a:spcPts val="1300"/>
              </a:lnSpc>
              <a:spcBef>
                <a:spcPts val="185"/>
              </a:spcBef>
            </a:pPr>
            <a:r>
              <a:rPr dirty="0" sz="1100" spc="10">
                <a:latin typeface="Times New Roman"/>
                <a:cs typeface="Times New Roman"/>
              </a:rPr>
              <a:t>Provide </a:t>
            </a:r>
            <a:r>
              <a:rPr dirty="0" sz="1100" spc="5">
                <a:latin typeface="Times New Roman"/>
                <a:cs typeface="Times New Roman"/>
              </a:rPr>
              <a:t>facility to define rules for alerts/ notification </a:t>
            </a:r>
            <a:r>
              <a:rPr dirty="0" sz="1100" spc="10">
                <a:latin typeface="Times New Roman"/>
                <a:cs typeface="Times New Roman"/>
              </a:rPr>
              <a:t>and </a:t>
            </a:r>
            <a:r>
              <a:rPr dirty="0" sz="1100" spc="5">
                <a:latin typeface="Times New Roman"/>
                <a:cs typeface="Times New Roman"/>
              </a:rPr>
              <a:t>their delivery  </a:t>
            </a:r>
            <a:r>
              <a:rPr dirty="0" sz="1100" spc="10">
                <a:latin typeface="Times New Roman"/>
                <a:cs typeface="Times New Roman"/>
              </a:rPr>
              <a:t>mode </a:t>
            </a:r>
            <a:r>
              <a:rPr dirty="0" sz="1100" spc="5">
                <a:latin typeface="Times New Roman"/>
                <a:cs typeface="Times New Roman"/>
              </a:rPr>
              <a:t>like </a:t>
            </a:r>
            <a:r>
              <a:rPr dirty="0" sz="1100" spc="15">
                <a:latin typeface="Times New Roman"/>
                <a:cs typeface="Times New Roman"/>
              </a:rPr>
              <a:t>SMS, </a:t>
            </a:r>
            <a:r>
              <a:rPr dirty="0" sz="1100" spc="5">
                <a:latin typeface="Times New Roman"/>
                <a:cs typeface="Times New Roman"/>
              </a:rPr>
              <a:t>email, </a:t>
            </a:r>
            <a:r>
              <a:rPr dirty="0" sz="1100" spc="10">
                <a:latin typeface="Times New Roman"/>
                <a:cs typeface="Times New Roman"/>
              </a:rPr>
              <a:t>pop-up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etc.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80475" y="8138945"/>
            <a:ext cx="11239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5">
                <a:latin typeface="Times New Roman"/>
                <a:cs typeface="Times New Roman"/>
              </a:rPr>
              <a:t>i</a:t>
            </a:r>
            <a:r>
              <a:rPr dirty="0" sz="1100" spc="5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07025" y="8138945"/>
            <a:ext cx="4318000" cy="36322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 spc="10">
                <a:latin typeface="Times New Roman"/>
                <a:cs typeface="Times New Roman"/>
              </a:rPr>
              <a:t>Management of notifications </a:t>
            </a:r>
            <a:r>
              <a:rPr dirty="0" sz="1100" spc="5">
                <a:latin typeface="Times New Roman"/>
                <a:cs typeface="Times New Roman"/>
              </a:rPr>
              <a:t>to </a:t>
            </a:r>
            <a:r>
              <a:rPr dirty="0" sz="1100" spc="10">
                <a:latin typeface="Times New Roman"/>
                <a:cs typeface="Times New Roman"/>
              </a:rPr>
              <a:t>various stakeholders </a:t>
            </a:r>
            <a:r>
              <a:rPr dirty="0" sz="1100" spc="5">
                <a:latin typeface="Times New Roman"/>
                <a:cs typeface="Times New Roman"/>
              </a:rPr>
              <a:t>by </a:t>
            </a:r>
            <a:r>
              <a:rPr dirty="0" sz="1100" spc="10">
                <a:latin typeface="Times New Roman"/>
                <a:cs typeface="Times New Roman"/>
              </a:rPr>
              <a:t>way </a:t>
            </a:r>
            <a:r>
              <a:rPr dirty="0" sz="1100" spc="5">
                <a:latin typeface="Times New Roman"/>
                <a:cs typeface="Times New Roman"/>
              </a:rPr>
              <a:t>of </a:t>
            </a:r>
            <a:r>
              <a:rPr dirty="0" sz="1100" spc="10">
                <a:latin typeface="Times New Roman"/>
                <a:cs typeface="Times New Roman"/>
              </a:rPr>
              <a:t>email </a:t>
            </a:r>
            <a:r>
              <a:rPr dirty="0" sz="1100" spc="5">
                <a:latin typeface="Times New Roman"/>
                <a:cs typeface="Times New Roman"/>
              </a:rPr>
              <a:t>or  </a:t>
            </a:r>
            <a:r>
              <a:rPr dirty="0" sz="1100" spc="15">
                <a:latin typeface="Times New Roman"/>
                <a:cs typeface="Times New Roman"/>
              </a:rPr>
              <a:t>SMS </a:t>
            </a:r>
            <a:r>
              <a:rPr dirty="0" sz="1100" spc="5">
                <a:latin typeface="Times New Roman"/>
                <a:cs typeface="Times New Roman"/>
              </a:rPr>
              <a:t>e.g. permit holders, </a:t>
            </a:r>
            <a:r>
              <a:rPr dirty="0" sz="1100" spc="15">
                <a:latin typeface="Times New Roman"/>
                <a:cs typeface="Times New Roman"/>
              </a:rPr>
              <a:t>RTO </a:t>
            </a:r>
            <a:r>
              <a:rPr dirty="0" sz="1100" spc="5">
                <a:latin typeface="Times New Roman"/>
                <a:cs typeface="Times New Roman"/>
              </a:rPr>
              <a:t>about device not </a:t>
            </a:r>
            <a:r>
              <a:rPr dirty="0" sz="1100" spc="10">
                <a:latin typeface="Times New Roman"/>
                <a:cs typeface="Times New Roman"/>
              </a:rPr>
              <a:t>working, </a:t>
            </a:r>
            <a:r>
              <a:rPr dirty="0" sz="1100" spc="5">
                <a:latin typeface="Times New Roman"/>
                <a:cs typeface="Times New Roman"/>
              </a:rPr>
              <a:t>over-speed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etc.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80489" y="8634252"/>
            <a:ext cx="11239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5">
                <a:latin typeface="Times New Roman"/>
                <a:cs typeface="Times New Roman"/>
              </a:rPr>
              <a:t>j</a:t>
            </a:r>
            <a:r>
              <a:rPr dirty="0" sz="1100" spc="5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07025" y="8634252"/>
            <a:ext cx="4317365" cy="3625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 spc="5">
                <a:latin typeface="Times New Roman"/>
                <a:cs typeface="Times New Roman"/>
              </a:rPr>
              <a:t>Notification to the permit-holder </a:t>
            </a:r>
            <a:r>
              <a:rPr dirty="0" sz="1100" spc="10">
                <a:latin typeface="Times New Roman"/>
                <a:cs typeface="Times New Roman"/>
              </a:rPr>
              <a:t>through SMS </a:t>
            </a:r>
            <a:r>
              <a:rPr dirty="0" sz="1100" spc="5">
                <a:latin typeface="Times New Roman"/>
                <a:cs typeface="Times New Roman"/>
              </a:rPr>
              <a:t>in case any device stops 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functioning/sending data to the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application.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34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848357" y="432307"/>
            <a:ext cx="5024120" cy="8108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r>
              <a:rPr dirty="0" sz="1200" spc="-5" b="1">
                <a:latin typeface="Times New Roman"/>
                <a:cs typeface="Times New Roman"/>
              </a:rPr>
              <a:t>-</a:t>
            </a:r>
            <a:r>
              <a:rPr dirty="0" sz="1200" b="1">
                <a:latin typeface="Times New Roman"/>
                <a:cs typeface="Times New Roman"/>
              </a:rPr>
              <a:t>140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algn="ctr" marR="713105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latin typeface="Times New Roman"/>
                <a:cs typeface="Times New Roman"/>
              </a:rPr>
              <a:t>ANNEXURE A:</a:t>
            </a:r>
            <a:endParaRPr sz="1200">
              <a:latin typeface="Times New Roman"/>
              <a:cs typeface="Times New Roman"/>
            </a:endParaRPr>
          </a:p>
          <a:p>
            <a:pPr algn="ctr" marR="716280">
              <a:lnSpc>
                <a:spcPct val="100000"/>
              </a:lnSpc>
              <a:spcBef>
                <a:spcPts val="650"/>
              </a:spcBef>
            </a:pPr>
            <a:r>
              <a:rPr dirty="0" sz="1200" spc="-5" b="1">
                <a:latin typeface="Times New Roman"/>
                <a:cs typeface="Times New Roman"/>
              </a:rPr>
              <a:t>INFORMATION </a:t>
            </a:r>
            <a:r>
              <a:rPr dirty="0" sz="1200" b="1">
                <a:latin typeface="Times New Roman"/>
                <a:cs typeface="Times New Roman"/>
              </a:rPr>
              <a:t>TO BE </a:t>
            </a:r>
            <a:r>
              <a:rPr dirty="0" sz="1200" spc="-5" b="1">
                <a:latin typeface="Times New Roman"/>
                <a:cs typeface="Times New Roman"/>
              </a:rPr>
              <a:t>SUBMITTED </a:t>
            </a:r>
            <a:r>
              <a:rPr dirty="0" sz="1200" spc="-10" b="1">
                <a:latin typeface="Times New Roman"/>
                <a:cs typeface="Times New Roman"/>
              </a:rPr>
              <a:t>FOR TYPE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APPROVAL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153" y="1468881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1.0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9153" y="3053842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2.0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9153" y="5431663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3.0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9153" y="6488048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4.0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9153" y="7375017"/>
            <a:ext cx="215900" cy="134556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200" b="1">
                <a:latin typeface="Times New Roman"/>
                <a:cs typeface="Times New Roman"/>
              </a:rPr>
              <a:t>5.0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 b="1">
                <a:latin typeface="Times New Roman"/>
                <a:cs typeface="Times New Roman"/>
              </a:rPr>
              <a:t>6.0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latin typeface="Times New Roman"/>
                <a:cs typeface="Times New Roman"/>
              </a:rPr>
              <a:t>6.1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Times New Roman"/>
                <a:cs typeface="Times New Roman"/>
              </a:rPr>
              <a:t>6.2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200" b="1">
                <a:latin typeface="Times New Roman"/>
                <a:cs typeface="Times New Roman"/>
              </a:rPr>
              <a:t>7.0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72742" y="1391157"/>
            <a:ext cx="4676775" cy="7329805"/>
          </a:xfrm>
          <a:prstGeom prst="rect">
            <a:avLst/>
          </a:prstGeom>
        </p:spPr>
        <p:txBody>
          <a:bodyPr wrap="square" lIns="0" tIns="90170" rIns="0" bIns="0" rtlCol="0" vert="horz">
            <a:spAutoFit/>
          </a:bodyPr>
          <a:lstStyle/>
          <a:p>
            <a:pPr marL="33655">
              <a:lnSpc>
                <a:spcPct val="100000"/>
              </a:lnSpc>
              <a:spcBef>
                <a:spcPts val="710"/>
              </a:spcBef>
            </a:pPr>
            <a:r>
              <a:rPr dirty="0" sz="1200" spc="-5" b="1">
                <a:latin typeface="Times New Roman"/>
                <a:cs typeface="Times New Roman"/>
              </a:rPr>
              <a:t>VLT SYSTEM DETAILS</a:t>
            </a:r>
            <a:endParaRPr sz="120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615"/>
              </a:spcBef>
              <a:buAutoNum type="alphaLcPeriod"/>
              <a:tabLst>
                <a:tab pos="185420" algn="l"/>
              </a:tabLst>
            </a:pPr>
            <a:r>
              <a:rPr dirty="0" sz="1200">
                <a:latin typeface="Times New Roman"/>
                <a:cs typeface="Times New Roman"/>
              </a:rPr>
              <a:t>Make</a:t>
            </a:r>
            <a:endParaRPr sz="120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645"/>
              </a:spcBef>
              <a:buAutoNum type="alphaLcPeriod"/>
              <a:tabLst>
                <a:tab pos="185420" algn="l"/>
              </a:tabLst>
            </a:pPr>
            <a:r>
              <a:rPr dirty="0" sz="1200" spc="-5">
                <a:latin typeface="Times New Roman"/>
                <a:cs typeface="Times New Roman"/>
              </a:rPr>
              <a:t>Type</a:t>
            </a:r>
            <a:endParaRPr sz="120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635"/>
              </a:spcBef>
              <a:buAutoNum type="alphaLcPeriod"/>
              <a:tabLst>
                <a:tab pos="185420" algn="l"/>
              </a:tabLst>
            </a:pPr>
            <a:r>
              <a:rPr dirty="0" sz="1200">
                <a:latin typeface="Times New Roman"/>
                <a:cs typeface="Times New Roman"/>
              </a:rPr>
              <a:t>Model</a:t>
            </a:r>
            <a:r>
              <a:rPr dirty="0" sz="1200" spc="-5">
                <a:latin typeface="Times New Roman"/>
                <a:cs typeface="Times New Roman"/>
              </a:rPr>
              <a:t> No.</a:t>
            </a:r>
            <a:endParaRPr sz="120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640"/>
              </a:spcBef>
              <a:buAutoNum type="alphaLcPeriod"/>
              <a:tabLst>
                <a:tab pos="185420" algn="l"/>
              </a:tabLst>
            </a:pPr>
            <a:r>
              <a:rPr dirty="0" sz="1200" spc="-5">
                <a:latin typeface="Times New Roman"/>
                <a:cs typeface="Times New Roman"/>
              </a:rPr>
              <a:t>Part No.</a:t>
            </a:r>
            <a:endParaRPr sz="120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645"/>
              </a:spcBef>
              <a:buAutoNum type="alphaLcPeriod"/>
              <a:tabLst>
                <a:tab pos="185420" algn="l"/>
              </a:tabLst>
            </a:pPr>
            <a:r>
              <a:rPr dirty="0" sz="1200" spc="-5">
                <a:latin typeface="Times New Roman"/>
                <a:cs typeface="Times New Roman"/>
              </a:rPr>
              <a:t>Installation layout: </a:t>
            </a:r>
            <a:r>
              <a:rPr dirty="0" sz="1200">
                <a:latin typeface="Times New Roman"/>
                <a:cs typeface="Times New Roman"/>
              </a:rPr>
              <a:t>Attach drawing showing location in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vehicle.</a:t>
            </a:r>
            <a:endParaRPr sz="1200">
              <a:latin typeface="Times New Roman"/>
              <a:cs typeface="Times New Roman"/>
            </a:endParaRPr>
          </a:p>
          <a:p>
            <a:pPr marL="33655">
              <a:lnSpc>
                <a:spcPct val="100000"/>
              </a:lnSpc>
              <a:spcBef>
                <a:spcPts val="660"/>
              </a:spcBef>
            </a:pPr>
            <a:r>
              <a:rPr dirty="0" sz="1200" spc="-5" b="1">
                <a:latin typeface="Times New Roman"/>
                <a:cs typeface="Times New Roman"/>
              </a:rPr>
              <a:t>VEHICLE LOCATION TRACKING AND EMERGENCY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BUTTONS</a:t>
            </a:r>
            <a:endParaRPr sz="120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615"/>
              </a:spcBef>
              <a:buSzPct val="95833"/>
              <a:buAutoNum type="alphaLcPeriod"/>
              <a:tabLst>
                <a:tab pos="185420" algn="l"/>
              </a:tabLst>
            </a:pPr>
            <a:r>
              <a:rPr dirty="0" sz="1200">
                <a:latin typeface="Times New Roman"/>
                <a:cs typeface="Times New Roman"/>
              </a:rPr>
              <a:t>Make</a:t>
            </a:r>
            <a:endParaRPr sz="120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650"/>
              </a:spcBef>
              <a:buSzPct val="95833"/>
              <a:buAutoNum type="alphaLcPeriod"/>
              <a:tabLst>
                <a:tab pos="185420" algn="l"/>
              </a:tabLst>
            </a:pPr>
            <a:r>
              <a:rPr dirty="0" sz="1200">
                <a:latin typeface="Times New Roman"/>
                <a:cs typeface="Times New Roman"/>
              </a:rPr>
              <a:t>Model</a:t>
            </a:r>
            <a:r>
              <a:rPr dirty="0" sz="1200" spc="-5">
                <a:latin typeface="Times New Roman"/>
                <a:cs typeface="Times New Roman"/>
              </a:rPr>
              <a:t> No.</a:t>
            </a:r>
            <a:endParaRPr sz="120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635"/>
              </a:spcBef>
              <a:buSzPct val="95833"/>
              <a:buAutoNum type="alphaLcPeriod"/>
              <a:tabLst>
                <a:tab pos="185420" algn="l"/>
              </a:tabLst>
            </a:pPr>
            <a:r>
              <a:rPr dirty="0" sz="1200" spc="-5">
                <a:latin typeface="Times New Roman"/>
                <a:cs typeface="Times New Roman"/>
              </a:rPr>
              <a:t>Part No.</a:t>
            </a:r>
            <a:endParaRPr sz="120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635"/>
              </a:spcBef>
              <a:buSzPct val="95833"/>
              <a:buAutoNum type="alphaLcPeriod"/>
              <a:tabLst>
                <a:tab pos="185420" algn="l"/>
              </a:tabLst>
            </a:pPr>
            <a:r>
              <a:rPr dirty="0" sz="1200" spc="-5">
                <a:latin typeface="Times New Roman"/>
                <a:cs typeface="Times New Roman"/>
              </a:rPr>
              <a:t>Connector used</a:t>
            </a:r>
            <a:endParaRPr sz="120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650"/>
              </a:spcBef>
              <a:buSzPct val="95833"/>
              <a:buAutoNum type="alphaLcPeriod"/>
              <a:tabLst>
                <a:tab pos="185420" algn="l"/>
              </a:tabLst>
            </a:pPr>
            <a:r>
              <a:rPr dirty="0" sz="1200" spc="-5">
                <a:latin typeface="Times New Roman"/>
                <a:cs typeface="Times New Roman"/>
              </a:rPr>
              <a:t>Connector used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antennas</a:t>
            </a:r>
            <a:endParaRPr sz="1200">
              <a:latin typeface="Times New Roman"/>
              <a:cs typeface="Times New Roman"/>
            </a:endParaRPr>
          </a:p>
          <a:p>
            <a:pPr lvl="1" marL="441959" indent="-257175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442595" algn="l"/>
              </a:tabLst>
            </a:pPr>
            <a:r>
              <a:rPr dirty="0" sz="1200">
                <a:latin typeface="Times New Roman"/>
                <a:cs typeface="Times New Roman"/>
              </a:rPr>
              <a:t>main </a:t>
            </a:r>
            <a:r>
              <a:rPr dirty="0" sz="1200" spc="-5">
                <a:latin typeface="Times New Roman"/>
                <a:cs typeface="Times New Roman"/>
              </a:rPr>
              <a:t>GSM antenna</a:t>
            </a:r>
            <a:endParaRPr sz="1200">
              <a:latin typeface="Times New Roman"/>
              <a:cs typeface="Times New Roman"/>
            </a:endParaRPr>
          </a:p>
          <a:p>
            <a:pPr lvl="1" marL="441959" indent="-257175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442595" algn="l"/>
              </a:tabLst>
            </a:pPr>
            <a:r>
              <a:rPr dirty="0" sz="1200" spc="-5">
                <a:latin typeface="Times New Roman"/>
                <a:cs typeface="Times New Roman"/>
              </a:rPr>
              <a:t>GPS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antenna</a:t>
            </a:r>
            <a:endParaRPr sz="1200">
              <a:latin typeface="Times New Roman"/>
              <a:cs typeface="Times New Roman"/>
            </a:endParaRPr>
          </a:p>
          <a:p>
            <a:pPr lvl="1" marL="441959" indent="-257175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442595" algn="l"/>
              </a:tabLst>
            </a:pPr>
            <a:r>
              <a:rPr dirty="0" sz="1200" spc="-5">
                <a:latin typeface="Times New Roman"/>
                <a:cs typeface="Times New Roman"/>
              </a:rPr>
              <a:t>WLAN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antenna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200" spc="-5" b="1">
                <a:latin typeface="Times New Roman"/>
                <a:cs typeface="Times New Roman"/>
              </a:rPr>
              <a:t>SYSTEM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SOFTWARE</a:t>
            </a:r>
            <a:endParaRPr sz="120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615"/>
              </a:spcBef>
              <a:buAutoNum type="alphaLcPeriod"/>
              <a:tabLst>
                <a:tab pos="185420" algn="l"/>
              </a:tabLst>
            </a:pPr>
            <a:r>
              <a:rPr dirty="0" sz="1200">
                <a:latin typeface="Times New Roman"/>
                <a:cs typeface="Times New Roman"/>
              </a:rPr>
              <a:t>Make</a:t>
            </a:r>
            <a:endParaRPr sz="120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635"/>
              </a:spcBef>
              <a:buAutoNum type="alphaLcPeriod"/>
              <a:tabLst>
                <a:tab pos="185420" algn="l"/>
              </a:tabLst>
            </a:pPr>
            <a:r>
              <a:rPr dirty="0" sz="1200" spc="-5">
                <a:latin typeface="Times New Roman"/>
                <a:cs typeface="Times New Roman"/>
              </a:rPr>
              <a:t>Version</a:t>
            </a:r>
            <a:endParaRPr sz="120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645"/>
              </a:spcBef>
              <a:buAutoNum type="alphaLcPeriod"/>
              <a:tabLst>
                <a:tab pos="185420" algn="l"/>
              </a:tabLst>
            </a:pPr>
            <a:r>
              <a:rPr dirty="0" sz="1200" spc="-5">
                <a:latin typeface="Times New Roman"/>
                <a:cs typeface="Times New Roman"/>
              </a:rPr>
              <a:t>Operating System </a:t>
            </a:r>
            <a:r>
              <a:rPr dirty="0" sz="1200">
                <a:latin typeface="Times New Roman"/>
                <a:cs typeface="Times New Roman"/>
              </a:rPr>
              <a:t>Details with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Version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200" spc="-5" b="1">
                <a:latin typeface="Times New Roman"/>
                <a:cs typeface="Times New Roman"/>
              </a:rPr>
              <a:t>COMMUNICATION PROTOCOL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USED</a:t>
            </a:r>
            <a:endParaRPr sz="1200">
              <a:latin typeface="Times New Roman"/>
              <a:cs typeface="Times New Roman"/>
            </a:endParaRPr>
          </a:p>
          <a:p>
            <a:pPr marL="33655">
              <a:lnSpc>
                <a:spcPct val="100000"/>
              </a:lnSpc>
              <a:spcBef>
                <a:spcPts val="615"/>
              </a:spcBef>
            </a:pPr>
            <a:r>
              <a:rPr dirty="0" sz="1200" spc="-5">
                <a:latin typeface="Times New Roman"/>
                <a:cs typeface="Times New Roman"/>
              </a:rPr>
              <a:t>a. Vehicle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Center</a:t>
            </a:r>
            <a:endParaRPr sz="1200">
              <a:latin typeface="Times New Roman"/>
              <a:cs typeface="Times New Roman"/>
            </a:endParaRPr>
          </a:p>
          <a:p>
            <a:pPr marL="184785" indent="-151130">
              <a:lnSpc>
                <a:spcPts val="1415"/>
              </a:lnSpc>
              <a:spcBef>
                <a:spcPts val="635"/>
              </a:spcBef>
              <a:buSzPct val="91666"/>
              <a:buFont typeface="Symbol"/>
              <a:buChar char=""/>
              <a:tabLst>
                <a:tab pos="185420" algn="l"/>
              </a:tabLst>
            </a:pPr>
            <a:r>
              <a:rPr dirty="0" sz="1200" spc="-10">
                <a:latin typeface="Times New Roman"/>
                <a:cs typeface="Times New Roman"/>
              </a:rPr>
              <a:t>VLT </a:t>
            </a:r>
            <a:r>
              <a:rPr dirty="0" sz="1200">
                <a:latin typeface="Times New Roman"/>
                <a:cs typeface="Times New Roman"/>
              </a:rPr>
              <a:t>to Control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Center</a:t>
            </a:r>
            <a:endParaRPr sz="1200">
              <a:latin typeface="Times New Roman"/>
              <a:cs typeface="Times New Roman"/>
            </a:endParaRPr>
          </a:p>
          <a:p>
            <a:pPr marL="184785" indent="-151130">
              <a:lnSpc>
                <a:spcPts val="1415"/>
              </a:lnSpc>
              <a:buSzPct val="91666"/>
              <a:buFont typeface="Symbol"/>
              <a:buChar char=""/>
              <a:tabLst>
                <a:tab pos="185420" algn="l"/>
              </a:tabLst>
            </a:pPr>
            <a:r>
              <a:rPr dirty="0" sz="1200" spc="-5">
                <a:latin typeface="Times New Roman"/>
                <a:cs typeface="Times New Roman"/>
              </a:rPr>
              <a:t>Command Set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Configurations</a:t>
            </a:r>
            <a:endParaRPr sz="1200">
              <a:latin typeface="Times New Roman"/>
              <a:cs typeface="Times New Roman"/>
            </a:endParaRPr>
          </a:p>
          <a:p>
            <a:pPr marL="33655" marR="2696210">
              <a:lnSpc>
                <a:spcPct val="144200"/>
              </a:lnSpc>
              <a:spcBef>
                <a:spcPts val="25"/>
              </a:spcBef>
            </a:pPr>
            <a:r>
              <a:rPr dirty="0" sz="1200" spc="-5" b="1">
                <a:latin typeface="Times New Roman"/>
                <a:cs typeface="Times New Roman"/>
              </a:rPr>
              <a:t>DESCRIPTION </a:t>
            </a:r>
            <a:r>
              <a:rPr dirty="0" sz="1200" spc="5" b="1">
                <a:latin typeface="Times New Roman"/>
                <a:cs typeface="Times New Roman"/>
              </a:rPr>
              <a:t>OF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DEVICE  DRAWINGS</a:t>
            </a:r>
            <a:endParaRPr sz="1200">
              <a:latin typeface="Times New Roman"/>
              <a:cs typeface="Times New Roman"/>
            </a:endParaRPr>
          </a:p>
          <a:p>
            <a:pPr marL="33655" marR="2838450">
              <a:lnSpc>
                <a:spcPts val="2080"/>
              </a:lnSpc>
              <a:spcBef>
                <a:spcPts val="160"/>
              </a:spcBef>
            </a:pPr>
            <a:r>
              <a:rPr dirty="0" sz="1200" spc="-5">
                <a:latin typeface="Times New Roman"/>
                <a:cs typeface="Times New Roman"/>
              </a:rPr>
              <a:t>Device/System Drawing.  Vehicle installation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Drawing.</a:t>
            </a:r>
            <a:endParaRPr sz="1200">
              <a:latin typeface="Times New Roman"/>
              <a:cs typeface="Times New Roman"/>
            </a:endParaRPr>
          </a:p>
          <a:p>
            <a:pPr marL="33655">
              <a:lnSpc>
                <a:spcPct val="100000"/>
              </a:lnSpc>
              <a:spcBef>
                <a:spcPts val="480"/>
              </a:spcBef>
            </a:pPr>
            <a:r>
              <a:rPr dirty="0" sz="1200" spc="-5" b="1">
                <a:latin typeface="Times New Roman"/>
                <a:cs typeface="Times New Roman"/>
              </a:rPr>
              <a:t>INSTRUCTIONS MANUAL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35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5250" y="1374393"/>
            <a:ext cx="3181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B1.0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45894" y="769111"/>
            <a:ext cx="4690110" cy="1161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2781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ANNEXURE </a:t>
            </a:r>
            <a:r>
              <a:rPr dirty="0" sz="1200" b="1">
                <a:latin typeface="Times New Roman"/>
                <a:cs typeface="Times New Roman"/>
              </a:rPr>
              <a:t>B:</a:t>
            </a:r>
            <a:endParaRPr sz="1200">
              <a:latin typeface="Times New Roman"/>
              <a:cs typeface="Times New Roman"/>
            </a:endParaRPr>
          </a:p>
          <a:p>
            <a:pPr marL="236854">
              <a:lnSpc>
                <a:spcPct val="100000"/>
              </a:lnSpc>
              <a:spcBef>
                <a:spcPts val="950"/>
              </a:spcBef>
            </a:pPr>
            <a:r>
              <a:rPr dirty="0" sz="1200" spc="-5" b="1">
                <a:latin typeface="Times New Roman"/>
                <a:cs typeface="Times New Roman"/>
              </a:rPr>
              <a:t>CRITERIA </a:t>
            </a:r>
            <a:r>
              <a:rPr dirty="0" sz="1200" spc="-10" b="1">
                <a:latin typeface="Times New Roman"/>
                <a:cs typeface="Times New Roman"/>
              </a:rPr>
              <a:t>FOR </a:t>
            </a:r>
            <a:r>
              <a:rPr dirty="0" sz="1200" b="1">
                <a:latin typeface="Times New Roman"/>
                <a:cs typeface="Times New Roman"/>
              </a:rPr>
              <a:t>EXTENSION OF </a:t>
            </a:r>
            <a:r>
              <a:rPr dirty="0" sz="1200" spc="-10" b="1">
                <a:latin typeface="Times New Roman"/>
                <a:cs typeface="Times New Roman"/>
              </a:rPr>
              <a:t>TYPE</a:t>
            </a:r>
            <a:r>
              <a:rPr dirty="0" sz="1200" spc="-5" b="1">
                <a:latin typeface="Times New Roman"/>
                <a:cs typeface="Times New Roman"/>
              </a:rPr>
              <a:t> APPROVAL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6300"/>
              </a:lnSpc>
              <a:spcBef>
                <a:spcPts val="950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of following </a:t>
            </a:r>
            <a:r>
              <a:rPr dirty="0" sz="1200" spc="-5">
                <a:latin typeface="Times New Roman"/>
                <a:cs typeface="Times New Roman"/>
              </a:rPr>
              <a:t>changes, Functional, Performance, </a:t>
            </a:r>
            <a:r>
              <a:rPr dirty="0" sz="1200">
                <a:latin typeface="Times New Roman"/>
                <a:cs typeface="Times New Roman"/>
              </a:rPr>
              <a:t>Durability and  </a:t>
            </a:r>
            <a:r>
              <a:rPr dirty="0" sz="1200" spc="-5">
                <a:latin typeface="Times New Roman"/>
                <a:cs typeface="Times New Roman"/>
              </a:rPr>
              <a:t>Environmental Tests </a:t>
            </a:r>
            <a:r>
              <a:rPr dirty="0" sz="1200">
                <a:latin typeface="Times New Roman"/>
                <a:cs typeface="Times New Roman"/>
              </a:rPr>
              <a:t>which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necessary for establishing </a:t>
            </a:r>
            <a:r>
              <a:rPr dirty="0" sz="1200" spc="-5">
                <a:latin typeface="Times New Roman"/>
                <a:cs typeface="Times New Roman"/>
              </a:rPr>
              <a:t>compliance </a:t>
            </a:r>
            <a:r>
              <a:rPr dirty="0" sz="1200">
                <a:latin typeface="Times New Roman"/>
                <a:cs typeface="Times New Roman"/>
              </a:rPr>
              <a:t>are  listed</a:t>
            </a:r>
            <a:r>
              <a:rPr dirty="0" sz="1200" spc="-5">
                <a:latin typeface="Times New Roman"/>
                <a:cs typeface="Times New Roman"/>
              </a:rPr>
              <a:t> below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306322" y="2050033"/>
          <a:ext cx="5393690" cy="2777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0390"/>
                <a:gridCol w="2287905"/>
                <a:gridCol w="2515235"/>
              </a:tblGrid>
              <a:tr h="309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39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Changes in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System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9435">
                        <a:lnSpc>
                          <a:spcPts val="139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Tests to be conducted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1008380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B1.1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30162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Change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Make, Model,</a:t>
                      </a:r>
                      <a:r>
                        <a:rPr dirty="0" sz="12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Type,  accompanied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 or without a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 No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Vehicle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Location  Tracking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(VLT)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Vehicle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Health Monitoring.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6286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Applicable tests 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Section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6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  Functional verification at system  integration level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component level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applicable.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84505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B1.2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2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Change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onboard layout of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ITS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41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component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complete system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2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Verification at system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integration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41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level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along with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target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vehicle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B1.3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619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Change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software of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ITS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System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2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Functional verification at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system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41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integration level.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84505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B.1.4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2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Change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wiring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harness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41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connectors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2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Connector requirements specified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41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this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standard.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36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359153" y="432307"/>
            <a:ext cx="5513070" cy="5653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r>
              <a:rPr dirty="0" sz="1200" spc="-5" b="1">
                <a:latin typeface="Times New Roman"/>
                <a:cs typeface="Times New Roman"/>
              </a:rPr>
              <a:t>-</a:t>
            </a:r>
            <a:r>
              <a:rPr dirty="0" sz="1200" b="1">
                <a:latin typeface="Times New Roman"/>
                <a:cs typeface="Times New Roman"/>
              </a:rPr>
              <a:t>140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201295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ANNEXURE C:</a:t>
            </a:r>
            <a:endParaRPr sz="1200">
              <a:latin typeface="Times New Roman"/>
              <a:cs typeface="Times New Roman"/>
            </a:endParaRPr>
          </a:p>
          <a:p>
            <a:pPr marL="515620">
              <a:lnSpc>
                <a:spcPct val="100000"/>
              </a:lnSpc>
              <a:spcBef>
                <a:spcPts val="635"/>
              </a:spcBef>
            </a:pPr>
            <a:r>
              <a:rPr dirty="0" sz="1200" spc="-5" b="1">
                <a:latin typeface="Times New Roman"/>
                <a:cs typeface="Times New Roman"/>
              </a:rPr>
              <a:t>PHYSICAL INTERFACES (CONNECTORS) </a:t>
            </a:r>
            <a:r>
              <a:rPr dirty="0" sz="1200" spc="-10" b="1">
                <a:latin typeface="Times New Roman"/>
                <a:cs typeface="Times New Roman"/>
              </a:rPr>
              <a:t>FOR </a:t>
            </a:r>
            <a:r>
              <a:rPr dirty="0" sz="1200" spc="-5" b="1">
                <a:latin typeface="Times New Roman"/>
                <a:cs typeface="Times New Roman"/>
              </a:rPr>
              <a:t>POWER AND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I/Os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443865" marR="58039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below </a:t>
            </a:r>
            <a:r>
              <a:rPr dirty="0" sz="1200">
                <a:latin typeface="Times New Roman"/>
                <a:cs typeface="Times New Roman"/>
              </a:rPr>
              <a:t>section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new vehicles and </a:t>
            </a:r>
            <a:r>
              <a:rPr dirty="0" sz="1200">
                <a:latin typeface="Times New Roman"/>
                <a:cs typeface="Times New Roman"/>
              </a:rPr>
              <a:t>not for the </a:t>
            </a:r>
            <a:r>
              <a:rPr dirty="0" sz="1200" spc="-5">
                <a:latin typeface="Times New Roman"/>
                <a:cs typeface="Times New Roman"/>
              </a:rPr>
              <a:t>retro-fitment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10">
                <a:latin typeface="Times New Roman"/>
                <a:cs typeface="Times New Roman"/>
              </a:rPr>
              <a:t>ITS  </a:t>
            </a:r>
            <a:r>
              <a:rPr dirty="0" sz="1200" spc="-5">
                <a:latin typeface="Times New Roman"/>
                <a:cs typeface="Times New Roman"/>
              </a:rPr>
              <a:t>systems </a:t>
            </a:r>
            <a:r>
              <a:rPr dirty="0" sz="1200">
                <a:latin typeface="Times New Roman"/>
                <a:cs typeface="Times New Roman"/>
              </a:rPr>
              <a:t>on in-use </a:t>
            </a:r>
            <a:r>
              <a:rPr dirty="0" sz="1200" spc="-5">
                <a:latin typeface="Times New Roman"/>
                <a:cs typeface="Times New Roman"/>
              </a:rPr>
              <a:t>vehicles.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443865" marR="23241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Device/System </a:t>
            </a:r>
            <a:r>
              <a:rPr dirty="0" sz="1200">
                <a:latin typeface="Times New Roman"/>
                <a:cs typeface="Times New Roman"/>
              </a:rPr>
              <a:t>side </a:t>
            </a:r>
            <a:r>
              <a:rPr dirty="0" sz="1200" spc="-5">
                <a:latin typeface="Times New Roman"/>
                <a:cs typeface="Times New Roman"/>
              </a:rPr>
              <a:t>connector/s </a:t>
            </a:r>
            <a:r>
              <a:rPr dirty="0" sz="1200">
                <a:latin typeface="Times New Roman"/>
                <a:cs typeface="Times New Roman"/>
              </a:rPr>
              <a:t>shall be </a:t>
            </a:r>
            <a:r>
              <a:rPr dirty="0" sz="1200" spc="-5">
                <a:latin typeface="Times New Roman"/>
                <a:cs typeface="Times New Roman"/>
              </a:rPr>
              <a:t>as per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equipment manufacturer </a:t>
            </a:r>
            <a:r>
              <a:rPr dirty="0" sz="1200" spc="5">
                <a:latin typeface="Times New Roman"/>
                <a:cs typeface="Times New Roman"/>
              </a:rPr>
              <a:t>by 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retro fitment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aftermarket.</a:t>
            </a:r>
            <a:endParaRPr sz="1200">
              <a:latin typeface="Times New Roman"/>
              <a:cs typeface="Times New Roman"/>
            </a:endParaRPr>
          </a:p>
          <a:p>
            <a:pPr algn="just" marL="443865" marR="233679">
              <a:lnSpc>
                <a:spcPts val="1380"/>
              </a:lnSpc>
              <a:spcBef>
                <a:spcPts val="790"/>
              </a:spcBef>
            </a:pPr>
            <a:r>
              <a:rPr dirty="0" sz="1200" spc="-5">
                <a:latin typeface="Times New Roman"/>
                <a:cs typeface="Times New Roman"/>
              </a:rPr>
              <a:t>Provisions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Power connectors and Power </a:t>
            </a:r>
            <a:r>
              <a:rPr dirty="0" sz="1200">
                <a:latin typeface="Times New Roman"/>
                <a:cs typeface="Times New Roman"/>
              </a:rPr>
              <a:t>supply to be made </a:t>
            </a:r>
            <a:r>
              <a:rPr dirty="0" sz="1200" spc="5">
                <a:latin typeface="Times New Roman"/>
                <a:cs typeface="Times New Roman"/>
              </a:rPr>
              <a:t>by   </a:t>
            </a:r>
            <a:r>
              <a:rPr dirty="0" sz="1200" spc="-5">
                <a:latin typeface="Times New Roman"/>
                <a:cs typeface="Times New Roman"/>
              </a:rPr>
              <a:t>Manufacturers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OE </a:t>
            </a:r>
            <a:r>
              <a:rPr dirty="0" sz="1200">
                <a:latin typeface="Times New Roman"/>
                <a:cs typeface="Times New Roman"/>
              </a:rPr>
              <a:t>fitment &amp; </a:t>
            </a:r>
            <a:r>
              <a:rPr dirty="0" sz="1200" spc="-5">
                <a:latin typeface="Times New Roman"/>
                <a:cs typeface="Times New Roman"/>
              </a:rPr>
              <a:t>Dealer </a:t>
            </a:r>
            <a:r>
              <a:rPr dirty="0" sz="1200">
                <a:latin typeface="Times New Roman"/>
                <a:cs typeface="Times New Roman"/>
              </a:rPr>
              <a:t>/ </a:t>
            </a:r>
            <a:r>
              <a:rPr dirty="0" sz="1200" spc="-5">
                <a:latin typeface="Times New Roman"/>
                <a:cs typeface="Times New Roman"/>
              </a:rPr>
              <a:t>Permit </a:t>
            </a:r>
            <a:r>
              <a:rPr dirty="0" sz="1200">
                <a:latin typeface="Times New Roman"/>
                <a:cs typeface="Times New Roman"/>
              </a:rPr>
              <a:t>holder in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retro  </a:t>
            </a:r>
            <a:r>
              <a:rPr dirty="0" sz="1200">
                <a:latin typeface="Times New Roman"/>
                <a:cs typeface="Times New Roman"/>
              </a:rPr>
              <a:t>fitment of </a:t>
            </a:r>
            <a:r>
              <a:rPr dirty="0" sz="1200" spc="-5">
                <a:latin typeface="Times New Roman"/>
                <a:cs typeface="Times New Roman"/>
              </a:rPr>
              <a:t>systems </a:t>
            </a:r>
            <a:r>
              <a:rPr dirty="0" sz="1200">
                <a:latin typeface="Times New Roman"/>
                <a:cs typeface="Times New Roman"/>
              </a:rPr>
              <a:t>outside </a:t>
            </a:r>
            <a:r>
              <a:rPr dirty="0" sz="1200" spc="-5">
                <a:latin typeface="Times New Roman"/>
                <a:cs typeface="Times New Roman"/>
              </a:rPr>
              <a:t>vehicle manufacturer</a:t>
            </a:r>
            <a:r>
              <a:rPr dirty="0" sz="1200">
                <a:latin typeface="Times New Roman"/>
                <a:cs typeface="Times New Roman"/>
              </a:rPr>
              <a:t> facility.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443865" marR="23812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These requirements </a:t>
            </a:r>
            <a:r>
              <a:rPr dirty="0" sz="1200">
                <a:latin typeface="Times New Roman"/>
                <a:cs typeface="Times New Roman"/>
              </a:rPr>
              <a:t>do not apply to </a:t>
            </a:r>
            <a:r>
              <a:rPr dirty="0" sz="1200" spc="-5">
                <a:latin typeface="Times New Roman"/>
                <a:cs typeface="Times New Roman"/>
              </a:rPr>
              <a:t>integrated systems </a:t>
            </a:r>
            <a:r>
              <a:rPr dirty="0" sz="1200">
                <a:latin typeface="Times New Roman"/>
                <a:cs typeface="Times New Roman"/>
              </a:rPr>
              <a:t>with vehicle where  </a:t>
            </a:r>
            <a:r>
              <a:rPr dirty="0" sz="1200" spc="-5">
                <a:latin typeface="Times New Roman"/>
                <a:cs typeface="Times New Roman"/>
              </a:rPr>
              <a:t>integration is </a:t>
            </a:r>
            <a:r>
              <a:rPr dirty="0" sz="1200">
                <a:latin typeface="Times New Roman"/>
                <a:cs typeface="Times New Roman"/>
              </a:rPr>
              <a:t>done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vehicle </a:t>
            </a:r>
            <a:r>
              <a:rPr dirty="0" sz="1200" spc="-5">
                <a:latin typeface="Times New Roman"/>
                <a:cs typeface="Times New Roman"/>
              </a:rPr>
              <a:t>manufacturer and </a:t>
            </a:r>
            <a:r>
              <a:rPr dirty="0" sz="1200">
                <a:latin typeface="Times New Roman"/>
                <a:cs typeface="Times New Roman"/>
              </a:rPr>
              <a:t>/or </a:t>
            </a:r>
            <a:r>
              <a:rPr dirty="0" sz="1200" spc="-5">
                <a:latin typeface="Times New Roman"/>
                <a:cs typeface="Times New Roman"/>
              </a:rPr>
              <a:t>System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Integrator.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  <a:tabLst>
                <a:tab pos="443865" algn="l"/>
              </a:tabLst>
            </a:pPr>
            <a:r>
              <a:rPr dirty="0" sz="1200" b="1">
                <a:latin typeface="Times New Roman"/>
                <a:cs typeface="Times New Roman"/>
              </a:rPr>
              <a:t>1.0	</a:t>
            </a:r>
            <a:r>
              <a:rPr dirty="0" sz="1200" spc="-5" b="1">
                <a:latin typeface="Times New Roman"/>
                <a:cs typeface="Times New Roman"/>
              </a:rPr>
              <a:t>Vehicle </a:t>
            </a:r>
            <a:r>
              <a:rPr dirty="0" sz="1200" b="1">
                <a:latin typeface="Times New Roman"/>
                <a:cs typeface="Times New Roman"/>
              </a:rPr>
              <a:t>Side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Connectors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443865" marR="23812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The vehicles shall be </a:t>
            </a:r>
            <a:r>
              <a:rPr dirty="0" sz="1200" spc="-5">
                <a:latin typeface="Times New Roman"/>
                <a:cs typeface="Times New Roman"/>
              </a:rPr>
              <a:t>equipped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connectors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appropriate </a:t>
            </a:r>
            <a:r>
              <a:rPr dirty="0" sz="1200">
                <a:latin typeface="Times New Roman"/>
                <a:cs typeface="Times New Roman"/>
              </a:rPr>
              <a:t>fuse  </a:t>
            </a:r>
            <a:r>
              <a:rPr dirty="0" sz="1200" spc="-5">
                <a:latin typeface="Times New Roman"/>
                <a:cs typeface="Times New Roman"/>
              </a:rPr>
              <a:t>protection for interfacing systems implements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functions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443865" marR="236854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Power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physical systems are </a:t>
            </a:r>
            <a:r>
              <a:rPr dirty="0" sz="1200">
                <a:latin typeface="Times New Roman"/>
                <a:cs typeface="Times New Roman"/>
              </a:rPr>
              <a:t>supplied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vehicle battery which supplies  </a:t>
            </a:r>
            <a:r>
              <a:rPr dirty="0" sz="1200" spc="-5">
                <a:latin typeface="Times New Roman"/>
                <a:cs typeface="Times New Roman"/>
              </a:rPr>
              <a:t>power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all electrical </a:t>
            </a:r>
            <a:r>
              <a:rPr dirty="0" sz="1200">
                <a:latin typeface="Times New Roman"/>
                <a:cs typeface="Times New Roman"/>
              </a:rPr>
              <a:t>system in 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vehicle.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443865" marR="23558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When the </a:t>
            </a:r>
            <a:r>
              <a:rPr dirty="0" sz="1200" spc="-5">
                <a:latin typeface="Times New Roman"/>
                <a:cs typeface="Times New Roman"/>
              </a:rPr>
              <a:t>engine is running, </a:t>
            </a:r>
            <a:r>
              <a:rPr dirty="0" sz="1200">
                <a:latin typeface="Times New Roman"/>
                <a:cs typeface="Times New Roman"/>
              </a:rPr>
              <a:t>the vehicle battery is in </a:t>
            </a:r>
            <a:r>
              <a:rPr dirty="0" sz="1200" spc="-5">
                <a:latin typeface="Times New Roman"/>
                <a:cs typeface="Times New Roman"/>
              </a:rPr>
              <a:t>charge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systems  shall consume normal power needs. But when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engine is turned off,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power consumption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systems </a:t>
            </a:r>
            <a:r>
              <a:rPr dirty="0" sz="1200">
                <a:latin typeface="Times New Roman"/>
                <a:cs typeface="Times New Roman"/>
              </a:rPr>
              <a:t>shall be limited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means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sleep </a:t>
            </a:r>
            <a:r>
              <a:rPr dirty="0" sz="1200">
                <a:latin typeface="Times New Roman"/>
                <a:cs typeface="Times New Roman"/>
              </a:rPr>
              <a:t>modes or  </a:t>
            </a:r>
            <a:r>
              <a:rPr dirty="0" sz="1200" spc="-5">
                <a:latin typeface="Times New Roman"/>
                <a:cs typeface="Times New Roman"/>
              </a:rPr>
              <a:t>auto </a:t>
            </a:r>
            <a:r>
              <a:rPr dirty="0" sz="1200">
                <a:latin typeface="Times New Roman"/>
                <a:cs typeface="Times New Roman"/>
              </a:rPr>
              <a:t>shut </a:t>
            </a:r>
            <a:r>
              <a:rPr dirty="0" sz="1200" spc="-5">
                <a:latin typeface="Times New Roman"/>
                <a:cs typeface="Times New Roman"/>
              </a:rPr>
              <a:t>off.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443865" marR="23558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Considering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power requirements </a:t>
            </a:r>
            <a:r>
              <a:rPr dirty="0" sz="1200">
                <a:latin typeface="Times New Roman"/>
                <a:cs typeface="Times New Roman"/>
              </a:rPr>
              <a:t>for equipment </a:t>
            </a:r>
            <a:r>
              <a:rPr dirty="0" sz="1200" spc="-5">
                <a:latin typeface="Times New Roman"/>
                <a:cs typeface="Times New Roman"/>
              </a:rPr>
              <a:t>packages,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systems are  grouped as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31517" y="6232525"/>
          <a:ext cx="4974590" cy="850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3355"/>
                <a:gridCol w="1454150"/>
                <a:gridCol w="2066924"/>
              </a:tblGrid>
              <a:tr h="508634">
                <a:tc>
                  <a:txBody>
                    <a:bodyPr/>
                    <a:lstStyle/>
                    <a:p>
                      <a:pPr marL="283210" marR="270510" indent="66675">
                        <a:lnSpc>
                          <a:spcPts val="1370"/>
                        </a:lnSpc>
                        <a:spcBef>
                          <a:spcPts val="4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ITS System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Classi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ica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Max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Power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74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Typical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Systems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Packages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74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Low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Power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Systems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Up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120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5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VLT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 Emergency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Button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359153" y="7054977"/>
            <a:ext cx="5279390" cy="1885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386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power interface </a:t>
            </a:r>
            <a:r>
              <a:rPr dirty="0" sz="1200">
                <a:latin typeface="Times New Roman"/>
                <a:cs typeface="Times New Roman"/>
              </a:rPr>
              <a:t>shall </a:t>
            </a:r>
            <a:r>
              <a:rPr dirty="0" sz="1200" spc="-5">
                <a:latin typeface="Times New Roman"/>
                <a:cs typeface="Times New Roman"/>
              </a:rPr>
              <a:t>have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626745" indent="-182880">
              <a:lnSpc>
                <a:spcPct val="100000"/>
              </a:lnSpc>
              <a:buFont typeface="Symbol"/>
              <a:buChar char=""/>
              <a:tabLst>
                <a:tab pos="627380" algn="l"/>
              </a:tabLst>
            </a:pPr>
            <a:r>
              <a:rPr dirty="0" sz="1150" spc="-5">
                <a:latin typeface="Times New Roman"/>
                <a:cs typeface="Times New Roman"/>
              </a:rPr>
              <a:t>One common GROUND </a:t>
            </a:r>
            <a:r>
              <a:rPr dirty="0" sz="1150">
                <a:latin typeface="Times New Roman"/>
                <a:cs typeface="Times New Roman"/>
              </a:rPr>
              <a:t>linked </a:t>
            </a:r>
            <a:r>
              <a:rPr dirty="0" sz="1150" spc="-5">
                <a:latin typeface="Times New Roman"/>
                <a:cs typeface="Times New Roman"/>
              </a:rPr>
              <a:t>to vehicle chassis </a:t>
            </a:r>
            <a:r>
              <a:rPr dirty="0" sz="1150">
                <a:latin typeface="Times New Roman"/>
                <a:cs typeface="Times New Roman"/>
              </a:rPr>
              <a:t>-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GND</a:t>
            </a:r>
            <a:endParaRPr sz="1150">
              <a:latin typeface="Times New Roman"/>
              <a:cs typeface="Times New Roman"/>
            </a:endParaRPr>
          </a:p>
          <a:p>
            <a:pPr marL="626745" indent="-182880">
              <a:lnSpc>
                <a:spcPts val="1350"/>
              </a:lnSpc>
              <a:spcBef>
                <a:spcPts val="25"/>
              </a:spcBef>
              <a:buFont typeface="Symbol"/>
              <a:buChar char=""/>
              <a:tabLst>
                <a:tab pos="627380" algn="l"/>
              </a:tabLst>
            </a:pPr>
            <a:r>
              <a:rPr dirty="0" sz="1150" spc="-5">
                <a:latin typeface="Times New Roman"/>
                <a:cs typeface="Times New Roman"/>
              </a:rPr>
              <a:t>One</a:t>
            </a:r>
            <a:r>
              <a:rPr dirty="0" sz="1150" spc="6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permanent</a:t>
            </a:r>
            <a:r>
              <a:rPr dirty="0" sz="1150" spc="6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power</a:t>
            </a:r>
            <a:r>
              <a:rPr dirty="0" sz="1150" spc="6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line</a:t>
            </a:r>
            <a:r>
              <a:rPr dirty="0" sz="1150" spc="6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(12/24V)</a:t>
            </a:r>
            <a:r>
              <a:rPr dirty="0" sz="1150" spc="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linked</a:t>
            </a:r>
            <a:r>
              <a:rPr dirty="0" sz="1150" spc="4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to</a:t>
            </a:r>
            <a:r>
              <a:rPr dirty="0" sz="1150" spc="6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the</a:t>
            </a:r>
            <a:r>
              <a:rPr dirty="0" sz="1150" spc="6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battery</a:t>
            </a:r>
            <a:r>
              <a:rPr dirty="0" sz="1150" spc="3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after</a:t>
            </a:r>
            <a:r>
              <a:rPr dirty="0" sz="1150" spc="6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Manual</a:t>
            </a:r>
            <a:r>
              <a:rPr dirty="0" sz="1150" spc="6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Switch</a:t>
            </a:r>
            <a:endParaRPr sz="1150">
              <a:latin typeface="Times New Roman"/>
              <a:cs typeface="Times New Roman"/>
            </a:endParaRPr>
          </a:p>
          <a:p>
            <a:pPr marL="626745">
              <a:lnSpc>
                <a:spcPts val="1350"/>
              </a:lnSpc>
            </a:pPr>
            <a:r>
              <a:rPr dirty="0" sz="1150">
                <a:latin typeface="Times New Roman"/>
                <a:cs typeface="Times New Roman"/>
              </a:rPr>
              <a:t>–</a:t>
            </a:r>
            <a:r>
              <a:rPr dirty="0" sz="1150" spc="-5">
                <a:latin typeface="Times New Roman"/>
                <a:cs typeface="Times New Roman"/>
              </a:rPr>
              <a:t> B+</a:t>
            </a:r>
            <a:endParaRPr sz="1150">
              <a:latin typeface="Times New Roman"/>
              <a:cs typeface="Times New Roman"/>
            </a:endParaRPr>
          </a:p>
          <a:p>
            <a:pPr marL="626745" marR="5080" indent="-182880">
              <a:lnSpc>
                <a:spcPts val="1320"/>
              </a:lnSpc>
              <a:spcBef>
                <a:spcPts val="114"/>
              </a:spcBef>
              <a:buFont typeface="Symbol"/>
              <a:buChar char=""/>
              <a:tabLst>
                <a:tab pos="627380" algn="l"/>
              </a:tabLst>
            </a:pPr>
            <a:r>
              <a:rPr dirty="0" sz="1150" spc="-5">
                <a:latin typeface="Times New Roman"/>
                <a:cs typeface="Times New Roman"/>
              </a:rPr>
              <a:t>One non-permanent power line (12/24V) linked </a:t>
            </a:r>
            <a:r>
              <a:rPr dirty="0" sz="1150">
                <a:latin typeface="Times New Roman"/>
                <a:cs typeface="Times New Roman"/>
              </a:rPr>
              <a:t>to </a:t>
            </a:r>
            <a:r>
              <a:rPr dirty="0" sz="1150" spc="-5">
                <a:latin typeface="Times New Roman"/>
                <a:cs typeface="Times New Roman"/>
              </a:rPr>
              <a:t>the battery </a:t>
            </a:r>
            <a:r>
              <a:rPr dirty="0" sz="1150">
                <a:latin typeface="Times New Roman"/>
                <a:cs typeface="Times New Roman"/>
              </a:rPr>
              <a:t>after </a:t>
            </a:r>
            <a:r>
              <a:rPr dirty="0" sz="1150" spc="-5">
                <a:latin typeface="Times New Roman"/>
                <a:cs typeface="Times New Roman"/>
              </a:rPr>
              <a:t>Main  Switch </a:t>
            </a:r>
            <a:r>
              <a:rPr dirty="0" sz="1150">
                <a:latin typeface="Times New Roman"/>
                <a:cs typeface="Times New Roman"/>
              </a:rPr>
              <a:t>–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SW+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  <a:tabLst>
                <a:tab pos="443865" algn="l"/>
              </a:tabLst>
            </a:pPr>
            <a:r>
              <a:rPr dirty="0" sz="1200" b="1">
                <a:latin typeface="Times New Roman"/>
                <a:cs typeface="Times New Roman"/>
              </a:rPr>
              <a:t>1.1	</a:t>
            </a:r>
            <a:r>
              <a:rPr dirty="0" sz="1150" spc="-5" b="1">
                <a:latin typeface="Times New Roman"/>
                <a:cs typeface="Times New Roman"/>
              </a:rPr>
              <a:t>Minimum </a:t>
            </a:r>
            <a:r>
              <a:rPr dirty="0" sz="1150" b="1">
                <a:latin typeface="Times New Roman"/>
                <a:cs typeface="Times New Roman"/>
              </a:rPr>
              <a:t>Connector</a:t>
            </a:r>
            <a:r>
              <a:rPr dirty="0" sz="1150" spc="-15" b="1">
                <a:latin typeface="Times New Roman"/>
                <a:cs typeface="Times New Roman"/>
              </a:rPr>
              <a:t> </a:t>
            </a:r>
            <a:r>
              <a:rPr dirty="0" sz="1150" spc="-5" b="1">
                <a:latin typeface="Times New Roman"/>
                <a:cs typeface="Times New Roman"/>
              </a:rPr>
              <a:t>Requirements</a:t>
            </a:r>
            <a:endParaRPr sz="1150">
              <a:latin typeface="Times New Roman"/>
              <a:cs typeface="Times New Roman"/>
            </a:endParaRPr>
          </a:p>
          <a:p>
            <a:pPr marL="443865">
              <a:lnSpc>
                <a:spcPct val="100000"/>
              </a:lnSpc>
              <a:spcBef>
                <a:spcPts val="1165"/>
              </a:spcBef>
            </a:pPr>
            <a:r>
              <a:rPr dirty="0" sz="1150">
                <a:latin typeface="Times New Roman"/>
                <a:cs typeface="Times New Roman"/>
              </a:rPr>
              <a:t>The </a:t>
            </a:r>
            <a:r>
              <a:rPr dirty="0" sz="1150" spc="-5">
                <a:latin typeface="Times New Roman"/>
                <a:cs typeface="Times New Roman"/>
              </a:rPr>
              <a:t>minimum connector requirements are formulated </a:t>
            </a:r>
            <a:r>
              <a:rPr dirty="0" sz="1150">
                <a:latin typeface="Times New Roman"/>
                <a:cs typeface="Times New Roman"/>
              </a:rPr>
              <a:t>as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following.</a:t>
            </a:r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37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31517" y="792479"/>
          <a:ext cx="4974590" cy="1776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790"/>
                <a:gridCol w="1091565"/>
                <a:gridCol w="559434"/>
                <a:gridCol w="894714"/>
                <a:gridCol w="980439"/>
                <a:gridCol w="1087119"/>
              </a:tblGrid>
              <a:tr h="586740">
                <a:tc>
                  <a:txBody>
                    <a:bodyPr/>
                    <a:lstStyle/>
                    <a:p>
                      <a:pPr marL="98425">
                        <a:lnSpc>
                          <a:spcPts val="1305"/>
                        </a:lnSpc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Sl.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350"/>
                        </a:lnSpc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No.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6995" marR="72390">
                        <a:lnSpc>
                          <a:spcPts val="1320"/>
                        </a:lnSpc>
                        <a:spcBef>
                          <a:spcPts val="45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150" b="1">
                          <a:latin typeface="Times New Roman"/>
                          <a:cs typeface="Times New Roman"/>
                        </a:rPr>
                        <a:t>eco</a:t>
                      </a:r>
                      <a:r>
                        <a:rPr dirty="0" sz="1150" spc="-15" b="1">
                          <a:latin typeface="Times New Roman"/>
                          <a:cs typeface="Times New Roman"/>
                        </a:rPr>
                        <a:t>mm</a:t>
                      </a:r>
                      <a:r>
                        <a:rPr dirty="0" sz="115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nd</a:t>
                      </a:r>
                      <a:r>
                        <a:rPr dirty="0" sz="115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50" b="1">
                          <a:latin typeface="Times New Roman"/>
                          <a:cs typeface="Times New Roman"/>
                        </a:rPr>
                        <a:t>d  </a:t>
                      </a: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Electrical  Provisions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 marR="70485" indent="55880">
                        <a:lnSpc>
                          <a:spcPts val="1320"/>
                        </a:lnSpc>
                        <a:spcBef>
                          <a:spcPts val="705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Max  </a:t>
                      </a:r>
                      <a:r>
                        <a:rPr dirty="0" sz="1150" b="1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15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150" b="1">
                          <a:latin typeface="Times New Roman"/>
                          <a:cs typeface="Times New Roman"/>
                        </a:rPr>
                        <a:t>er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953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3030" marR="99695">
                        <a:lnSpc>
                          <a:spcPts val="1320"/>
                        </a:lnSpc>
                        <a:spcBef>
                          <a:spcPts val="45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App</a:t>
                      </a:r>
                      <a:r>
                        <a:rPr dirty="0" sz="1150" b="1">
                          <a:latin typeface="Times New Roman"/>
                          <a:cs typeface="Times New Roman"/>
                        </a:rPr>
                        <a:t>lic</a:t>
                      </a:r>
                      <a:r>
                        <a:rPr dirty="0" sz="115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50" b="1">
                          <a:latin typeface="Times New Roman"/>
                          <a:cs typeface="Times New Roman"/>
                        </a:rPr>
                        <a:t>le  </a:t>
                      </a: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ITS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ts val="1290"/>
                        </a:lnSpc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Systems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 marR="71120" indent="99060">
                        <a:lnSpc>
                          <a:spcPts val="1320"/>
                        </a:lnSpc>
                        <a:spcBef>
                          <a:spcPts val="705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Minimum  </a:t>
                      </a: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15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qu</a:t>
                      </a:r>
                      <a:r>
                        <a:rPr dirty="0" sz="1150" b="1">
                          <a:latin typeface="Times New Roman"/>
                          <a:cs typeface="Times New Roman"/>
                        </a:rPr>
                        <a:t>ire</a:t>
                      </a:r>
                      <a:r>
                        <a:rPr dirty="0" sz="1150" spc="-15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5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50" b="1">
                          <a:latin typeface="Times New Roman"/>
                          <a:cs typeface="Times New Roman"/>
                        </a:rPr>
                        <a:t>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953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 marR="71755" indent="-134620">
                        <a:lnSpc>
                          <a:spcPts val="1320"/>
                        </a:lnSpc>
                        <a:spcBef>
                          <a:spcPts val="705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150" b="1">
                          <a:latin typeface="Times New Roman"/>
                          <a:cs typeface="Times New Roman"/>
                        </a:rPr>
                        <a:t>eco</a:t>
                      </a:r>
                      <a:r>
                        <a:rPr dirty="0" sz="1150" spc="-15" b="1">
                          <a:latin typeface="Times New Roman"/>
                          <a:cs typeface="Times New Roman"/>
                        </a:rPr>
                        <a:t>mm</a:t>
                      </a:r>
                      <a:r>
                        <a:rPr dirty="0" sz="115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nd</a:t>
                      </a:r>
                      <a:r>
                        <a:rPr dirty="0" sz="115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50" b="1">
                          <a:latin typeface="Times New Roman"/>
                          <a:cs typeface="Times New Roman"/>
                        </a:rPr>
                        <a:t>d  </a:t>
                      </a: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Connector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953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marL="71120">
                        <a:lnSpc>
                          <a:spcPts val="1245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1.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45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Low</a:t>
                      </a:r>
                      <a:r>
                        <a:rPr dirty="0" sz="11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Power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45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Up</a:t>
                      </a: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45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Telematics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45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B+,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SW+,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45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OEM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15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protect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25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System</a:t>
                      </a: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1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25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120</a:t>
                      </a:r>
                      <a:r>
                        <a:rPr dirty="0" sz="115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Times New Roman"/>
                          <a:cs typeface="Times New Roman"/>
                        </a:rPr>
                        <a:t>W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25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Device/VLT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25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GND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dirty="0" sz="1150" spc="-10">
                          <a:latin typeface="Times New Roman"/>
                          <a:cs typeface="Times New Roman"/>
                        </a:rPr>
                        <a:t>ISO</a:t>
                      </a: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15170-B1-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2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(Mandatory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2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System</a:t>
                      </a: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5">
                          <a:latin typeface="Times New Roman"/>
                          <a:cs typeface="Times New Roman"/>
                        </a:rPr>
                        <a:t>with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2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3.1-Sn/K1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2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Provision)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2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Emergency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2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Socket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20"/>
                        </a:lnSpc>
                      </a:pPr>
                      <a:r>
                        <a:rPr dirty="0" sz="1150">
                          <a:latin typeface="Times New Roman"/>
                          <a:cs typeface="Times New Roman"/>
                        </a:rPr>
                        <a:t>Button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2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(Female)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</a:tr>
              <a:tr h="34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80"/>
                        </a:lnSpc>
                      </a:pPr>
                      <a:r>
                        <a:rPr dirty="0" sz="1150" spc="-5">
                          <a:latin typeface="Times New Roman"/>
                          <a:cs typeface="Times New Roman"/>
                        </a:rPr>
                        <a:t>Connector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359153" y="2541777"/>
            <a:ext cx="5281930" cy="85661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443865" marR="5080">
              <a:lnSpc>
                <a:spcPts val="1320"/>
              </a:lnSpc>
              <a:spcBef>
                <a:spcPts val="195"/>
              </a:spcBef>
            </a:pPr>
            <a:r>
              <a:rPr dirty="0" sz="1150">
                <a:latin typeface="Times New Roman"/>
                <a:cs typeface="Times New Roman"/>
              </a:rPr>
              <a:t>The </a:t>
            </a:r>
            <a:r>
              <a:rPr dirty="0" sz="1150" spc="-5">
                <a:latin typeface="Times New Roman"/>
                <a:cs typeface="Times New Roman"/>
              </a:rPr>
              <a:t>OEM </a:t>
            </a:r>
            <a:r>
              <a:rPr dirty="0" sz="1150">
                <a:latin typeface="Times New Roman"/>
                <a:cs typeface="Times New Roman"/>
              </a:rPr>
              <a:t>may provide </a:t>
            </a:r>
            <a:r>
              <a:rPr dirty="0" sz="1150" spc="-5">
                <a:latin typeface="Times New Roman"/>
                <a:cs typeface="Times New Roman"/>
              </a:rPr>
              <a:t>optional auxiliary connectors </a:t>
            </a:r>
            <a:r>
              <a:rPr dirty="0" sz="1150">
                <a:latin typeface="Times New Roman"/>
                <a:cs typeface="Times New Roman"/>
              </a:rPr>
              <a:t>of their </a:t>
            </a:r>
            <a:r>
              <a:rPr dirty="0" sz="1150" spc="-5">
                <a:latin typeface="Times New Roman"/>
                <a:cs typeface="Times New Roman"/>
              </a:rPr>
              <a:t>choice for meeting  </a:t>
            </a:r>
            <a:r>
              <a:rPr dirty="0" sz="1150">
                <a:latin typeface="Times New Roman"/>
                <a:cs typeface="Times New Roman"/>
              </a:rPr>
              <a:t>other </a:t>
            </a:r>
            <a:r>
              <a:rPr dirty="0" sz="1150" spc="-5">
                <a:latin typeface="Times New Roman"/>
                <a:cs typeface="Times New Roman"/>
              </a:rPr>
              <a:t>functional requirements.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  <a:tabLst>
                <a:tab pos="443865" algn="l"/>
              </a:tabLst>
            </a:pPr>
            <a:r>
              <a:rPr dirty="0" sz="1200" b="1">
                <a:latin typeface="Times New Roman"/>
                <a:cs typeface="Times New Roman"/>
              </a:rPr>
              <a:t>1.2	</a:t>
            </a:r>
            <a:r>
              <a:rPr dirty="0" baseline="2415" sz="1725" spc="-7" b="1">
                <a:latin typeface="Times New Roman"/>
                <a:cs typeface="Times New Roman"/>
              </a:rPr>
              <a:t>Connector labeling </a:t>
            </a:r>
            <a:r>
              <a:rPr dirty="0" baseline="2415" sz="1725" b="1">
                <a:latin typeface="Times New Roman"/>
                <a:cs typeface="Times New Roman"/>
              </a:rPr>
              <a:t>in </a:t>
            </a:r>
            <a:r>
              <a:rPr dirty="0" baseline="2415" sz="1725" spc="-7" b="1">
                <a:latin typeface="Times New Roman"/>
                <a:cs typeface="Times New Roman"/>
              </a:rPr>
              <a:t>Wiring</a:t>
            </a:r>
            <a:r>
              <a:rPr dirty="0" baseline="2415" sz="1725" spc="7" b="1">
                <a:latin typeface="Times New Roman"/>
                <a:cs typeface="Times New Roman"/>
              </a:rPr>
              <a:t> </a:t>
            </a:r>
            <a:r>
              <a:rPr dirty="0" baseline="2415" sz="1725" spc="-7" b="1">
                <a:latin typeface="Times New Roman"/>
                <a:cs typeface="Times New Roman"/>
              </a:rPr>
              <a:t>Harness:</a:t>
            </a:r>
            <a:endParaRPr baseline="2415" sz="1725">
              <a:latin typeface="Times New Roman"/>
              <a:cs typeface="Times New Roman"/>
            </a:endParaRPr>
          </a:p>
          <a:p>
            <a:pPr marL="443865">
              <a:lnSpc>
                <a:spcPct val="100000"/>
              </a:lnSpc>
              <a:spcBef>
                <a:spcPts val="470"/>
              </a:spcBef>
            </a:pPr>
            <a:r>
              <a:rPr dirty="0" sz="1150" spc="-5">
                <a:latin typeface="Times New Roman"/>
                <a:cs typeface="Times New Roman"/>
              </a:rPr>
              <a:t>Vehicle side </a:t>
            </a:r>
            <a:r>
              <a:rPr dirty="0" sz="1150">
                <a:latin typeface="Times New Roman"/>
                <a:cs typeface="Times New Roman"/>
              </a:rPr>
              <a:t>wiring </a:t>
            </a:r>
            <a:r>
              <a:rPr dirty="0" sz="1150" spc="-5">
                <a:latin typeface="Times New Roman"/>
                <a:cs typeface="Times New Roman"/>
              </a:rPr>
              <a:t>shall have </a:t>
            </a:r>
            <a:r>
              <a:rPr dirty="0" sz="1150">
                <a:latin typeface="Times New Roman"/>
                <a:cs typeface="Times New Roman"/>
              </a:rPr>
              <a:t>the </a:t>
            </a:r>
            <a:r>
              <a:rPr dirty="0" sz="1150" spc="-5">
                <a:latin typeface="Times New Roman"/>
                <a:cs typeface="Times New Roman"/>
              </a:rPr>
              <a:t>following labeling for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connectors</a:t>
            </a:r>
            <a:endParaRPr sz="115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731517" y="3468878"/>
          <a:ext cx="4974590" cy="2385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9495"/>
                <a:gridCol w="2655570"/>
              </a:tblGrid>
              <a:tr h="341630">
                <a:tc>
                  <a:txBody>
                    <a:bodyPr/>
                    <a:lstStyle/>
                    <a:p>
                      <a:pPr marL="831850" marR="364490" indent="-456565">
                        <a:lnSpc>
                          <a:spcPts val="1320"/>
                        </a:lnSpc>
                        <a:spcBef>
                          <a:spcPts val="40"/>
                        </a:spcBef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Recommended Electrical  Provisions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6110">
                        <a:lnSpc>
                          <a:spcPts val="1325"/>
                        </a:lnSpc>
                      </a:pPr>
                      <a:r>
                        <a:rPr dirty="0" sz="1150" spc="-5" b="1">
                          <a:latin typeface="Times New Roman"/>
                          <a:cs typeface="Times New Roman"/>
                        </a:rPr>
                        <a:t>Labeling Requirement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508634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Low Power System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(Mandatory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Provision)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ITS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120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509905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Low Power System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(Mandatory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Provision)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ITS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120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508634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High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Power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System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(Mandatory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Provision)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ITS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360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509270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CAN Interface (OBDII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CAN)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(Mandatory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Provision)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ITS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CAN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359153" y="5761101"/>
            <a:ext cx="4976495" cy="52832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  <a:tabLst>
                <a:tab pos="443865" algn="l"/>
              </a:tabLst>
            </a:pPr>
            <a:r>
              <a:rPr dirty="0" sz="1200" b="1">
                <a:latin typeface="Times New Roman"/>
                <a:cs typeface="Times New Roman"/>
              </a:rPr>
              <a:t>1.3	</a:t>
            </a:r>
            <a:r>
              <a:rPr dirty="0" sz="1200" spc="-5" b="1">
                <a:latin typeface="Times New Roman"/>
                <a:cs typeface="Times New Roman"/>
              </a:rPr>
              <a:t>Connector Cavity/PIN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Assignment</a:t>
            </a:r>
            <a:endParaRPr sz="1200">
              <a:latin typeface="Times New Roman"/>
              <a:cs typeface="Times New Roman"/>
            </a:endParaRPr>
          </a:p>
          <a:p>
            <a:pPr marL="443865">
              <a:lnSpc>
                <a:spcPct val="100000"/>
              </a:lnSpc>
              <a:spcBef>
                <a:spcPts val="540"/>
              </a:spcBef>
            </a:pPr>
            <a:r>
              <a:rPr dirty="0" sz="1200" spc="-5" b="1">
                <a:latin typeface="Times New Roman"/>
                <a:cs typeface="Times New Roman"/>
              </a:rPr>
              <a:t>Power Connector: ISO 15170-B1-3.1-Sn/K1, ISO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15170-B2-3.1-Sn/K1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90445" y="7112889"/>
            <a:ext cx="27781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CAN Connector: ISO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15170-B1-4.1-Sn/K1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731517" y="6357493"/>
          <a:ext cx="4974590" cy="779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9495"/>
                <a:gridCol w="2655570"/>
              </a:tblGrid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Pin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B+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Pin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SW+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Pin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GND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731517" y="7389241"/>
          <a:ext cx="4974590" cy="1033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9495"/>
                <a:gridCol w="2655570"/>
              </a:tblGrid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Pin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High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Pin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Low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Pin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Option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Ground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Pin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Not used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153" y="2520442"/>
            <a:ext cx="5283200" cy="1333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lvl="1" marL="443865" indent="-43116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43865" algn="l"/>
                <a:tab pos="444500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Device/System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connectors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marL="443865" marR="5080">
              <a:lnSpc>
                <a:spcPts val="1380"/>
              </a:lnSpc>
              <a:tabLst>
                <a:tab pos="1502410" algn="l"/>
                <a:tab pos="1884680" algn="l"/>
                <a:tab pos="2724150" algn="l"/>
                <a:tab pos="3148965" algn="l"/>
                <a:tab pos="3429000" algn="l"/>
                <a:tab pos="4218940" algn="l"/>
                <a:tab pos="4627245" algn="l"/>
              </a:tabLst>
            </a:pPr>
            <a:r>
              <a:rPr dirty="0" sz="1200" spc="-5">
                <a:latin typeface="Times New Roman"/>
                <a:cs typeface="Times New Roman"/>
              </a:rPr>
              <a:t>D</a:t>
            </a:r>
            <a:r>
              <a:rPr dirty="0" sz="1200" spc="-1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vic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/</a:t>
            </a:r>
            <a:r>
              <a:rPr dirty="0" sz="1200" spc="25">
                <a:latin typeface="Times New Roman"/>
                <a:cs typeface="Times New Roman"/>
              </a:rPr>
              <a:t>S</a:t>
            </a: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stem	side	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onn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tor/s	shall	be	p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1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ree</a:t>
            </a:r>
            <a:r>
              <a:rPr dirty="0" sz="1200">
                <a:latin typeface="Times New Roman"/>
                <a:cs typeface="Times New Roman"/>
              </a:rPr>
              <a:t>d	with	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quipm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  </a:t>
            </a:r>
            <a:r>
              <a:rPr dirty="0" sz="1200" spc="-5">
                <a:latin typeface="Times New Roman"/>
                <a:cs typeface="Times New Roman"/>
              </a:rPr>
              <a:t>manufacturer </a:t>
            </a:r>
            <a:r>
              <a:rPr dirty="0" sz="1200" spc="5">
                <a:latin typeface="Times New Roman"/>
                <a:cs typeface="Times New Roman"/>
              </a:rPr>
              <a:t>by</a:t>
            </a:r>
            <a:endParaRPr sz="1200">
              <a:latin typeface="Times New Roman"/>
              <a:cs typeface="Times New Roman"/>
            </a:endParaRPr>
          </a:p>
          <a:p>
            <a:pPr lvl="2" marL="641985" indent="-198120">
              <a:lnSpc>
                <a:spcPts val="1410"/>
              </a:lnSpc>
              <a:spcBef>
                <a:spcPts val="505"/>
              </a:spcBef>
              <a:buAutoNum type="arabicPeriod"/>
              <a:tabLst>
                <a:tab pos="625475" algn="l"/>
              </a:tabLst>
            </a:pPr>
            <a:r>
              <a:rPr dirty="0" sz="1200" spc="-5">
                <a:latin typeface="Times New Roman"/>
                <a:cs typeface="Times New Roman"/>
              </a:rPr>
              <a:t>Vehicle OEM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10">
                <a:latin typeface="Times New Roman"/>
                <a:cs typeface="Times New Roman"/>
              </a:rPr>
              <a:t>OE </a:t>
            </a:r>
            <a:r>
              <a:rPr dirty="0" sz="1200" spc="-5">
                <a:latin typeface="Times New Roman"/>
                <a:cs typeface="Times New Roman"/>
              </a:rPr>
              <a:t>fitment </a:t>
            </a:r>
            <a:r>
              <a:rPr dirty="0" sz="1200">
                <a:latin typeface="Times New Roman"/>
                <a:cs typeface="Times New Roman"/>
              </a:rPr>
              <a:t>of the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systems</a:t>
            </a:r>
            <a:endParaRPr sz="1200">
              <a:latin typeface="Times New Roman"/>
              <a:cs typeface="Times New Roman"/>
            </a:endParaRPr>
          </a:p>
          <a:p>
            <a:pPr lvl="2" marL="641985" marR="7620" indent="-19812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642620" algn="l"/>
              </a:tabLst>
            </a:pPr>
            <a:r>
              <a:rPr dirty="0" sz="1200" spc="-5">
                <a:latin typeface="Times New Roman"/>
                <a:cs typeface="Times New Roman"/>
              </a:rPr>
              <a:t>Permit </a:t>
            </a:r>
            <a:r>
              <a:rPr dirty="0" sz="1200">
                <a:latin typeface="Times New Roman"/>
                <a:cs typeface="Times New Roman"/>
              </a:rPr>
              <a:t>holder or </a:t>
            </a:r>
            <a:r>
              <a:rPr dirty="0" sz="1200" spc="-5">
                <a:latin typeface="Times New Roman"/>
                <a:cs typeface="Times New Roman"/>
              </a:rPr>
              <a:t>Dealer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retro </a:t>
            </a:r>
            <a:r>
              <a:rPr dirty="0" sz="1200">
                <a:latin typeface="Times New Roman"/>
                <a:cs typeface="Times New Roman"/>
              </a:rPr>
              <a:t>fitment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systems </a:t>
            </a:r>
            <a:r>
              <a:rPr dirty="0" sz="1200">
                <a:latin typeface="Times New Roman"/>
                <a:cs typeface="Times New Roman"/>
              </a:rPr>
              <a:t>outside vehicle  </a:t>
            </a:r>
            <a:r>
              <a:rPr dirty="0" sz="1200" spc="-5">
                <a:latin typeface="Times New Roman"/>
                <a:cs typeface="Times New Roman"/>
              </a:rPr>
              <a:t>manufacturer </a:t>
            </a:r>
            <a:r>
              <a:rPr dirty="0" sz="1200">
                <a:latin typeface="Times New Roman"/>
                <a:cs typeface="Times New Roman"/>
              </a:rPr>
              <a:t>facility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21723" y="907332"/>
            <a:ext cx="4436292" cy="15324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38</a:t>
            </a:r>
            <a:r>
              <a:rPr dirty="0"/>
              <a:t>/40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39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08858" y="942847"/>
            <a:ext cx="2439670" cy="586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48895">
              <a:lnSpc>
                <a:spcPts val="14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ANNEXURE</a:t>
            </a:r>
            <a:r>
              <a:rPr dirty="0" sz="1200" spc="-6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D:</a:t>
            </a:r>
            <a:endParaRPr sz="1200">
              <a:latin typeface="Times New Roman"/>
              <a:cs typeface="Times New Roman"/>
            </a:endParaRPr>
          </a:p>
          <a:p>
            <a:pPr algn="ctr" marR="48260">
              <a:lnSpc>
                <a:spcPts val="1400"/>
              </a:lnSpc>
            </a:pP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spc="-5">
                <a:latin typeface="Times New Roman"/>
                <a:cs typeface="Times New Roman"/>
              </a:rPr>
              <a:t>See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Introduction)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dirty="0" sz="1200" spc="-5" b="1">
                <a:latin typeface="Times New Roman"/>
                <a:cs typeface="Times New Roman"/>
              </a:rPr>
              <a:t>COMPOSITION </a:t>
            </a:r>
            <a:r>
              <a:rPr dirty="0" sz="1200" b="1">
                <a:latin typeface="Times New Roman"/>
                <a:cs typeface="Times New Roman"/>
              </a:rPr>
              <a:t>OF AISC </a:t>
            </a:r>
            <a:r>
              <a:rPr dirty="0" sz="1200" spc="-10" b="1">
                <a:latin typeface="Times New Roman"/>
                <a:cs typeface="Times New Roman"/>
              </a:rPr>
              <a:t>PANEL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baseline="38194" sz="1200" b="1">
                <a:latin typeface="Times New Roman"/>
                <a:cs typeface="Times New Roman"/>
              </a:rPr>
              <a:t>*</a:t>
            </a:r>
            <a:endParaRPr baseline="38194"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00225" y="1597405"/>
          <a:ext cx="5680075" cy="75952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5800"/>
                <a:gridCol w="3714750"/>
              </a:tblGrid>
              <a:tr h="280035">
                <a:tc>
                  <a:txBody>
                    <a:bodyPr/>
                    <a:lstStyle/>
                    <a:p>
                      <a:pPr algn="ctr" marL="6350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Name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Organization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71120">
                        <a:lnSpc>
                          <a:spcPts val="126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Convener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Mr.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Rakesh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Jain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Delhi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Integrated Multi-Modal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Transit System Ltd.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(DIMTS)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71120">
                        <a:lnSpc>
                          <a:spcPts val="126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Members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Representing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71120" marR="126364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Mr.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Prashant Tiwari /Shri Alok  Sethi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Delhi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Integrated Multi-Modal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Transit System Ltd.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(DIMTS)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marL="7112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Mr.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A. A. Deshpande/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Mr.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Desai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Mr.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B.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Patil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Automotive Research Association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India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(ARAI)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71120">
                        <a:lnSpc>
                          <a:spcPts val="121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Director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/ Mr.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Samir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Sattigeri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/Shri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M. M.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Pathak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Central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Institute of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Road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Transport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(CIRT)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41935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Mr.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G. R.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Rao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Vehicle Research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Dev.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Estt.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(VRDE)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Dr. Madhusudan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Joshi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International Centre for Automotive Technology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(ICAT)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Mr. K. K.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Gandhi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SIAM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563245">
                <a:tc>
                  <a:txBody>
                    <a:bodyPr/>
                    <a:lstStyle/>
                    <a:p>
                      <a:pPr marL="71120" marR="23114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Mr. S.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Ravishankar/ Mr. D.  Balakrishnan/Ms. Suchismita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Chatterjee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Ashok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Leyland Technical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Centre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(SIAM)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43204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Mr.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Girish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Kodolikar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Force Motors Ltd.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(SIAM)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41935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Mr.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Sanjay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Tank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Mahindra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Mahindra Ltd. (SIAM)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7112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Mr.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Shrikant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V. Joshi /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Mr.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 marR="129539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Gowrishankar,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Mr. Sharad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S.  Bhole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Tata Motors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Ltd.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(SIAM)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41935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Mr.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Suchindran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Toyota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Kirloskar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Motor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Pvt.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Ltd.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(SIAM)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563245">
                <a:tc>
                  <a:txBody>
                    <a:bodyPr/>
                    <a:lstStyle/>
                    <a:p>
                      <a:pPr marL="71120">
                        <a:lnSpc>
                          <a:spcPts val="121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Mr.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Jitendra Malhotra/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 marR="150495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Sumit Sharma/ Mr. Raj Kumar  Diwedi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Maruti Suzuki India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Ltd.(SIAM)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marL="71120" marR="611505">
                        <a:lnSpc>
                          <a:spcPts val="126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RajendraKhile/Mr  Karuppasamy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Renault Nissan Technology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Business Centre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(SIAM)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43204"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Mr. S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Ramiah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TVS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Motor Company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Ltd.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(SIAM)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43204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Mr.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Arun Sivasubrahmaniyan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Hero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Motocorp Ltd. (SIAM)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42570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Mr.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R. Narasimhan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Bajaj Auto Ltd.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(SIAM)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43204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Mr.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Uday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Harite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ACMA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80059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Mr.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Raju Agarwal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/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Mr.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Rahul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Jain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Castmaster Mobitec India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Pvt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Ltd.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41935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Mr.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Vishwajit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Joshi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KPIT Cummins Infosystems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Ltd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01241" y="9310827"/>
            <a:ext cx="43357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*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the time of </a:t>
            </a:r>
            <a:r>
              <a:rPr dirty="0" sz="1200" spc="-5">
                <a:latin typeface="Times New Roman"/>
                <a:cs typeface="Times New Roman"/>
              </a:rPr>
              <a:t>approval </a:t>
            </a:r>
            <a:r>
              <a:rPr dirty="0" sz="1200">
                <a:latin typeface="Times New Roman"/>
                <a:cs typeface="Times New Roman"/>
              </a:rPr>
              <a:t>of this Automotive </a:t>
            </a:r>
            <a:r>
              <a:rPr dirty="0" sz="1200" spc="-5">
                <a:latin typeface="Times New Roman"/>
                <a:cs typeface="Times New Roman"/>
              </a:rPr>
              <a:t>Industry </a:t>
            </a:r>
            <a:r>
              <a:rPr dirty="0" sz="1200">
                <a:latin typeface="Times New Roman"/>
                <a:cs typeface="Times New Roman"/>
              </a:rPr>
              <a:t>Standard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(AIS)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40</a:t>
            </a:r>
            <a:r>
              <a:rPr dirty="0"/>
              <a:t>/40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313170" y="432307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AIS-140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70758" y="769111"/>
            <a:ext cx="2677795" cy="1012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20955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ANNEXURE </a:t>
            </a:r>
            <a:r>
              <a:rPr dirty="0" sz="1200" b="1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algn="ctr" marR="212090">
              <a:lnSpc>
                <a:spcPct val="100000"/>
              </a:lnSpc>
              <a:spcBef>
                <a:spcPts val="1155"/>
              </a:spcBef>
            </a:pPr>
            <a:r>
              <a:rPr dirty="0" sz="1200" b="1">
                <a:latin typeface="Times New Roman"/>
                <a:cs typeface="Times New Roman"/>
              </a:rPr>
              <a:t>(See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Introduction)</a:t>
            </a:r>
            <a:endParaRPr sz="1200">
              <a:latin typeface="Times New Roman"/>
              <a:cs typeface="Times New Roman"/>
            </a:endParaRPr>
          </a:p>
          <a:p>
            <a:pPr algn="ctr" marL="3175">
              <a:lnSpc>
                <a:spcPts val="1300"/>
              </a:lnSpc>
              <a:spcBef>
                <a:spcPts val="1130"/>
              </a:spcBef>
            </a:pPr>
            <a:r>
              <a:rPr dirty="0" sz="1100" spc="-5" b="1">
                <a:latin typeface="Times New Roman"/>
                <a:cs typeface="Times New Roman"/>
              </a:rPr>
              <a:t>COMMITTEE COMPOSITION</a:t>
            </a:r>
            <a:r>
              <a:rPr dirty="0" sz="1100" spc="35" b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*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ts val="1300"/>
              </a:lnSpc>
            </a:pPr>
            <a:r>
              <a:rPr dirty="0" sz="1100" spc="-5" b="1">
                <a:latin typeface="Times New Roman"/>
                <a:cs typeface="Times New Roman"/>
              </a:rPr>
              <a:t>Automotive Industry Standards</a:t>
            </a:r>
            <a:r>
              <a:rPr dirty="0" sz="1100" spc="40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Committee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10894" y="2060701"/>
          <a:ext cx="5326380" cy="6073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8305"/>
                <a:gridCol w="3638550"/>
              </a:tblGrid>
              <a:tr h="27114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Chairperson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580390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Mrs.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Rashmi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Urdhwareshe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Director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Automotive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Research Association of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India,</a:t>
                      </a:r>
                      <a:r>
                        <a:rPr dirty="0" sz="1100" spc="-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Pune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 marL="71120">
                        <a:lnSpc>
                          <a:spcPts val="1275"/>
                        </a:lnSpc>
                      </a:pP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Members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75"/>
                        </a:lnSpc>
                      </a:pP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Representing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55930"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Shri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Priyank</a:t>
                      </a:r>
                      <a:r>
                        <a:rPr dirty="0" sz="1100" spc="2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Bharti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2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Ministry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of Road Transport and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Highways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(Dept. of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Road Transport and Highways), New</a:t>
                      </a:r>
                      <a:r>
                        <a:rPr dirty="0" sz="11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Delhi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Representative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from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marR="64770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Ministry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Heavy Industries and Public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Enterprises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(Department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Heavy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Industry),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New</a:t>
                      </a:r>
                      <a:r>
                        <a:rPr dirty="0" sz="11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Delhi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Shri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S.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M.</a:t>
                      </a:r>
                      <a:r>
                        <a:rPr dirty="0" sz="11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Ahuja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marR="43180">
                        <a:lnSpc>
                          <a:spcPts val="127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Office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the Development Commissioner,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MSME,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Ministry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of Micro,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Small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Medium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Enterprises,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New</a:t>
                      </a:r>
                      <a:r>
                        <a:rPr dirty="0" sz="1100" spc="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Delhi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Shri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Shrikant R.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Marathe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Former Chairman,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AISC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Shri 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R.R.</a:t>
                      </a:r>
                      <a:r>
                        <a:rPr dirty="0" sz="1100" spc="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Singh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Bureau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Indian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Standards,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New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Delhi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Director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Central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Institute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Road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Transport,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Pune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Director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Indian Institute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Petroleum, Dehra</a:t>
                      </a:r>
                      <a:r>
                        <a:rPr dirty="0" sz="11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Dun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Director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marR="45720">
                        <a:lnSpc>
                          <a:spcPts val="1270"/>
                        </a:lnSpc>
                        <a:spcBef>
                          <a:spcPts val="5"/>
                        </a:spcBef>
                        <a:tabLst>
                          <a:tab pos="731520" algn="l"/>
                          <a:tab pos="1424940" algn="l"/>
                          <a:tab pos="1801495" algn="l"/>
                          <a:tab pos="2743200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eh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cl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el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op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ent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ab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, 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Ahmednagar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Director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International Centre for Automotive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Technology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Director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  <a:hlinkClick r:id="rId2"/>
                        </a:rPr>
                        <a:t>Global </a:t>
                      </a:r>
                      <a:r>
                        <a:rPr dirty="0" sz="1100" spc="-5">
                          <a:latin typeface="Times New Roman"/>
                          <a:cs typeface="Times New Roman"/>
                          <a:hlinkClick r:id="rId2"/>
                        </a:rPr>
                        <a:t>Automotive Research Centre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Director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  <a:hlinkClick r:id="rId3"/>
                        </a:rPr>
                        <a:t>Indian </a:t>
                      </a:r>
                      <a:r>
                        <a:rPr dirty="0" sz="1100">
                          <a:latin typeface="Times New Roman"/>
                          <a:cs typeface="Times New Roman"/>
                          <a:hlinkClick r:id="rId3"/>
                        </a:rPr>
                        <a:t>Rubber </a:t>
                      </a:r>
                      <a:r>
                        <a:rPr dirty="0" sz="1100" spc="-5">
                          <a:latin typeface="Times New Roman"/>
                          <a:cs typeface="Times New Roman"/>
                          <a:hlinkClick r:id="rId3"/>
                        </a:rPr>
                        <a:t>Manufacturers Research</a:t>
                      </a:r>
                      <a:r>
                        <a:rPr dirty="0" sz="1100" spc="5"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  <a:hlinkClick r:id="rId3"/>
                        </a:rPr>
                        <a:t>Association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Representatives</a:t>
                      </a:r>
                      <a:r>
                        <a:rPr dirty="0" sz="11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from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Society of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Indian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Automobile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Manufacturers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Shri T.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R.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Kesavan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Tractor Manufacturers Association, New</a:t>
                      </a:r>
                      <a:r>
                        <a:rPr dirty="0" sz="110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Delhi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Shri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Uday</a:t>
                      </a:r>
                      <a:r>
                        <a:rPr dirty="0" sz="11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Harite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marR="47625">
                        <a:lnSpc>
                          <a:spcPts val="1260"/>
                        </a:lnSpc>
                        <a:spcBef>
                          <a:spcPts val="10"/>
                        </a:spcBef>
                        <a:tabLst>
                          <a:tab pos="868680" algn="l"/>
                          <a:tab pos="1712595" algn="l"/>
                          <a:tab pos="2668905" algn="l"/>
                          <a:tab pos="3465829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oti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pon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ci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India, New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Delhi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400426" y="8351367"/>
            <a:ext cx="3101340" cy="9721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922019" marR="920750" indent="5080">
              <a:lnSpc>
                <a:spcPct val="141400"/>
              </a:lnSpc>
              <a:spcBef>
                <a:spcPts val="90"/>
              </a:spcBef>
            </a:pPr>
            <a:r>
              <a:rPr dirty="0" sz="1100" spc="-5">
                <a:latin typeface="Times New Roman"/>
                <a:cs typeface="Times New Roman"/>
              </a:rPr>
              <a:t>Member </a:t>
            </a:r>
            <a:r>
              <a:rPr dirty="0" sz="1100">
                <a:latin typeface="Times New Roman"/>
                <a:cs typeface="Times New Roman"/>
              </a:rPr>
              <a:t>Secretary  </a:t>
            </a:r>
            <a:r>
              <a:rPr dirty="0" sz="1100" spc="10">
                <a:latin typeface="Times New Roman"/>
                <a:cs typeface="Times New Roman"/>
              </a:rPr>
              <a:t>Shri Vikram </a:t>
            </a:r>
            <a:r>
              <a:rPr dirty="0" sz="1100" spc="15">
                <a:latin typeface="Times New Roman"/>
                <a:cs typeface="Times New Roman"/>
              </a:rPr>
              <a:t>Tandon  </a:t>
            </a:r>
            <a:r>
              <a:rPr dirty="0" sz="1100" spc="10">
                <a:latin typeface="Times New Roman"/>
                <a:cs typeface="Times New Roman"/>
              </a:rPr>
              <a:t>Dy. </a:t>
            </a:r>
            <a:r>
              <a:rPr dirty="0" sz="1100" spc="15">
                <a:latin typeface="Times New Roman"/>
                <a:cs typeface="Times New Roman"/>
              </a:rPr>
              <a:t>General</a:t>
            </a:r>
            <a:r>
              <a:rPr dirty="0" sz="1100" spc="-80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Manager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dirty="0" sz="1100">
                <a:latin typeface="Times New Roman"/>
                <a:cs typeface="Times New Roman"/>
              </a:rPr>
              <a:t>The </a:t>
            </a:r>
            <a:r>
              <a:rPr dirty="0" sz="1100" spc="-5">
                <a:latin typeface="Times New Roman"/>
                <a:cs typeface="Times New Roman"/>
              </a:rPr>
              <a:t>Automotive </a:t>
            </a:r>
            <a:r>
              <a:rPr dirty="0" sz="1100">
                <a:latin typeface="Times New Roman"/>
                <a:cs typeface="Times New Roman"/>
              </a:rPr>
              <a:t>Research Association of </a:t>
            </a:r>
            <a:r>
              <a:rPr dirty="0" sz="1100" spc="-5">
                <a:latin typeface="Times New Roman"/>
                <a:cs typeface="Times New Roman"/>
              </a:rPr>
              <a:t>India,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Pune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9678110"/>
            <a:ext cx="340296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* </a:t>
            </a:r>
            <a:r>
              <a:rPr dirty="0" sz="900" spc="-10">
                <a:latin typeface="Times New Roman"/>
                <a:cs typeface="Times New Roman"/>
              </a:rPr>
              <a:t>At </a:t>
            </a:r>
            <a:r>
              <a:rPr dirty="0" sz="900">
                <a:latin typeface="Times New Roman"/>
                <a:cs typeface="Times New Roman"/>
              </a:rPr>
              <a:t>the time of </a:t>
            </a:r>
            <a:r>
              <a:rPr dirty="0" sz="900" spc="-5">
                <a:latin typeface="Times New Roman"/>
                <a:cs typeface="Times New Roman"/>
              </a:rPr>
              <a:t>approval </a:t>
            </a:r>
            <a:r>
              <a:rPr dirty="0" sz="900">
                <a:latin typeface="Times New Roman"/>
                <a:cs typeface="Times New Roman"/>
              </a:rPr>
              <a:t>of </a:t>
            </a:r>
            <a:r>
              <a:rPr dirty="0" sz="900" spc="-5">
                <a:latin typeface="Times New Roman"/>
                <a:cs typeface="Times New Roman"/>
              </a:rPr>
              <a:t>this Automotive Industry Standard</a:t>
            </a:r>
            <a:r>
              <a:rPr dirty="0" sz="900" spc="-15">
                <a:latin typeface="Times New Roman"/>
                <a:cs typeface="Times New Roman"/>
              </a:rPr>
              <a:t> </a:t>
            </a:r>
            <a:r>
              <a:rPr dirty="0" sz="900" spc="5">
                <a:latin typeface="Times New Roman"/>
                <a:cs typeface="Times New Roman"/>
              </a:rPr>
              <a:t>(AIS)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3511550" y="9329322"/>
            <a:ext cx="74866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75"/>
              </a:lnSpc>
            </a:pPr>
            <a:r>
              <a:rPr dirty="0" sz="1000" spc="-30">
                <a:latin typeface="Trebuchet MS"/>
                <a:cs typeface="Trebuchet MS"/>
              </a:rPr>
              <a:t>Page </a:t>
            </a:r>
            <a:fld id="{81D60167-4931-47E6-BA6A-407CBD079E47}" type="slidenum">
              <a:rPr dirty="0" sz="1000" spc="-35" b="1">
                <a:latin typeface="Arial"/>
                <a:cs typeface="Arial"/>
              </a:rPr>
              <a:t>10</a:t>
            </a:fld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spc="-25">
                <a:latin typeface="Trebuchet MS"/>
                <a:cs typeface="Trebuchet MS"/>
              </a:rPr>
              <a:t>of</a:t>
            </a:r>
            <a:r>
              <a:rPr dirty="0" sz="1000" spc="-175">
                <a:latin typeface="Trebuchet MS"/>
                <a:cs typeface="Trebuchet MS"/>
              </a:rPr>
              <a:t> </a:t>
            </a:r>
            <a:r>
              <a:rPr dirty="0" sz="1000" spc="-40" b="1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80460" y="836807"/>
            <a:ext cx="14478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k)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06668" y="836807"/>
            <a:ext cx="410210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Capability to update the on-board devices’ </a:t>
            </a:r>
            <a:r>
              <a:rPr dirty="0" sz="1100" spc="10">
                <a:latin typeface="Times New Roman"/>
                <a:cs typeface="Times New Roman"/>
              </a:rPr>
              <a:t>firmware </a:t>
            </a:r>
            <a:r>
              <a:rPr dirty="0" sz="1100" spc="15">
                <a:latin typeface="Times New Roman"/>
                <a:cs typeface="Times New Roman"/>
              </a:rPr>
              <a:t>from </a:t>
            </a:r>
            <a:r>
              <a:rPr dirty="0" sz="1100" spc="10">
                <a:latin typeface="Times New Roman"/>
                <a:cs typeface="Times New Roman"/>
              </a:rPr>
              <a:t>the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backend.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0460" y="1166755"/>
            <a:ext cx="11239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5">
                <a:latin typeface="Times New Roman"/>
                <a:cs typeface="Times New Roman"/>
              </a:rPr>
              <a:t>l</a:t>
            </a:r>
            <a:r>
              <a:rPr dirty="0" sz="1100" spc="5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07025" y="1166755"/>
            <a:ext cx="405828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Capability to configure </a:t>
            </a:r>
            <a:r>
              <a:rPr dirty="0" sz="1100" spc="10">
                <a:latin typeface="Times New Roman"/>
                <a:cs typeface="Times New Roman"/>
              </a:rPr>
              <a:t>on-board device </a:t>
            </a:r>
            <a:r>
              <a:rPr dirty="0" sz="1100" spc="5">
                <a:latin typeface="Times New Roman"/>
                <a:cs typeface="Times New Roman"/>
              </a:rPr>
              <a:t>parameters </a:t>
            </a:r>
            <a:r>
              <a:rPr dirty="0" sz="1100" spc="10">
                <a:latin typeface="Times New Roman"/>
                <a:cs typeface="Times New Roman"/>
              </a:rPr>
              <a:t>from the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backend.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80475" y="1496701"/>
            <a:ext cx="18224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m</a:t>
            </a:r>
            <a:r>
              <a:rPr dirty="0" sz="1100" spc="5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07011" y="1496701"/>
            <a:ext cx="4318635" cy="5270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algn="just"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 spc="10">
                <a:latin typeface="Times New Roman"/>
                <a:cs typeface="Times New Roman"/>
              </a:rPr>
              <a:t>The</a:t>
            </a:r>
            <a:r>
              <a:rPr dirty="0" sz="1100" spc="-6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tracking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data</a:t>
            </a:r>
            <a:r>
              <a:rPr dirty="0" sz="1100" spc="-6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will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be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kept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live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in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the</a:t>
            </a:r>
            <a:r>
              <a:rPr dirty="0" sz="1100" spc="-6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system</a:t>
            </a:r>
            <a:r>
              <a:rPr dirty="0" sz="1100" spc="-6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for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at</a:t>
            </a:r>
            <a:r>
              <a:rPr dirty="0" sz="1100" spc="-6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least</a:t>
            </a:r>
            <a:r>
              <a:rPr dirty="0" sz="1100" spc="-6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90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days.</a:t>
            </a:r>
            <a:r>
              <a:rPr dirty="0" sz="1100" spc="-6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Utilities  </a:t>
            </a:r>
            <a:r>
              <a:rPr dirty="0" sz="1100" spc="10">
                <a:latin typeface="Times New Roman"/>
                <a:cs typeface="Times New Roman"/>
              </a:rPr>
              <a:t>will </a:t>
            </a:r>
            <a:r>
              <a:rPr dirty="0" sz="1100" spc="15">
                <a:latin typeface="Times New Roman"/>
                <a:cs typeface="Times New Roman"/>
              </a:rPr>
              <a:t>be </a:t>
            </a:r>
            <a:r>
              <a:rPr dirty="0" sz="1100" spc="5">
                <a:latin typeface="Times New Roman"/>
                <a:cs typeface="Times New Roman"/>
              </a:rPr>
              <a:t>provided </a:t>
            </a:r>
            <a:r>
              <a:rPr dirty="0" sz="1100" spc="10">
                <a:latin typeface="Times New Roman"/>
                <a:cs typeface="Times New Roman"/>
              </a:rPr>
              <a:t>to </a:t>
            </a:r>
            <a:r>
              <a:rPr dirty="0" sz="1100" spc="5">
                <a:latin typeface="Times New Roman"/>
                <a:cs typeface="Times New Roman"/>
              </a:rPr>
              <a:t>support </a:t>
            </a:r>
            <a:r>
              <a:rPr dirty="0" sz="1100" spc="10">
                <a:latin typeface="Times New Roman"/>
                <a:cs typeface="Times New Roman"/>
              </a:rPr>
              <a:t>archive and </a:t>
            </a:r>
            <a:r>
              <a:rPr dirty="0" sz="1100" spc="5">
                <a:latin typeface="Times New Roman"/>
                <a:cs typeface="Times New Roman"/>
              </a:rPr>
              <a:t>restore functions for </a:t>
            </a:r>
            <a:r>
              <a:rPr dirty="0" sz="1100" spc="10">
                <a:latin typeface="Times New Roman"/>
                <a:cs typeface="Times New Roman"/>
              </a:rPr>
              <a:t>older data.  </a:t>
            </a:r>
            <a:r>
              <a:rPr dirty="0" sz="1100" spc="5">
                <a:latin typeface="Times New Roman"/>
                <a:cs typeface="Times New Roman"/>
              </a:rPr>
              <a:t>Alerts/reporting shall </a:t>
            </a:r>
            <a:r>
              <a:rPr dirty="0" sz="1100" spc="15">
                <a:latin typeface="Times New Roman"/>
                <a:cs typeface="Times New Roman"/>
              </a:rPr>
              <a:t>be </a:t>
            </a:r>
            <a:r>
              <a:rPr dirty="0" sz="1100" spc="10">
                <a:latin typeface="Times New Roman"/>
                <a:cs typeface="Times New Roman"/>
              </a:rPr>
              <a:t>available for one year </a:t>
            </a:r>
            <a:r>
              <a:rPr dirty="0" sz="1100" spc="5">
                <a:latin typeface="Times New Roman"/>
                <a:cs typeface="Times New Roman"/>
              </a:rPr>
              <a:t>in the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backend.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80475" y="2155821"/>
            <a:ext cx="14478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n)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06568" y="2155821"/>
            <a:ext cx="4318635" cy="52768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just" marL="12700" marR="5080" indent="-635">
              <a:lnSpc>
                <a:spcPct val="98400"/>
              </a:lnSpc>
              <a:spcBef>
                <a:spcPts val="150"/>
              </a:spcBef>
            </a:pPr>
            <a:r>
              <a:rPr dirty="0" sz="1100" spc="10">
                <a:latin typeface="Times New Roman"/>
                <a:cs typeface="Times New Roman"/>
              </a:rPr>
              <a:t>The backend </a:t>
            </a:r>
            <a:r>
              <a:rPr dirty="0" sz="1100" spc="5">
                <a:latin typeface="Times New Roman"/>
                <a:cs typeface="Times New Roman"/>
              </a:rPr>
              <a:t>will store </a:t>
            </a:r>
            <a:r>
              <a:rPr dirty="0" sz="1100" spc="15">
                <a:latin typeface="Times New Roman"/>
                <a:cs typeface="Times New Roman"/>
              </a:rPr>
              <a:t>VTS </a:t>
            </a:r>
            <a:r>
              <a:rPr dirty="0" sz="1100" spc="5">
                <a:latin typeface="Times New Roman"/>
                <a:cs typeface="Times New Roman"/>
              </a:rPr>
              <a:t>time-related </a:t>
            </a:r>
            <a:r>
              <a:rPr dirty="0" sz="1100" spc="10">
                <a:latin typeface="Times New Roman"/>
                <a:cs typeface="Times New Roman"/>
              </a:rPr>
              <a:t>data </a:t>
            </a:r>
            <a:r>
              <a:rPr dirty="0" sz="1100" spc="5">
                <a:latin typeface="Times New Roman"/>
                <a:cs typeface="Times New Roman"/>
              </a:rPr>
              <a:t>at </a:t>
            </a:r>
            <a:r>
              <a:rPr dirty="0" sz="1100" spc="10">
                <a:latin typeface="Times New Roman"/>
                <a:cs typeface="Times New Roman"/>
              </a:rPr>
              <a:t>the same </a:t>
            </a:r>
            <a:r>
              <a:rPr dirty="0" sz="1100" spc="5">
                <a:latin typeface="Times New Roman"/>
                <a:cs typeface="Times New Roman"/>
              </a:rPr>
              <a:t>resolution as  received in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live </a:t>
            </a:r>
            <a:r>
              <a:rPr dirty="0" sz="1100" spc="10">
                <a:latin typeface="Times New Roman"/>
                <a:cs typeface="Times New Roman"/>
              </a:rPr>
              <a:t>application. The </a:t>
            </a:r>
            <a:r>
              <a:rPr dirty="0" sz="1100" spc="5">
                <a:latin typeface="Times New Roman"/>
                <a:cs typeface="Times New Roman"/>
              </a:rPr>
              <a:t>archived </a:t>
            </a:r>
            <a:r>
              <a:rPr dirty="0" sz="1100" spc="10">
                <a:latin typeface="Times New Roman"/>
                <a:cs typeface="Times New Roman"/>
              </a:rPr>
              <a:t>data </a:t>
            </a:r>
            <a:r>
              <a:rPr dirty="0" sz="1100" spc="5">
                <a:latin typeface="Times New Roman"/>
                <a:cs typeface="Times New Roman"/>
              </a:rPr>
              <a:t>after </a:t>
            </a:r>
            <a:r>
              <a:rPr dirty="0" sz="1100" spc="10">
                <a:latin typeface="Times New Roman"/>
                <a:cs typeface="Times New Roman"/>
              </a:rPr>
              <a:t>90 </a:t>
            </a:r>
            <a:r>
              <a:rPr dirty="0" sz="1100" spc="5">
                <a:latin typeface="Times New Roman"/>
                <a:cs typeface="Times New Roman"/>
              </a:rPr>
              <a:t>days </a:t>
            </a:r>
            <a:r>
              <a:rPr dirty="0" sz="1100" spc="10">
                <a:latin typeface="Times New Roman"/>
                <a:cs typeface="Times New Roman"/>
              </a:rPr>
              <a:t>can also </a:t>
            </a:r>
            <a:r>
              <a:rPr dirty="0" sz="1100" spc="15">
                <a:latin typeface="Times New Roman"/>
                <a:cs typeface="Times New Roman"/>
              </a:rPr>
              <a:t>be  </a:t>
            </a:r>
            <a:r>
              <a:rPr dirty="0" sz="1100" spc="5">
                <a:latin typeface="Times New Roman"/>
                <a:cs typeface="Times New Roman"/>
              </a:rPr>
              <a:t>restored </a:t>
            </a:r>
            <a:r>
              <a:rPr dirty="0" sz="1100" spc="10">
                <a:latin typeface="Times New Roman"/>
                <a:cs typeface="Times New Roman"/>
              </a:rPr>
              <a:t>using </a:t>
            </a:r>
            <a:r>
              <a:rPr dirty="0" sz="1100" spc="5">
                <a:latin typeface="Times New Roman"/>
                <a:cs typeface="Times New Roman"/>
              </a:rPr>
              <a:t>utilities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provided.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80475" y="2815701"/>
            <a:ext cx="14478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o)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06625" y="2815701"/>
            <a:ext cx="4319270" cy="52768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just" marL="12700" marR="5080" indent="-635">
              <a:lnSpc>
                <a:spcPct val="98400"/>
              </a:lnSpc>
              <a:spcBef>
                <a:spcPts val="150"/>
              </a:spcBef>
            </a:pPr>
            <a:r>
              <a:rPr dirty="0" sz="1100" spc="15">
                <a:latin typeface="Times New Roman"/>
                <a:cs typeface="Times New Roman"/>
              </a:rPr>
              <a:t>From </a:t>
            </a:r>
            <a:r>
              <a:rPr dirty="0" sz="1100" spc="10">
                <a:latin typeface="Times New Roman"/>
                <a:cs typeface="Times New Roman"/>
              </a:rPr>
              <a:t>a </a:t>
            </a:r>
            <a:r>
              <a:rPr dirty="0" sz="1100" spc="5">
                <a:latin typeface="Times New Roman"/>
                <a:cs typeface="Times New Roman"/>
              </a:rPr>
              <a:t>security perspective, </a:t>
            </a:r>
            <a:r>
              <a:rPr dirty="0" sz="1100" spc="10">
                <a:latin typeface="Times New Roman"/>
                <a:cs typeface="Times New Roman"/>
              </a:rPr>
              <a:t>the devices will </a:t>
            </a:r>
            <a:r>
              <a:rPr dirty="0" sz="1100" spc="5">
                <a:latin typeface="Times New Roman"/>
                <a:cs typeface="Times New Roman"/>
              </a:rPr>
              <a:t>not </a:t>
            </a:r>
            <a:r>
              <a:rPr dirty="0" sz="1100" spc="10">
                <a:latin typeface="Times New Roman"/>
                <a:cs typeface="Times New Roman"/>
              </a:rPr>
              <a:t>communicate to any IP  </a:t>
            </a:r>
            <a:r>
              <a:rPr dirty="0" sz="1100" spc="5">
                <a:latin typeface="Times New Roman"/>
                <a:cs typeface="Times New Roman"/>
              </a:rPr>
              <a:t>address located </a:t>
            </a:r>
            <a:r>
              <a:rPr dirty="0" sz="1100" spc="10">
                <a:latin typeface="Times New Roman"/>
                <a:cs typeface="Times New Roman"/>
              </a:rPr>
              <a:t>outside </a:t>
            </a:r>
            <a:r>
              <a:rPr dirty="0" sz="1100" spc="5">
                <a:latin typeface="Times New Roman"/>
                <a:cs typeface="Times New Roman"/>
              </a:rPr>
              <a:t>India </a:t>
            </a:r>
            <a:r>
              <a:rPr dirty="0" sz="1100" spc="10">
                <a:latin typeface="Times New Roman"/>
                <a:cs typeface="Times New Roman"/>
              </a:rPr>
              <a:t>whether </a:t>
            </a:r>
            <a:r>
              <a:rPr dirty="0" sz="1100" spc="5">
                <a:latin typeface="Times New Roman"/>
                <a:cs typeface="Times New Roman"/>
              </a:rPr>
              <a:t>it </a:t>
            </a:r>
            <a:r>
              <a:rPr dirty="0" sz="1100" spc="10">
                <a:latin typeface="Times New Roman"/>
                <a:cs typeface="Times New Roman"/>
              </a:rPr>
              <a:t>be </a:t>
            </a:r>
            <a:r>
              <a:rPr dirty="0" sz="1100" spc="5">
                <a:latin typeface="Times New Roman"/>
                <a:cs typeface="Times New Roman"/>
              </a:rPr>
              <a:t>the manufacturer’s </a:t>
            </a:r>
            <a:r>
              <a:rPr dirty="0" sz="1100" spc="10">
                <a:latin typeface="Times New Roman"/>
                <a:cs typeface="Times New Roman"/>
              </a:rPr>
              <a:t>application  </a:t>
            </a:r>
            <a:r>
              <a:rPr dirty="0" sz="1100" spc="5">
                <a:latin typeface="Times New Roman"/>
                <a:cs typeface="Times New Roman"/>
              </a:rPr>
              <a:t>or for purposes of </a:t>
            </a:r>
            <a:r>
              <a:rPr dirty="0" sz="1100" spc="10">
                <a:latin typeface="Times New Roman"/>
                <a:cs typeface="Times New Roman"/>
              </a:rPr>
              <a:t>configuration </a:t>
            </a:r>
            <a:r>
              <a:rPr dirty="0" sz="1100" spc="5">
                <a:latin typeface="Times New Roman"/>
                <a:cs typeface="Times New Roman"/>
              </a:rPr>
              <a:t>or </a:t>
            </a:r>
            <a:r>
              <a:rPr dirty="0" sz="1100" spc="10">
                <a:latin typeface="Times New Roman"/>
                <a:cs typeface="Times New Roman"/>
              </a:rPr>
              <a:t>firmware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updates.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80475" y="3474821"/>
            <a:ext cx="14478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p)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06596" y="3474821"/>
            <a:ext cx="4319905" cy="1682114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just" marL="12700" marR="5080" indent="-635">
              <a:lnSpc>
                <a:spcPct val="98400"/>
              </a:lnSpc>
              <a:spcBef>
                <a:spcPts val="150"/>
              </a:spcBef>
            </a:pPr>
            <a:r>
              <a:rPr dirty="0" sz="1100" spc="10">
                <a:latin typeface="Times New Roman"/>
                <a:cs typeface="Times New Roman"/>
              </a:rPr>
              <a:t>Firmware </a:t>
            </a:r>
            <a:r>
              <a:rPr dirty="0" sz="1100" spc="5">
                <a:latin typeface="Times New Roman"/>
                <a:cs typeface="Times New Roman"/>
              </a:rPr>
              <a:t>of </a:t>
            </a:r>
            <a:r>
              <a:rPr dirty="0" sz="1100" spc="10">
                <a:latin typeface="Times New Roman"/>
                <a:cs typeface="Times New Roman"/>
              </a:rPr>
              <a:t>the device needs </a:t>
            </a:r>
            <a:r>
              <a:rPr dirty="0" sz="1100" spc="5">
                <a:latin typeface="Times New Roman"/>
                <a:cs typeface="Times New Roman"/>
              </a:rPr>
              <a:t>to </a:t>
            </a:r>
            <a:r>
              <a:rPr dirty="0" sz="1100" spc="10">
                <a:latin typeface="Times New Roman"/>
                <a:cs typeface="Times New Roman"/>
              </a:rPr>
              <a:t>be </a:t>
            </a:r>
            <a:r>
              <a:rPr dirty="0" sz="1100" spc="5">
                <a:latin typeface="Times New Roman"/>
                <a:cs typeface="Times New Roman"/>
              </a:rPr>
              <a:t>available for auditing to notified testing  agencies.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Firmware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binary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should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be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made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available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with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version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matching  one </a:t>
            </a:r>
            <a:r>
              <a:rPr dirty="0" sz="1100" spc="5">
                <a:latin typeface="Times New Roman"/>
                <a:cs typeface="Times New Roman"/>
              </a:rPr>
              <a:t>in </a:t>
            </a:r>
            <a:r>
              <a:rPr dirty="0" sz="1100" spc="10">
                <a:latin typeface="Times New Roman"/>
                <a:cs typeface="Times New Roman"/>
              </a:rPr>
              <a:t>the device </a:t>
            </a:r>
            <a:r>
              <a:rPr dirty="0" sz="1100" spc="5">
                <a:latin typeface="Times New Roman"/>
                <a:cs typeface="Times New Roman"/>
              </a:rPr>
              <a:t>as </a:t>
            </a:r>
            <a:r>
              <a:rPr dirty="0" sz="1100" spc="10">
                <a:latin typeface="Times New Roman"/>
                <a:cs typeface="Times New Roman"/>
              </a:rPr>
              <a:t>well </a:t>
            </a:r>
            <a:r>
              <a:rPr dirty="0" sz="1100" spc="5">
                <a:latin typeface="Times New Roman"/>
                <a:cs typeface="Times New Roman"/>
              </a:rPr>
              <a:t>as </a:t>
            </a:r>
            <a:r>
              <a:rPr dirty="0" sz="1100" spc="10">
                <a:latin typeface="Times New Roman"/>
                <a:cs typeface="Times New Roman"/>
              </a:rPr>
              <a:t>binary </a:t>
            </a:r>
            <a:r>
              <a:rPr dirty="0" sz="1100" spc="5">
                <a:latin typeface="Times New Roman"/>
                <a:cs typeface="Times New Roman"/>
              </a:rPr>
              <a:t>size </a:t>
            </a:r>
            <a:r>
              <a:rPr dirty="0" sz="1100" spc="20">
                <a:latin typeface="Times New Roman"/>
                <a:cs typeface="Times New Roman"/>
              </a:rPr>
              <a:t>&amp; </a:t>
            </a:r>
            <a:r>
              <a:rPr dirty="0" sz="1100" spc="5">
                <a:latin typeface="Times New Roman"/>
                <a:cs typeface="Times New Roman"/>
              </a:rPr>
              <a:t>modification timestamp and/ or 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checksum</a:t>
            </a:r>
            <a:r>
              <a:rPr dirty="0" sz="1100" spc="-6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should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match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for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the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binary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provided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and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one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installed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on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device.  </a:t>
            </a:r>
            <a:r>
              <a:rPr dirty="0" sz="1100" spc="10">
                <a:latin typeface="Times New Roman"/>
                <a:cs typeface="Times New Roman"/>
              </a:rPr>
              <a:t>Backend System should be </a:t>
            </a:r>
            <a:r>
              <a:rPr dirty="0" sz="1100" spc="5">
                <a:latin typeface="Times New Roman"/>
                <a:cs typeface="Times New Roman"/>
              </a:rPr>
              <a:t>able to remotely </a:t>
            </a:r>
            <a:r>
              <a:rPr dirty="0" sz="1100" spc="10">
                <a:latin typeface="Times New Roman"/>
                <a:cs typeface="Times New Roman"/>
              </a:rPr>
              <a:t>read the </a:t>
            </a:r>
            <a:r>
              <a:rPr dirty="0" sz="1100" spc="5">
                <a:latin typeface="Times New Roman"/>
                <a:cs typeface="Times New Roman"/>
              </a:rPr>
              <a:t>existing version  </a:t>
            </a:r>
            <a:r>
              <a:rPr dirty="0" sz="1100" spc="10">
                <a:latin typeface="Times New Roman"/>
                <a:cs typeface="Times New Roman"/>
              </a:rPr>
              <a:t>number </a:t>
            </a:r>
            <a:r>
              <a:rPr dirty="0" sz="1100" spc="5">
                <a:latin typeface="Times New Roman"/>
                <a:cs typeface="Times New Roman"/>
              </a:rPr>
              <a:t>of </a:t>
            </a:r>
            <a:r>
              <a:rPr dirty="0" sz="1100" spc="10">
                <a:latin typeface="Times New Roman"/>
                <a:cs typeface="Times New Roman"/>
              </a:rPr>
              <a:t>the firmware via an </a:t>
            </a:r>
            <a:r>
              <a:rPr dirty="0" sz="1100" spc="15">
                <a:latin typeface="Times New Roman"/>
                <a:cs typeface="Times New Roman"/>
              </a:rPr>
              <a:t>OTA </a:t>
            </a:r>
            <a:r>
              <a:rPr dirty="0" sz="1100" spc="10">
                <a:latin typeface="Times New Roman"/>
                <a:cs typeface="Times New Roman"/>
              </a:rPr>
              <a:t>configuration read command. </a:t>
            </a:r>
            <a:r>
              <a:rPr dirty="0" sz="1100" spc="20">
                <a:latin typeface="Times New Roman"/>
                <a:cs typeface="Times New Roman"/>
              </a:rPr>
              <a:t>A </a:t>
            </a:r>
            <a:r>
              <a:rPr dirty="0" sz="1100" spc="15">
                <a:latin typeface="Times New Roman"/>
                <a:cs typeface="Times New Roman"/>
              </a:rPr>
              <a:t>new  </a:t>
            </a:r>
            <a:r>
              <a:rPr dirty="0" sz="1100" spc="5">
                <a:latin typeface="Times New Roman"/>
                <a:cs typeface="Times New Roman"/>
              </a:rPr>
              <a:t>version of </a:t>
            </a:r>
            <a:r>
              <a:rPr dirty="0" sz="1100" spc="10">
                <a:latin typeface="Times New Roman"/>
                <a:cs typeface="Times New Roman"/>
              </a:rPr>
              <a:t>the firmware </a:t>
            </a:r>
            <a:r>
              <a:rPr dirty="0" sz="1100" spc="5">
                <a:latin typeface="Times New Roman"/>
                <a:cs typeface="Times New Roman"/>
              </a:rPr>
              <a:t>should </a:t>
            </a:r>
            <a:r>
              <a:rPr dirty="0" sz="1100" spc="15">
                <a:latin typeface="Times New Roman"/>
                <a:cs typeface="Times New Roman"/>
              </a:rPr>
              <a:t>be </a:t>
            </a:r>
            <a:r>
              <a:rPr dirty="0" sz="1100" spc="5">
                <a:latin typeface="Times New Roman"/>
                <a:cs typeface="Times New Roman"/>
              </a:rPr>
              <a:t>pushed </a:t>
            </a:r>
            <a:r>
              <a:rPr dirty="0" sz="1100" spc="10">
                <a:latin typeface="Times New Roman"/>
                <a:cs typeface="Times New Roman"/>
              </a:rPr>
              <a:t>over the </a:t>
            </a:r>
            <a:r>
              <a:rPr dirty="0" sz="1100" spc="5">
                <a:latin typeface="Times New Roman"/>
                <a:cs typeface="Times New Roman"/>
              </a:rPr>
              <a:t>air </a:t>
            </a:r>
            <a:r>
              <a:rPr dirty="0" sz="1100" spc="10">
                <a:latin typeface="Times New Roman"/>
                <a:cs typeface="Times New Roman"/>
              </a:rPr>
              <a:t>from the </a:t>
            </a:r>
            <a:r>
              <a:rPr dirty="0" sz="1100" spc="15">
                <a:latin typeface="Times New Roman"/>
                <a:cs typeface="Times New Roman"/>
              </a:rPr>
              <a:t>VLT  </a:t>
            </a:r>
            <a:r>
              <a:rPr dirty="0" sz="1100" spc="10">
                <a:latin typeface="Times New Roman"/>
                <a:cs typeface="Times New Roman"/>
              </a:rPr>
              <a:t>manufacturer’s application. This </a:t>
            </a:r>
            <a:r>
              <a:rPr dirty="0" sz="1100" spc="5">
                <a:latin typeface="Times New Roman"/>
                <a:cs typeface="Times New Roman"/>
              </a:rPr>
              <a:t>shall </a:t>
            </a:r>
            <a:r>
              <a:rPr dirty="0" sz="1100" spc="15">
                <a:latin typeface="Times New Roman"/>
                <a:cs typeface="Times New Roman"/>
              </a:rPr>
              <a:t>be </a:t>
            </a:r>
            <a:r>
              <a:rPr dirty="0" sz="1100" spc="10">
                <a:latin typeface="Times New Roman"/>
                <a:cs typeface="Times New Roman"/>
              </a:rPr>
              <a:t>verified </a:t>
            </a:r>
            <a:r>
              <a:rPr dirty="0" sz="1100" spc="5">
                <a:latin typeface="Times New Roman"/>
                <a:cs typeface="Times New Roman"/>
              </a:rPr>
              <a:t>by </a:t>
            </a:r>
            <a:r>
              <a:rPr dirty="0" sz="1100" spc="10">
                <a:latin typeface="Times New Roman"/>
                <a:cs typeface="Times New Roman"/>
              </a:rPr>
              <a:t>the backend system  remotely reading the </a:t>
            </a:r>
            <a:r>
              <a:rPr dirty="0" sz="1100" spc="15">
                <a:latin typeface="Times New Roman"/>
                <a:cs typeface="Times New Roman"/>
              </a:rPr>
              <a:t>new </a:t>
            </a:r>
            <a:r>
              <a:rPr dirty="0" sz="1100" spc="5">
                <a:latin typeface="Times New Roman"/>
                <a:cs typeface="Times New Roman"/>
              </a:rPr>
              <a:t>version </a:t>
            </a:r>
            <a:r>
              <a:rPr dirty="0" sz="1100" spc="10">
                <a:latin typeface="Times New Roman"/>
                <a:cs typeface="Times New Roman"/>
              </a:rPr>
              <a:t>number </a:t>
            </a:r>
            <a:r>
              <a:rPr dirty="0" sz="1100" spc="5">
                <a:latin typeface="Times New Roman"/>
                <a:cs typeface="Times New Roman"/>
              </a:rPr>
              <a:t>of </a:t>
            </a:r>
            <a:r>
              <a:rPr dirty="0" sz="1100" spc="10">
                <a:latin typeface="Times New Roman"/>
                <a:cs typeface="Times New Roman"/>
              </a:rPr>
              <a:t>the firmware </a:t>
            </a:r>
            <a:r>
              <a:rPr dirty="0" sz="1100" spc="5">
                <a:latin typeface="Times New Roman"/>
                <a:cs typeface="Times New Roman"/>
              </a:rPr>
              <a:t>in </a:t>
            </a:r>
            <a:r>
              <a:rPr dirty="0" sz="1100" spc="10">
                <a:latin typeface="Times New Roman"/>
                <a:cs typeface="Times New Roman"/>
              </a:rPr>
              <a:t>the device via  and </a:t>
            </a:r>
            <a:r>
              <a:rPr dirty="0" sz="1100" spc="15">
                <a:latin typeface="Times New Roman"/>
                <a:cs typeface="Times New Roman"/>
              </a:rPr>
              <a:t>OTA </a:t>
            </a:r>
            <a:r>
              <a:rPr dirty="0" sz="1100" spc="5">
                <a:latin typeface="Times New Roman"/>
                <a:cs typeface="Times New Roman"/>
              </a:rPr>
              <a:t>configuration read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command.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80475" y="5288340"/>
            <a:ext cx="14478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q)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06711" y="5288340"/>
            <a:ext cx="4319905" cy="52768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just" marL="12700" marR="5080" indent="-635">
              <a:lnSpc>
                <a:spcPct val="98400"/>
              </a:lnSpc>
              <a:spcBef>
                <a:spcPts val="150"/>
              </a:spcBef>
            </a:pPr>
            <a:r>
              <a:rPr dirty="0" sz="1100" spc="10">
                <a:latin typeface="Times New Roman"/>
                <a:cs typeface="Times New Roman"/>
              </a:rPr>
              <a:t>The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device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will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communicate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only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to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whitelisted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set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of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IP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addresses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located  in India and </a:t>
            </a:r>
            <a:r>
              <a:rPr dirty="0" sz="1100" spc="5">
                <a:latin typeface="Times New Roman"/>
                <a:cs typeface="Times New Roman"/>
              </a:rPr>
              <a:t>will </a:t>
            </a:r>
            <a:r>
              <a:rPr dirty="0" sz="1100" spc="10">
                <a:latin typeface="Times New Roman"/>
                <a:cs typeface="Times New Roman"/>
              </a:rPr>
              <a:t>receive communication and commands also from  whitelisted </a:t>
            </a:r>
            <a:r>
              <a:rPr dirty="0" sz="1100" spc="5">
                <a:latin typeface="Times New Roman"/>
                <a:cs typeface="Times New Roman"/>
              </a:rPr>
              <a:t>set of </a:t>
            </a:r>
            <a:r>
              <a:rPr dirty="0" sz="1100" spc="10">
                <a:latin typeface="Times New Roman"/>
                <a:cs typeface="Times New Roman"/>
              </a:rPr>
              <a:t>IP addresses </a:t>
            </a:r>
            <a:r>
              <a:rPr dirty="0" sz="1100" spc="5">
                <a:latin typeface="Times New Roman"/>
                <a:cs typeface="Times New Roman"/>
              </a:rPr>
              <a:t>located </a:t>
            </a:r>
            <a:r>
              <a:rPr dirty="0" sz="1100" spc="10">
                <a:latin typeface="Times New Roman"/>
                <a:cs typeface="Times New Roman"/>
              </a:rPr>
              <a:t>in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India.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80475" y="5947446"/>
            <a:ext cx="12065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r)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06994" y="5947446"/>
            <a:ext cx="4318635" cy="52768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just" marL="12700" marR="5080" indent="-635">
              <a:lnSpc>
                <a:spcPct val="98400"/>
              </a:lnSpc>
              <a:spcBef>
                <a:spcPts val="150"/>
              </a:spcBef>
            </a:pP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application </a:t>
            </a:r>
            <a:r>
              <a:rPr dirty="0" sz="1100" spc="10">
                <a:latin typeface="Times New Roman"/>
                <a:cs typeface="Times New Roman"/>
              </a:rPr>
              <a:t>and </a:t>
            </a:r>
            <a:r>
              <a:rPr dirty="0" sz="1100" spc="5">
                <a:latin typeface="Times New Roman"/>
                <a:cs typeface="Times New Roman"/>
              </a:rPr>
              <a:t>all </a:t>
            </a:r>
            <a:r>
              <a:rPr dirty="0" sz="1100" spc="10">
                <a:latin typeface="Times New Roman"/>
                <a:cs typeface="Times New Roman"/>
              </a:rPr>
              <a:t>key components </a:t>
            </a:r>
            <a:r>
              <a:rPr dirty="0" sz="1100" spc="5">
                <a:latin typeface="Times New Roman"/>
                <a:cs typeface="Times New Roman"/>
              </a:rPr>
              <a:t>like </a:t>
            </a:r>
            <a:r>
              <a:rPr dirty="0" sz="1100" spc="10">
                <a:latin typeface="Times New Roman"/>
                <a:cs typeface="Times New Roman"/>
              </a:rPr>
              <a:t>device management,</a:t>
            </a:r>
            <a:r>
              <a:rPr dirty="0" sz="1100" spc="-17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firmware  control, </a:t>
            </a:r>
            <a:r>
              <a:rPr dirty="0" sz="1100" spc="15">
                <a:latin typeface="Times New Roman"/>
                <a:cs typeface="Times New Roman"/>
              </a:rPr>
              <a:t>GIS </a:t>
            </a:r>
            <a:r>
              <a:rPr dirty="0" sz="1100" spc="10">
                <a:latin typeface="Times New Roman"/>
                <a:cs typeface="Times New Roman"/>
              </a:rPr>
              <a:t>map </a:t>
            </a:r>
            <a:r>
              <a:rPr dirty="0" sz="1100" spc="5">
                <a:latin typeface="Times New Roman"/>
                <a:cs typeface="Times New Roman"/>
              </a:rPr>
              <a:t>shall </a:t>
            </a:r>
            <a:r>
              <a:rPr dirty="0" sz="1100" spc="15">
                <a:latin typeface="Times New Roman"/>
                <a:cs typeface="Times New Roman"/>
              </a:rPr>
              <a:t>be </a:t>
            </a:r>
            <a:r>
              <a:rPr dirty="0" sz="1100" spc="10">
                <a:latin typeface="Times New Roman"/>
                <a:cs typeface="Times New Roman"/>
              </a:rPr>
              <a:t>hosted at a data centre/ cloud in </a:t>
            </a:r>
            <a:r>
              <a:rPr dirty="0" sz="1100" spc="5">
                <a:latin typeface="Times New Roman"/>
                <a:cs typeface="Times New Roman"/>
              </a:rPr>
              <a:t>India </a:t>
            </a:r>
            <a:r>
              <a:rPr dirty="0" sz="1100" spc="10">
                <a:latin typeface="Times New Roman"/>
                <a:cs typeface="Times New Roman"/>
              </a:rPr>
              <a:t>and </a:t>
            </a:r>
            <a:r>
              <a:rPr dirty="0" sz="1100" spc="5">
                <a:latin typeface="Times New Roman"/>
                <a:cs typeface="Times New Roman"/>
              </a:rPr>
              <a:t>it </a:t>
            </a:r>
            <a:r>
              <a:rPr dirty="0" sz="1100" spc="10">
                <a:latin typeface="Times New Roman"/>
                <a:cs typeface="Times New Roman"/>
              </a:rPr>
              <a:t>will  be </a:t>
            </a:r>
            <a:r>
              <a:rPr dirty="0" sz="1100" spc="5">
                <a:latin typeface="Times New Roman"/>
                <a:cs typeface="Times New Roman"/>
              </a:rPr>
              <a:t>available for </a:t>
            </a:r>
            <a:r>
              <a:rPr dirty="0" sz="1100" spc="10">
                <a:latin typeface="Times New Roman"/>
                <a:cs typeface="Times New Roman"/>
              </a:rPr>
              <a:t>auditing </a:t>
            </a:r>
            <a:r>
              <a:rPr dirty="0" sz="1100" spc="5">
                <a:latin typeface="Times New Roman"/>
                <a:cs typeface="Times New Roman"/>
              </a:rPr>
              <a:t>by regulatory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agencies.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80489" y="6607326"/>
            <a:ext cx="12890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s)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07025" y="6607326"/>
            <a:ext cx="4319270" cy="52768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just" marL="12700" marR="5080">
              <a:lnSpc>
                <a:spcPct val="98400"/>
              </a:lnSpc>
              <a:spcBef>
                <a:spcPts val="150"/>
              </a:spcBef>
            </a:pPr>
            <a:r>
              <a:rPr dirty="0" sz="1100" spc="10">
                <a:latin typeface="Times New Roman"/>
                <a:cs typeface="Times New Roman"/>
              </a:rPr>
              <a:t>The system </a:t>
            </a:r>
            <a:r>
              <a:rPr dirty="0" sz="1100" spc="5">
                <a:latin typeface="Times New Roman"/>
                <a:cs typeface="Times New Roman"/>
              </a:rPr>
              <a:t>shall </a:t>
            </a:r>
            <a:r>
              <a:rPr dirty="0" sz="1100" spc="10">
                <a:latin typeface="Times New Roman"/>
                <a:cs typeface="Times New Roman"/>
              </a:rPr>
              <a:t>provide </a:t>
            </a:r>
            <a:r>
              <a:rPr dirty="0" sz="1100" spc="15">
                <a:latin typeface="Times New Roman"/>
                <a:cs typeface="Times New Roman"/>
              </a:rPr>
              <a:t>&gt; </a:t>
            </a:r>
            <a:r>
              <a:rPr dirty="0" sz="1100" spc="10">
                <a:latin typeface="Times New Roman"/>
                <a:cs typeface="Times New Roman"/>
              </a:rPr>
              <a:t>99% </a:t>
            </a:r>
            <a:r>
              <a:rPr dirty="0" sz="1100" spc="5">
                <a:latin typeface="Times New Roman"/>
                <a:cs typeface="Times New Roman"/>
              </a:rPr>
              <a:t>availability and </a:t>
            </a:r>
            <a:r>
              <a:rPr dirty="0" sz="1100" spc="10">
                <a:latin typeface="Times New Roman"/>
                <a:cs typeface="Times New Roman"/>
              </a:rPr>
              <a:t>adhere </a:t>
            </a:r>
            <a:r>
              <a:rPr dirty="0" sz="1100" spc="5">
                <a:latin typeface="Times New Roman"/>
                <a:cs typeface="Times New Roman"/>
              </a:rPr>
              <a:t>to </a:t>
            </a:r>
            <a:r>
              <a:rPr dirty="0" sz="1100" spc="10">
                <a:latin typeface="Times New Roman"/>
                <a:cs typeface="Times New Roman"/>
              </a:rPr>
              <a:t>Infrastructure  </a:t>
            </a:r>
            <a:r>
              <a:rPr dirty="0" sz="1100" spc="5">
                <a:latin typeface="Times New Roman"/>
                <a:cs typeface="Times New Roman"/>
              </a:rPr>
              <a:t>Security, Vulnerability </a:t>
            </a:r>
            <a:r>
              <a:rPr dirty="0" sz="1100" spc="10">
                <a:latin typeface="Times New Roman"/>
                <a:cs typeface="Times New Roman"/>
              </a:rPr>
              <a:t>Assessment and </a:t>
            </a:r>
            <a:r>
              <a:rPr dirty="0" sz="1100" spc="5">
                <a:latin typeface="Times New Roman"/>
                <a:cs typeface="Times New Roman"/>
              </a:rPr>
              <a:t>Penetration </a:t>
            </a:r>
            <a:r>
              <a:rPr dirty="0" sz="1100" spc="10">
                <a:latin typeface="Times New Roman"/>
                <a:cs typeface="Times New Roman"/>
              </a:rPr>
              <a:t>Testing </a:t>
            </a:r>
            <a:r>
              <a:rPr dirty="0" sz="1100" spc="5">
                <a:latin typeface="Times New Roman"/>
                <a:cs typeface="Times New Roman"/>
              </a:rPr>
              <a:t>guidelines </a:t>
            </a:r>
            <a:r>
              <a:rPr dirty="0" sz="1100" spc="10">
                <a:latin typeface="Times New Roman"/>
                <a:cs typeface="Times New Roman"/>
              </a:rPr>
              <a:t>as  </a:t>
            </a:r>
            <a:r>
              <a:rPr dirty="0" sz="1100" spc="5">
                <a:latin typeface="Times New Roman"/>
                <a:cs typeface="Times New Roman"/>
              </a:rPr>
              <a:t>set </a:t>
            </a:r>
            <a:r>
              <a:rPr dirty="0" sz="1100" spc="10">
                <a:latin typeface="Times New Roman"/>
                <a:cs typeface="Times New Roman"/>
              </a:rPr>
              <a:t>out by </a:t>
            </a:r>
            <a:r>
              <a:rPr dirty="0" sz="1100" spc="5">
                <a:latin typeface="Times New Roman"/>
                <a:cs typeface="Times New Roman"/>
              </a:rPr>
              <a:t>Ministry of Electronics, Information </a:t>
            </a:r>
            <a:r>
              <a:rPr dirty="0" sz="1100" spc="10">
                <a:latin typeface="Times New Roman"/>
                <a:cs typeface="Times New Roman"/>
              </a:rPr>
              <a:t>and Technology,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GoI.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80489" y="7266431"/>
            <a:ext cx="11239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5">
                <a:latin typeface="Times New Roman"/>
                <a:cs typeface="Times New Roman"/>
              </a:rPr>
              <a:t>t</a:t>
            </a:r>
            <a:r>
              <a:rPr dirty="0" sz="1100" spc="5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07025" y="7266431"/>
            <a:ext cx="4319270" cy="36322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 spc="20">
                <a:latin typeface="Times New Roman"/>
                <a:cs typeface="Times New Roman"/>
              </a:rPr>
              <a:t>No </a:t>
            </a:r>
            <a:r>
              <a:rPr dirty="0" sz="1100" spc="5">
                <a:latin typeface="Times New Roman"/>
                <a:cs typeface="Times New Roman"/>
              </a:rPr>
              <a:t>data </a:t>
            </a:r>
            <a:r>
              <a:rPr dirty="0" sz="1100" spc="10">
                <a:latin typeface="Times New Roman"/>
                <a:cs typeface="Times New Roman"/>
              </a:rPr>
              <a:t>should flow </a:t>
            </a:r>
            <a:r>
              <a:rPr dirty="0" sz="1100" spc="5">
                <a:latin typeface="Times New Roman"/>
                <a:cs typeface="Times New Roman"/>
              </a:rPr>
              <a:t>out of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country under </a:t>
            </a:r>
            <a:r>
              <a:rPr dirty="0" sz="1100" spc="10">
                <a:latin typeface="Times New Roman"/>
                <a:cs typeface="Times New Roman"/>
              </a:rPr>
              <a:t>any </a:t>
            </a:r>
            <a:r>
              <a:rPr dirty="0" sz="1100" spc="5">
                <a:latin typeface="Times New Roman"/>
                <a:cs typeface="Times New Roman"/>
              </a:rPr>
              <a:t>circumstances </a:t>
            </a:r>
            <a:r>
              <a:rPr dirty="0" sz="1100" spc="10">
                <a:latin typeface="Times New Roman"/>
                <a:cs typeface="Times New Roman"/>
              </a:rPr>
              <a:t>in  compliance </a:t>
            </a:r>
            <a:r>
              <a:rPr dirty="0" sz="1100" spc="5">
                <a:latin typeface="Times New Roman"/>
                <a:cs typeface="Times New Roman"/>
              </a:rPr>
              <a:t>with applicable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laws/regulations/guidelines.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80489" y="7761725"/>
            <a:ext cx="14478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">
                <a:latin typeface="Times New Roman"/>
                <a:cs typeface="Times New Roman"/>
              </a:rPr>
              <a:t>u)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06353" y="7761725"/>
            <a:ext cx="4319270" cy="3625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3335" marR="5080" indent="-1270">
              <a:lnSpc>
                <a:spcPts val="1300"/>
              </a:lnSpc>
              <a:spcBef>
                <a:spcPts val="185"/>
              </a:spcBef>
            </a:pPr>
            <a:r>
              <a:rPr dirty="0" sz="1100" spc="10">
                <a:latin typeface="Times New Roman"/>
                <a:cs typeface="Times New Roman"/>
              </a:rPr>
              <a:t>The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common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layer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shall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be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got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tested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from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the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testing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agencies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specified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in  </a:t>
            </a:r>
            <a:r>
              <a:rPr dirty="0" sz="1100" spc="20">
                <a:latin typeface="Times New Roman"/>
                <a:cs typeface="Times New Roman"/>
              </a:rPr>
              <a:t>CMVR </a:t>
            </a:r>
            <a:r>
              <a:rPr dirty="0" sz="1100" spc="10">
                <a:latin typeface="Times New Roman"/>
                <a:cs typeface="Times New Roman"/>
              </a:rPr>
              <a:t>Rule 126/STQC/NIC for the following minimum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functionalities: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98473" y="8328652"/>
            <a:ext cx="4227830" cy="909319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algn="just" marL="289560" marR="5080" indent="-277495">
              <a:lnSpc>
                <a:spcPct val="106100"/>
              </a:lnSpc>
              <a:spcBef>
                <a:spcPts val="45"/>
              </a:spcBef>
            </a:pPr>
            <a:r>
              <a:rPr dirty="0" sz="1100" spc="5">
                <a:latin typeface="Times New Roman"/>
                <a:cs typeface="Times New Roman"/>
              </a:rPr>
              <a:t>i. Registration </a:t>
            </a:r>
            <a:r>
              <a:rPr dirty="0" sz="1100" spc="10">
                <a:latin typeface="Times New Roman"/>
                <a:cs typeface="Times New Roman"/>
              </a:rPr>
              <a:t>and </a:t>
            </a:r>
            <a:r>
              <a:rPr dirty="0" sz="1100" spc="5">
                <a:latin typeface="Times New Roman"/>
                <a:cs typeface="Times New Roman"/>
              </a:rPr>
              <a:t>activation of the device(s) fitted </a:t>
            </a:r>
            <a:r>
              <a:rPr dirty="0" sz="1100" spc="10">
                <a:latin typeface="Times New Roman"/>
                <a:cs typeface="Times New Roman"/>
              </a:rPr>
              <a:t>on the </a:t>
            </a:r>
            <a:r>
              <a:rPr dirty="0" sz="1100" spc="5">
                <a:latin typeface="Times New Roman"/>
                <a:cs typeface="Times New Roman"/>
              </a:rPr>
              <a:t>vehicle,  including </a:t>
            </a:r>
            <a:r>
              <a:rPr dirty="0" sz="1100" spc="10">
                <a:latin typeface="Times New Roman"/>
                <a:cs typeface="Times New Roman"/>
              </a:rPr>
              <a:t>the details </a:t>
            </a:r>
            <a:r>
              <a:rPr dirty="0" sz="1100" spc="5">
                <a:latin typeface="Times New Roman"/>
                <a:cs typeface="Times New Roman"/>
              </a:rPr>
              <a:t>of vehicle registration </a:t>
            </a:r>
            <a:r>
              <a:rPr dirty="0" sz="1100" spc="10">
                <a:latin typeface="Times New Roman"/>
                <a:cs typeface="Times New Roman"/>
              </a:rPr>
              <a:t>number, engine </a:t>
            </a:r>
            <a:r>
              <a:rPr dirty="0" sz="1100" spc="5">
                <a:latin typeface="Times New Roman"/>
                <a:cs typeface="Times New Roman"/>
              </a:rPr>
              <a:t>number,  chassis </a:t>
            </a:r>
            <a:r>
              <a:rPr dirty="0" sz="1100" spc="10">
                <a:latin typeface="Times New Roman"/>
                <a:cs typeface="Times New Roman"/>
              </a:rPr>
              <a:t>number, </a:t>
            </a:r>
            <a:r>
              <a:rPr dirty="0" sz="1100" spc="5">
                <a:latin typeface="Times New Roman"/>
                <a:cs typeface="Times New Roman"/>
              </a:rPr>
              <a:t>vehicle </a:t>
            </a:r>
            <a:r>
              <a:rPr dirty="0" sz="1100" spc="10">
                <a:latin typeface="Times New Roman"/>
                <a:cs typeface="Times New Roman"/>
              </a:rPr>
              <a:t>make and </a:t>
            </a:r>
            <a:r>
              <a:rPr dirty="0" sz="1100" spc="5">
                <a:latin typeface="Times New Roman"/>
                <a:cs typeface="Times New Roman"/>
              </a:rPr>
              <a:t>model, </a:t>
            </a:r>
            <a:r>
              <a:rPr dirty="0" sz="1100" spc="10">
                <a:latin typeface="Times New Roman"/>
                <a:cs typeface="Times New Roman"/>
              </a:rPr>
              <a:t>device make and </a:t>
            </a:r>
            <a:r>
              <a:rPr dirty="0" sz="1100" spc="5">
                <a:latin typeface="Times New Roman"/>
                <a:cs typeface="Times New Roman"/>
              </a:rPr>
              <a:t>model, 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and connectivity </a:t>
            </a:r>
            <a:r>
              <a:rPr dirty="0" sz="1100" spc="5">
                <a:latin typeface="Times New Roman"/>
                <a:cs typeface="Times New Roman"/>
              </a:rPr>
              <a:t>details </a:t>
            </a:r>
            <a:r>
              <a:rPr dirty="0" sz="1100" spc="10">
                <a:latin typeface="Times New Roman"/>
                <a:cs typeface="Times New Roman"/>
              </a:rPr>
              <a:t>(telecom </a:t>
            </a:r>
            <a:r>
              <a:rPr dirty="0" sz="1100" spc="5">
                <a:latin typeface="Times New Roman"/>
                <a:cs typeface="Times New Roman"/>
              </a:rPr>
              <a:t>service </a:t>
            </a:r>
            <a:r>
              <a:rPr dirty="0" sz="1100" spc="10">
                <a:latin typeface="Times New Roman"/>
                <a:cs typeface="Times New Roman"/>
              </a:rPr>
              <a:t>provider’s name, ICCid,  SIM </a:t>
            </a:r>
            <a:r>
              <a:rPr dirty="0" sz="1100" spc="5">
                <a:latin typeface="Times New Roman"/>
                <a:cs typeface="Times New Roman"/>
              </a:rPr>
              <a:t>Nos., </a:t>
            </a:r>
            <a:r>
              <a:rPr dirty="0" sz="1100" spc="10">
                <a:latin typeface="Times New Roman"/>
                <a:cs typeface="Times New Roman"/>
              </a:rPr>
              <a:t>IMSI, </a:t>
            </a:r>
            <a:r>
              <a:rPr dirty="0" sz="1100" spc="5">
                <a:latin typeface="Times New Roman"/>
                <a:cs typeface="Times New Roman"/>
              </a:rPr>
              <a:t>date of validity,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etc.).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511550" y="9329322"/>
            <a:ext cx="74866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75"/>
              </a:lnSpc>
            </a:pPr>
            <a:r>
              <a:rPr dirty="0" sz="1000" spc="-30">
                <a:latin typeface="Trebuchet MS"/>
                <a:cs typeface="Trebuchet MS"/>
              </a:rPr>
              <a:t>Page </a:t>
            </a:r>
            <a:fld id="{81D60167-4931-47E6-BA6A-407CBD079E47}" type="slidenum">
              <a:rPr dirty="0" sz="1000" spc="-35" b="1">
                <a:latin typeface="Arial"/>
                <a:cs typeface="Arial"/>
              </a:rPr>
              <a:t>10</a:t>
            </a:fld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spc="-25">
                <a:latin typeface="Trebuchet MS"/>
                <a:cs typeface="Trebuchet MS"/>
              </a:rPr>
              <a:t>of</a:t>
            </a:r>
            <a:r>
              <a:rPr dirty="0" sz="1000" spc="-175">
                <a:latin typeface="Trebuchet MS"/>
                <a:cs typeface="Trebuchet MS"/>
              </a:rPr>
              <a:t> </a:t>
            </a:r>
            <a:r>
              <a:rPr dirty="0" sz="1000" spc="-40" b="1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298445" y="1002151"/>
            <a:ext cx="4228465" cy="375920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marL="289560" marR="5080" indent="-277495">
              <a:lnSpc>
                <a:spcPct val="106400"/>
              </a:lnSpc>
              <a:spcBef>
                <a:spcPts val="45"/>
              </a:spcBef>
              <a:tabLst>
                <a:tab pos="289560" algn="l"/>
              </a:tabLst>
            </a:pPr>
            <a:r>
              <a:rPr dirty="0" sz="1100">
                <a:latin typeface="Times New Roman"/>
                <a:cs typeface="Times New Roman"/>
              </a:rPr>
              <a:t>ii.	</a:t>
            </a:r>
            <a:r>
              <a:rPr dirty="0" sz="1100" spc="5">
                <a:latin typeface="Times New Roman"/>
                <a:cs typeface="Times New Roman"/>
              </a:rPr>
              <a:t>Publish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5">
                <a:latin typeface="Times New Roman"/>
                <a:cs typeface="Times New Roman"/>
              </a:rPr>
              <a:t>device details in </a:t>
            </a:r>
            <a:r>
              <a:rPr dirty="0" sz="1100" spc="10">
                <a:latin typeface="Times New Roman"/>
                <a:cs typeface="Times New Roman"/>
              </a:rPr>
              <a:t>the Vahan/ </a:t>
            </a:r>
            <a:r>
              <a:rPr dirty="0" sz="1100" spc="5">
                <a:latin typeface="Times New Roman"/>
                <a:cs typeface="Times New Roman"/>
              </a:rPr>
              <a:t>any other </a:t>
            </a:r>
            <a:r>
              <a:rPr dirty="0" sz="1100" spc="10">
                <a:latin typeface="Times New Roman"/>
                <a:cs typeface="Times New Roman"/>
              </a:rPr>
              <a:t>State/UT system  </a:t>
            </a:r>
            <a:r>
              <a:rPr dirty="0" sz="1100" spc="5">
                <a:latin typeface="Times New Roman"/>
                <a:cs typeface="Times New Roman"/>
              </a:rPr>
              <a:t>used for registration </a:t>
            </a:r>
            <a:r>
              <a:rPr dirty="0" sz="1100" spc="10">
                <a:latin typeface="Times New Roman"/>
                <a:cs typeface="Times New Roman"/>
              </a:rPr>
              <a:t>of </a:t>
            </a:r>
            <a:r>
              <a:rPr dirty="0" sz="1100" spc="5">
                <a:latin typeface="Times New Roman"/>
                <a:cs typeface="Times New Roman"/>
              </a:rPr>
              <a:t>vehicles </a:t>
            </a:r>
            <a:r>
              <a:rPr dirty="0" sz="1100" spc="10">
                <a:latin typeface="Times New Roman"/>
                <a:cs typeface="Times New Roman"/>
              </a:rPr>
              <a:t>and/or </a:t>
            </a:r>
            <a:r>
              <a:rPr dirty="0" sz="1100" spc="5">
                <a:latin typeface="Times New Roman"/>
                <a:cs typeface="Times New Roman"/>
              </a:rPr>
              <a:t>issuance of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permits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98445" y="1522594"/>
            <a:ext cx="18097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5">
                <a:latin typeface="Times New Roman"/>
                <a:cs typeface="Times New Roman"/>
              </a:rPr>
              <a:t>i</a:t>
            </a:r>
            <a:r>
              <a:rPr dirty="0" sz="1100">
                <a:latin typeface="Times New Roman"/>
                <a:cs typeface="Times New Roman"/>
              </a:rPr>
              <a:t>i.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75815" y="1522594"/>
            <a:ext cx="3949700" cy="37655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6800"/>
              </a:lnSpc>
              <a:spcBef>
                <a:spcPts val="40"/>
              </a:spcBef>
            </a:pPr>
            <a:r>
              <a:rPr dirty="0" sz="1100" spc="5">
                <a:latin typeface="Times New Roman"/>
                <a:cs typeface="Times New Roman"/>
              </a:rPr>
              <a:t>Re-registration/re-activation of </a:t>
            </a:r>
            <a:r>
              <a:rPr dirty="0" sz="1100" spc="10">
                <a:latin typeface="Times New Roman"/>
                <a:cs typeface="Times New Roman"/>
              </a:rPr>
              <a:t>the device(s) fitted on the </a:t>
            </a:r>
            <a:r>
              <a:rPr dirty="0" sz="1100" spc="5">
                <a:latin typeface="Times New Roman"/>
                <a:cs typeface="Times New Roman"/>
              </a:rPr>
              <a:t>vehicle in  </a:t>
            </a:r>
            <a:r>
              <a:rPr dirty="0" sz="1100" spc="10">
                <a:latin typeface="Times New Roman"/>
                <a:cs typeface="Times New Roman"/>
              </a:rPr>
              <a:t>case of any change </a:t>
            </a:r>
            <a:r>
              <a:rPr dirty="0" sz="1100" spc="5">
                <a:latin typeface="Times New Roman"/>
                <a:cs typeface="Times New Roman"/>
              </a:rPr>
              <a:t>in </a:t>
            </a:r>
            <a:r>
              <a:rPr dirty="0" sz="1100" spc="10">
                <a:latin typeface="Times New Roman"/>
                <a:cs typeface="Times New Roman"/>
              </a:rPr>
              <a:t>device or telecom service provider,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etc.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80461" y="2043796"/>
            <a:ext cx="4846320" cy="5240655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algn="just" marL="908050" marR="6350" indent="-277495">
              <a:lnSpc>
                <a:spcPct val="106400"/>
              </a:lnSpc>
              <a:spcBef>
                <a:spcPts val="45"/>
              </a:spcBef>
              <a:buAutoNum type="romanLcPeriod" startAt="4"/>
              <a:tabLst>
                <a:tab pos="908050" algn="l"/>
              </a:tabLst>
            </a:pPr>
            <a:r>
              <a:rPr dirty="0" sz="1100" spc="5">
                <a:latin typeface="Times New Roman"/>
                <a:cs typeface="Times New Roman"/>
              </a:rPr>
              <a:t>Periodic health </a:t>
            </a:r>
            <a:r>
              <a:rPr dirty="0" sz="1100" spc="10">
                <a:latin typeface="Times New Roman"/>
                <a:cs typeface="Times New Roman"/>
              </a:rPr>
              <a:t>check </a:t>
            </a:r>
            <a:r>
              <a:rPr dirty="0" sz="1100" spc="5">
                <a:latin typeface="Times New Roman"/>
                <a:cs typeface="Times New Roman"/>
              </a:rPr>
              <a:t>of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device(s) fitted </a:t>
            </a:r>
            <a:r>
              <a:rPr dirty="0" sz="1100" spc="10">
                <a:latin typeface="Times New Roman"/>
                <a:cs typeface="Times New Roman"/>
              </a:rPr>
              <a:t>on the </a:t>
            </a:r>
            <a:r>
              <a:rPr dirty="0" sz="1100" spc="5">
                <a:latin typeface="Times New Roman"/>
                <a:cs typeface="Times New Roman"/>
              </a:rPr>
              <a:t>vehicle through  </a:t>
            </a:r>
            <a:r>
              <a:rPr dirty="0" sz="1100" spc="10">
                <a:latin typeface="Times New Roman"/>
                <a:cs typeface="Times New Roman"/>
              </a:rPr>
              <a:t>SMS, as per </a:t>
            </a:r>
            <a:r>
              <a:rPr dirty="0" sz="1100" spc="5">
                <a:latin typeface="Times New Roman"/>
                <a:cs typeface="Times New Roman"/>
              </a:rPr>
              <a:t>section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8.4.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romanLcPeriod" startAt="4"/>
            </a:pPr>
            <a:endParaRPr sz="1100">
              <a:latin typeface="Times New Roman"/>
              <a:cs typeface="Times New Roman"/>
            </a:endParaRPr>
          </a:p>
          <a:p>
            <a:pPr algn="just" marL="908050" marR="5080" indent="-277495">
              <a:lnSpc>
                <a:spcPct val="106200"/>
              </a:lnSpc>
              <a:buAutoNum type="romanLcPeriod" startAt="4"/>
              <a:tabLst>
                <a:tab pos="908050" algn="l"/>
              </a:tabLst>
            </a:pPr>
            <a:r>
              <a:rPr dirty="0" sz="1100" spc="10">
                <a:latin typeface="Times New Roman"/>
                <a:cs typeface="Times New Roman"/>
              </a:rPr>
              <a:t>Receiving </a:t>
            </a:r>
            <a:r>
              <a:rPr dirty="0" sz="1100" spc="5">
                <a:latin typeface="Times New Roman"/>
                <a:cs typeface="Times New Roman"/>
              </a:rPr>
              <a:t>alerts </a:t>
            </a:r>
            <a:r>
              <a:rPr dirty="0" sz="1100" spc="10">
                <a:latin typeface="Times New Roman"/>
                <a:cs typeface="Times New Roman"/>
              </a:rPr>
              <a:t>from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devices in case </a:t>
            </a:r>
            <a:r>
              <a:rPr dirty="0" sz="1100" spc="5">
                <a:latin typeface="Times New Roman"/>
                <a:cs typeface="Times New Roman"/>
              </a:rPr>
              <a:t>of </a:t>
            </a:r>
            <a:r>
              <a:rPr dirty="0" sz="1100" spc="10">
                <a:latin typeface="Times New Roman"/>
                <a:cs typeface="Times New Roman"/>
              </a:rPr>
              <a:t>defined deviations </a:t>
            </a:r>
            <a:r>
              <a:rPr dirty="0" sz="1100" spc="5">
                <a:latin typeface="Times New Roman"/>
                <a:cs typeface="Times New Roman"/>
              </a:rPr>
              <a:t>by  vehicle </a:t>
            </a:r>
            <a:r>
              <a:rPr dirty="0" sz="1100" spc="10">
                <a:latin typeface="Times New Roman"/>
                <a:cs typeface="Times New Roman"/>
              </a:rPr>
              <a:t>such </a:t>
            </a:r>
            <a:r>
              <a:rPr dirty="0" sz="1100" spc="5">
                <a:latin typeface="Times New Roman"/>
                <a:cs typeface="Times New Roman"/>
              </a:rPr>
              <a:t>as over-speeding, etc. Publish alerts and health </a:t>
            </a:r>
            <a:r>
              <a:rPr dirty="0" sz="1100" spc="10">
                <a:latin typeface="Times New Roman"/>
                <a:cs typeface="Times New Roman"/>
              </a:rPr>
              <a:t>check  </a:t>
            </a:r>
            <a:r>
              <a:rPr dirty="0" sz="1100" spc="5">
                <a:latin typeface="Times New Roman"/>
                <a:cs typeface="Times New Roman"/>
              </a:rPr>
              <a:t>received </a:t>
            </a:r>
            <a:r>
              <a:rPr dirty="0" sz="1100" spc="15">
                <a:latin typeface="Times New Roman"/>
                <a:cs typeface="Times New Roman"/>
              </a:rPr>
              <a:t>from VLT </a:t>
            </a:r>
            <a:r>
              <a:rPr dirty="0" sz="1100" spc="10">
                <a:latin typeface="Times New Roman"/>
                <a:cs typeface="Times New Roman"/>
              </a:rPr>
              <a:t>device </a:t>
            </a:r>
            <a:r>
              <a:rPr dirty="0" sz="1100" spc="5">
                <a:latin typeface="Times New Roman"/>
                <a:cs typeface="Times New Roman"/>
              </a:rPr>
              <a:t>in </a:t>
            </a:r>
            <a:r>
              <a:rPr dirty="0" sz="1100" spc="10">
                <a:latin typeface="Times New Roman"/>
                <a:cs typeface="Times New Roman"/>
              </a:rPr>
              <a:t>the Vahan/ any </a:t>
            </a:r>
            <a:r>
              <a:rPr dirty="0" sz="1100" spc="5">
                <a:latin typeface="Times New Roman"/>
                <a:cs typeface="Times New Roman"/>
              </a:rPr>
              <a:t>other State/UT </a:t>
            </a:r>
            <a:r>
              <a:rPr dirty="0" sz="1100" spc="10">
                <a:latin typeface="Times New Roman"/>
                <a:cs typeface="Times New Roman"/>
              </a:rPr>
              <a:t>system  </a:t>
            </a:r>
            <a:r>
              <a:rPr dirty="0" sz="1100" spc="5">
                <a:latin typeface="Times New Roman"/>
                <a:cs typeface="Times New Roman"/>
              </a:rPr>
              <a:t>used for registration </a:t>
            </a:r>
            <a:r>
              <a:rPr dirty="0" sz="1100" spc="10">
                <a:latin typeface="Times New Roman"/>
                <a:cs typeface="Times New Roman"/>
              </a:rPr>
              <a:t>of </a:t>
            </a:r>
            <a:r>
              <a:rPr dirty="0" sz="1100" spc="5">
                <a:latin typeface="Times New Roman"/>
                <a:cs typeface="Times New Roman"/>
              </a:rPr>
              <a:t>vehicles </a:t>
            </a:r>
            <a:r>
              <a:rPr dirty="0" sz="1100" spc="10">
                <a:latin typeface="Times New Roman"/>
                <a:cs typeface="Times New Roman"/>
              </a:rPr>
              <a:t>and/or </a:t>
            </a:r>
            <a:r>
              <a:rPr dirty="0" sz="1100" spc="5">
                <a:latin typeface="Times New Roman"/>
                <a:cs typeface="Times New Roman"/>
              </a:rPr>
              <a:t>issuance of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permits.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romanLcPeriod" startAt="4"/>
            </a:pPr>
            <a:endParaRPr sz="1100">
              <a:latin typeface="Times New Roman"/>
              <a:cs typeface="Times New Roman"/>
            </a:endParaRPr>
          </a:p>
          <a:p>
            <a:pPr algn="just" marL="908050" marR="6350" indent="-277495">
              <a:lnSpc>
                <a:spcPct val="105900"/>
              </a:lnSpc>
              <a:spcBef>
                <a:spcPts val="5"/>
              </a:spcBef>
              <a:buAutoNum type="romanLcPeriod" startAt="4"/>
              <a:tabLst>
                <a:tab pos="908050" algn="l"/>
              </a:tabLst>
            </a:pPr>
            <a:r>
              <a:rPr dirty="0" sz="1100" spc="5">
                <a:latin typeface="Times New Roman"/>
                <a:cs typeface="Times New Roman"/>
              </a:rPr>
              <a:t>Provide interface to </a:t>
            </a:r>
            <a:r>
              <a:rPr dirty="0" sz="1100" spc="10">
                <a:latin typeface="Times New Roman"/>
                <a:cs typeface="Times New Roman"/>
              </a:rPr>
              <a:t>Vahan, </a:t>
            </a:r>
            <a:r>
              <a:rPr dirty="0" sz="1100" spc="5">
                <a:latin typeface="Times New Roman"/>
                <a:cs typeface="Times New Roman"/>
              </a:rPr>
              <a:t>respective State/UTs, </a:t>
            </a:r>
            <a:r>
              <a:rPr dirty="0" sz="1100" spc="10">
                <a:latin typeface="Times New Roman"/>
                <a:cs typeface="Times New Roman"/>
              </a:rPr>
              <a:t>RTOs, </a:t>
            </a:r>
            <a:r>
              <a:rPr dirty="0" sz="1100" spc="5">
                <a:latin typeface="Times New Roman"/>
                <a:cs typeface="Times New Roman"/>
              </a:rPr>
              <a:t>testing  </a:t>
            </a:r>
            <a:r>
              <a:rPr dirty="0" sz="1100" spc="10">
                <a:latin typeface="Times New Roman"/>
                <a:cs typeface="Times New Roman"/>
              </a:rPr>
              <a:t>agencies,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device </a:t>
            </a:r>
            <a:r>
              <a:rPr dirty="0" sz="1100" spc="5">
                <a:latin typeface="Times New Roman"/>
                <a:cs typeface="Times New Roman"/>
              </a:rPr>
              <a:t>manufacturer’s and their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dealers.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5" b="1">
                <a:latin typeface="Times New Roman"/>
                <a:cs typeface="Times New Roman"/>
              </a:rPr>
              <a:t>8.4 Activation </a:t>
            </a:r>
            <a:r>
              <a:rPr dirty="0" sz="1100" spc="10" b="1">
                <a:latin typeface="Times New Roman"/>
                <a:cs typeface="Times New Roman"/>
              </a:rPr>
              <a:t>message and </a:t>
            </a:r>
            <a:r>
              <a:rPr dirty="0" sz="1100" spc="5" b="1">
                <a:latin typeface="Times New Roman"/>
                <a:cs typeface="Times New Roman"/>
              </a:rPr>
              <a:t>Health </a:t>
            </a:r>
            <a:r>
              <a:rPr dirty="0" sz="1100" spc="10" b="1">
                <a:latin typeface="Times New Roman"/>
                <a:cs typeface="Times New Roman"/>
              </a:rPr>
              <a:t>Check Message</a:t>
            </a:r>
            <a:r>
              <a:rPr dirty="0" sz="1100" spc="20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Protocol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8400"/>
              </a:lnSpc>
            </a:pP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protocols for activation message and </a:t>
            </a:r>
            <a:r>
              <a:rPr dirty="0" sz="1100" spc="10">
                <a:latin typeface="Times New Roman"/>
                <a:cs typeface="Times New Roman"/>
              </a:rPr>
              <a:t>health check message </a:t>
            </a:r>
            <a:r>
              <a:rPr dirty="0" sz="1100" spc="5">
                <a:latin typeface="Times New Roman"/>
                <a:cs typeface="Times New Roman"/>
              </a:rPr>
              <a:t>are </a:t>
            </a:r>
            <a:r>
              <a:rPr dirty="0" sz="1100" spc="10">
                <a:latin typeface="Times New Roman"/>
                <a:cs typeface="Times New Roman"/>
              </a:rPr>
              <a:t>given below.  </a:t>
            </a:r>
            <a:r>
              <a:rPr dirty="0" sz="1100" spc="5">
                <a:latin typeface="Times New Roman"/>
                <a:cs typeface="Times New Roman"/>
              </a:rPr>
              <a:t>Device shall send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activation </a:t>
            </a:r>
            <a:r>
              <a:rPr dirty="0" sz="1100" spc="10">
                <a:latin typeface="Times New Roman"/>
                <a:cs typeface="Times New Roman"/>
              </a:rPr>
              <a:t>and </a:t>
            </a:r>
            <a:r>
              <a:rPr dirty="0" sz="1100" spc="5">
                <a:latin typeface="Times New Roman"/>
                <a:cs typeface="Times New Roman"/>
              </a:rPr>
              <a:t>health </a:t>
            </a:r>
            <a:r>
              <a:rPr dirty="0" sz="1100" spc="10">
                <a:latin typeface="Times New Roman"/>
                <a:cs typeface="Times New Roman"/>
              </a:rPr>
              <a:t>check </a:t>
            </a:r>
            <a:r>
              <a:rPr dirty="0" sz="1100" spc="5">
                <a:latin typeface="Times New Roman"/>
                <a:cs typeface="Times New Roman"/>
              </a:rPr>
              <a:t>messages </a:t>
            </a:r>
            <a:r>
              <a:rPr dirty="0" sz="1100" spc="15">
                <a:latin typeface="Times New Roman"/>
                <a:cs typeface="Times New Roman"/>
              </a:rPr>
              <a:t>on </a:t>
            </a:r>
            <a:r>
              <a:rPr dirty="0" sz="1100" spc="5">
                <a:latin typeface="Times New Roman"/>
                <a:cs typeface="Times New Roman"/>
              </a:rPr>
              <a:t>request as </a:t>
            </a:r>
            <a:r>
              <a:rPr dirty="0" sz="1100" spc="10">
                <a:latin typeface="Times New Roman"/>
                <a:cs typeface="Times New Roman"/>
              </a:rPr>
              <a:t>specified  </a:t>
            </a:r>
            <a:r>
              <a:rPr dirty="0" sz="1100" spc="5">
                <a:latin typeface="Times New Roman"/>
                <a:cs typeface="Times New Roman"/>
              </a:rPr>
              <a:t>below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directly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to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the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backend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system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(i.e.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backend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Command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and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Control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Centre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set  </a:t>
            </a:r>
            <a:r>
              <a:rPr dirty="0" sz="1100" spc="5">
                <a:latin typeface="Times New Roman"/>
                <a:cs typeface="Times New Roman"/>
              </a:rPr>
              <a:t>up/ authorized </a:t>
            </a:r>
            <a:r>
              <a:rPr dirty="0" sz="1100" spc="10">
                <a:latin typeface="Times New Roman"/>
                <a:cs typeface="Times New Roman"/>
              </a:rPr>
              <a:t>by </a:t>
            </a:r>
            <a:r>
              <a:rPr dirty="0" sz="1100" spc="5">
                <a:latin typeface="Times New Roman"/>
                <a:cs typeface="Times New Roman"/>
              </a:rPr>
              <a:t>State/UT or </a:t>
            </a:r>
            <a:r>
              <a:rPr dirty="0" sz="1100" spc="10">
                <a:latin typeface="Times New Roman"/>
                <a:cs typeface="Times New Roman"/>
              </a:rPr>
              <a:t>a </a:t>
            </a:r>
            <a:r>
              <a:rPr dirty="0" sz="1100" spc="15">
                <a:latin typeface="Times New Roman"/>
                <a:cs typeface="Times New Roman"/>
              </a:rPr>
              <a:t>Common </a:t>
            </a:r>
            <a:r>
              <a:rPr dirty="0" sz="1100" spc="10">
                <a:latin typeface="Times New Roman"/>
                <a:cs typeface="Times New Roman"/>
              </a:rPr>
              <a:t>Layer system </a:t>
            </a:r>
            <a:r>
              <a:rPr dirty="0" sz="1100" spc="5">
                <a:latin typeface="Times New Roman"/>
                <a:cs typeface="Times New Roman"/>
              </a:rPr>
              <a:t>providing interface to </a:t>
            </a:r>
            <a:r>
              <a:rPr dirty="0" sz="1100" spc="15">
                <a:latin typeface="Times New Roman"/>
                <a:cs typeface="Times New Roman"/>
              </a:rPr>
              <a:t>VLT  </a:t>
            </a:r>
            <a:r>
              <a:rPr dirty="0" sz="1100" spc="5">
                <a:latin typeface="Times New Roman"/>
                <a:cs typeface="Times New Roman"/>
              </a:rPr>
              <a:t>device </a:t>
            </a:r>
            <a:r>
              <a:rPr dirty="0" sz="1100" spc="10">
                <a:latin typeface="Times New Roman"/>
                <a:cs typeface="Times New Roman"/>
              </a:rPr>
              <a:t>manufacturers’ backend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applications).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87325" indent="-174625">
              <a:lnSpc>
                <a:spcPct val="100000"/>
              </a:lnSpc>
              <a:buAutoNum type="alphaUcPeriod"/>
              <a:tabLst>
                <a:tab pos="187960" algn="l"/>
              </a:tabLst>
            </a:pPr>
            <a:r>
              <a:rPr dirty="0" sz="1100" spc="5" b="1">
                <a:latin typeface="Times New Roman"/>
                <a:cs typeface="Times New Roman"/>
              </a:rPr>
              <a:t>Activation </a:t>
            </a:r>
            <a:r>
              <a:rPr dirty="0" sz="1100" spc="15" b="1">
                <a:latin typeface="Times New Roman"/>
                <a:cs typeface="Times New Roman"/>
              </a:rPr>
              <a:t>SMS </a:t>
            </a:r>
            <a:r>
              <a:rPr dirty="0" sz="1100" spc="10" b="1">
                <a:latin typeface="Times New Roman"/>
                <a:cs typeface="Times New Roman"/>
              </a:rPr>
              <a:t>Format from Backend System </a:t>
            </a:r>
            <a:r>
              <a:rPr dirty="0" sz="1100" spc="5" b="1">
                <a:latin typeface="Times New Roman"/>
                <a:cs typeface="Times New Roman"/>
              </a:rPr>
              <a:t>to</a:t>
            </a:r>
            <a:r>
              <a:rPr dirty="0" sz="1100" spc="-25" b="1">
                <a:latin typeface="Times New Roman"/>
                <a:cs typeface="Times New Roman"/>
              </a:rPr>
              <a:t> </a:t>
            </a:r>
            <a:r>
              <a:rPr dirty="0" sz="1100" spc="10" b="1">
                <a:latin typeface="Times New Roman"/>
                <a:cs typeface="Times New Roman"/>
              </a:rPr>
              <a:t>Device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imes New Roman"/>
              <a:buAutoNum type="alphaUcPeriod"/>
            </a:pPr>
            <a:endParaRPr sz="1250">
              <a:latin typeface="Times New Roman"/>
              <a:cs typeface="Times New Roman"/>
            </a:endParaRPr>
          </a:p>
          <a:p>
            <a:pPr marL="12700" marR="6350">
              <a:lnSpc>
                <a:spcPts val="1300"/>
              </a:lnSpc>
            </a:pPr>
            <a:r>
              <a:rPr dirty="0" sz="1100" spc="10">
                <a:latin typeface="Times New Roman"/>
                <a:cs typeface="Times New Roman"/>
              </a:rPr>
              <a:t>For </a:t>
            </a:r>
            <a:r>
              <a:rPr dirty="0" sz="1100" spc="5">
                <a:latin typeface="Times New Roman"/>
                <a:cs typeface="Times New Roman"/>
              </a:rPr>
              <a:t>completion of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5">
                <a:latin typeface="Times New Roman"/>
                <a:cs typeface="Times New Roman"/>
              </a:rPr>
              <a:t>installation process, </a:t>
            </a:r>
            <a:r>
              <a:rPr dirty="0" sz="1100" spc="10">
                <a:latin typeface="Times New Roman"/>
                <a:cs typeface="Times New Roman"/>
              </a:rPr>
              <a:t>the </a:t>
            </a:r>
            <a:r>
              <a:rPr dirty="0" sz="1100" spc="15">
                <a:latin typeface="Times New Roman"/>
                <a:cs typeface="Times New Roman"/>
              </a:rPr>
              <a:t>VLT </a:t>
            </a:r>
            <a:r>
              <a:rPr dirty="0" sz="1100" spc="10">
                <a:latin typeface="Times New Roman"/>
                <a:cs typeface="Times New Roman"/>
              </a:rPr>
              <a:t>device </a:t>
            </a:r>
            <a:r>
              <a:rPr dirty="0" sz="1100" spc="5">
                <a:latin typeface="Times New Roman"/>
                <a:cs typeface="Times New Roman"/>
              </a:rPr>
              <a:t>shall </a:t>
            </a:r>
            <a:r>
              <a:rPr dirty="0" sz="1100" spc="10">
                <a:latin typeface="Times New Roman"/>
                <a:cs typeface="Times New Roman"/>
              </a:rPr>
              <a:t>undergo Activation  </a:t>
            </a:r>
            <a:r>
              <a:rPr dirty="0" sz="1100" spc="5">
                <a:latin typeface="Times New Roman"/>
                <a:cs typeface="Times New Roman"/>
              </a:rPr>
              <a:t>process </a:t>
            </a:r>
            <a:r>
              <a:rPr dirty="0" sz="1100" spc="10">
                <a:latin typeface="Times New Roman"/>
                <a:cs typeface="Times New Roman"/>
              </a:rPr>
              <a:t>as </a:t>
            </a:r>
            <a:r>
              <a:rPr dirty="0" sz="1100" spc="5">
                <a:latin typeface="Times New Roman"/>
                <a:cs typeface="Times New Roman"/>
              </a:rPr>
              <a:t>per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below: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Times New Roman"/>
              <a:cs typeface="Times New Roman"/>
            </a:endParaRPr>
          </a:p>
          <a:p>
            <a:pPr lvl="1" marL="297815" marR="128270" indent="-214629">
              <a:lnSpc>
                <a:spcPts val="1300"/>
              </a:lnSpc>
              <a:buFont typeface="Symbol"/>
              <a:buChar char=""/>
              <a:tabLst>
                <a:tab pos="297815" algn="l"/>
                <a:tab pos="298450" algn="l"/>
              </a:tabLst>
            </a:pPr>
            <a:r>
              <a:rPr dirty="0" sz="1100" spc="10">
                <a:latin typeface="Times New Roman"/>
                <a:cs typeface="Times New Roman"/>
              </a:rPr>
              <a:t>Activation Message Request Format </a:t>
            </a:r>
            <a:r>
              <a:rPr dirty="0" sz="1100" spc="15">
                <a:latin typeface="Times New Roman"/>
                <a:cs typeface="Times New Roman"/>
              </a:rPr>
              <a:t>from </a:t>
            </a:r>
            <a:r>
              <a:rPr dirty="0" sz="1100" spc="10">
                <a:latin typeface="Times New Roman"/>
                <a:cs typeface="Times New Roman"/>
              </a:rPr>
              <a:t>the Backend System </a:t>
            </a:r>
            <a:r>
              <a:rPr dirty="0" sz="1100" spc="5">
                <a:latin typeface="Times New Roman"/>
                <a:cs typeface="Times New Roman"/>
              </a:rPr>
              <a:t>to </a:t>
            </a:r>
            <a:r>
              <a:rPr dirty="0" sz="1100" spc="10">
                <a:latin typeface="Times New Roman"/>
                <a:cs typeface="Times New Roman"/>
              </a:rPr>
              <a:t>the Device  </a:t>
            </a:r>
            <a:r>
              <a:rPr dirty="0" sz="1100" spc="5">
                <a:latin typeface="Times New Roman"/>
                <a:cs typeface="Times New Roman"/>
              </a:rPr>
              <a:t>(Through </a:t>
            </a:r>
            <a:r>
              <a:rPr dirty="0" sz="1100" spc="10">
                <a:latin typeface="Times New Roman"/>
                <a:cs typeface="Times New Roman"/>
              </a:rPr>
              <a:t>SMS): </a:t>
            </a:r>
            <a:r>
              <a:rPr dirty="0" sz="1100" spc="15">
                <a:latin typeface="Times New Roman"/>
                <a:cs typeface="Times New Roman"/>
              </a:rPr>
              <a:t>ACTV, </a:t>
            </a:r>
            <a:r>
              <a:rPr dirty="0" sz="1100" spc="10">
                <a:latin typeface="Times New Roman"/>
                <a:cs typeface="Times New Roman"/>
              </a:rPr>
              <a:t>Random </a:t>
            </a:r>
            <a:r>
              <a:rPr dirty="0" sz="1100" spc="5">
                <a:latin typeface="Times New Roman"/>
                <a:cs typeface="Times New Roman"/>
              </a:rPr>
              <a:t>Code, Reply </a:t>
            </a:r>
            <a:r>
              <a:rPr dirty="0" sz="1100" spc="15">
                <a:latin typeface="Times New Roman"/>
                <a:cs typeface="Times New Roman"/>
              </a:rPr>
              <a:t>SMS </a:t>
            </a:r>
            <a:r>
              <a:rPr dirty="0" sz="1100" spc="10">
                <a:latin typeface="Times New Roman"/>
                <a:cs typeface="Times New Roman"/>
              </a:rPr>
              <a:t>Gateway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no.</a:t>
            </a:r>
            <a:endParaRPr sz="11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Symbol"/>
              <a:buChar char=""/>
            </a:pPr>
            <a:endParaRPr sz="1200">
              <a:latin typeface="Times New Roman"/>
              <a:cs typeface="Times New Roman"/>
            </a:endParaRPr>
          </a:p>
          <a:p>
            <a:pPr lvl="1" marL="297815" marR="457200" indent="-214629">
              <a:lnSpc>
                <a:spcPts val="1290"/>
              </a:lnSpc>
              <a:buFont typeface="Symbol"/>
              <a:buChar char=""/>
              <a:tabLst>
                <a:tab pos="297815" algn="l"/>
                <a:tab pos="298450" algn="l"/>
              </a:tabLst>
            </a:pPr>
            <a:r>
              <a:rPr dirty="0" sz="1100" spc="5">
                <a:latin typeface="Times New Roman"/>
                <a:cs typeface="Times New Roman"/>
              </a:rPr>
              <a:t>Activation </a:t>
            </a:r>
            <a:r>
              <a:rPr dirty="0" sz="1100" spc="10">
                <a:latin typeface="Times New Roman"/>
                <a:cs typeface="Times New Roman"/>
              </a:rPr>
              <a:t>Message Reply Format </a:t>
            </a:r>
            <a:r>
              <a:rPr dirty="0" sz="1100" spc="15">
                <a:latin typeface="Times New Roman"/>
                <a:cs typeface="Times New Roman"/>
              </a:rPr>
              <a:t>from </a:t>
            </a:r>
            <a:r>
              <a:rPr dirty="0" sz="1100" spc="10">
                <a:latin typeface="Times New Roman"/>
                <a:cs typeface="Times New Roman"/>
              </a:rPr>
              <a:t>Device </a:t>
            </a:r>
            <a:r>
              <a:rPr dirty="0" sz="1100" spc="5">
                <a:latin typeface="Times New Roman"/>
                <a:cs typeface="Times New Roman"/>
              </a:rPr>
              <a:t>to </a:t>
            </a:r>
            <a:r>
              <a:rPr dirty="0" sz="1100" spc="10">
                <a:latin typeface="Times New Roman"/>
                <a:cs typeface="Times New Roman"/>
              </a:rPr>
              <a:t>the Backend System  (Through </a:t>
            </a:r>
            <a:r>
              <a:rPr dirty="0" sz="1100" spc="15">
                <a:latin typeface="Times New Roman"/>
                <a:cs typeface="Times New Roman"/>
              </a:rPr>
              <a:t>SMS) </a:t>
            </a:r>
            <a:r>
              <a:rPr dirty="0" sz="1100" spc="5">
                <a:latin typeface="Times New Roman"/>
                <a:cs typeface="Times New Roman"/>
              </a:rPr>
              <a:t>as </a:t>
            </a:r>
            <a:r>
              <a:rPr dirty="0" sz="1100" spc="10">
                <a:latin typeface="Times New Roman"/>
                <a:cs typeface="Times New Roman"/>
              </a:rPr>
              <a:t>per Table 1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below: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625346" y="7511795"/>
          <a:ext cx="4956810" cy="1711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8580"/>
                <a:gridCol w="899794"/>
                <a:gridCol w="1205229"/>
                <a:gridCol w="1505585"/>
              </a:tblGrid>
              <a:tr h="664845">
                <a:tc gridSpan="4">
                  <a:txBody>
                    <a:bodyPr/>
                    <a:lstStyle/>
                    <a:p>
                      <a:pPr algn="ctr" marR="34925">
                        <a:lnSpc>
                          <a:spcPts val="1280"/>
                        </a:lnSpc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Table-1: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916940" marR="917575">
                        <a:lnSpc>
                          <a:spcPts val="1300"/>
                        </a:lnSpc>
                        <a:spcBef>
                          <a:spcPts val="45"/>
                        </a:spcBef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Activation </a:t>
                      </a:r>
                      <a:r>
                        <a:rPr dirty="0" sz="1100" spc="20" b="1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Health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Check Response </a:t>
                      </a:r>
                      <a:r>
                        <a:rPr dirty="0" sz="1100" spc="15" b="1">
                          <a:latin typeface="Times New Roman"/>
                          <a:cs typeface="Times New Roman"/>
                        </a:rPr>
                        <a:t>SMS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Format  </a:t>
                      </a:r>
                      <a:r>
                        <a:rPr dirty="0" sz="1100" spc="15" b="1">
                          <a:latin typeface="Times New Roman"/>
                          <a:cs typeface="Times New Roman"/>
                        </a:rPr>
                        <a:t>from 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100" spc="15" b="1">
                          <a:latin typeface="Times New Roman"/>
                          <a:cs typeface="Times New Roman"/>
                        </a:rPr>
                        <a:t>Backend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System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83540">
                <a:tc>
                  <a:txBody>
                    <a:bodyPr/>
                    <a:lstStyle/>
                    <a:p>
                      <a:pPr marL="319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Field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5" b="1">
                          <a:latin typeface="Times New Roman"/>
                          <a:cs typeface="Times New Roman"/>
                        </a:rPr>
                        <a:t>Name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93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Characters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93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4010" marR="274320" indent="-48260">
                        <a:lnSpc>
                          <a:spcPts val="1300"/>
                        </a:lnSpc>
                        <a:spcBef>
                          <a:spcPts val="40"/>
                        </a:spcBef>
                      </a:pP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Activation 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Example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3234" marR="323850" indent="-149860">
                        <a:lnSpc>
                          <a:spcPts val="1300"/>
                        </a:lnSpc>
                        <a:spcBef>
                          <a:spcPts val="40"/>
                        </a:spcBef>
                      </a:pP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Health</a:t>
                      </a:r>
                      <a:r>
                        <a:rPr dirty="0" sz="1100" spc="-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Check  Example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804"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Header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0"/>
                        </a:lnSpc>
                      </a:pPr>
                      <a:r>
                        <a:rPr dirty="0" sz="1100" spc="15">
                          <a:latin typeface="Times New Roman"/>
                          <a:cs typeface="Times New Roman"/>
                        </a:rPr>
                        <a:t>ACTVR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2920">
                        <a:lnSpc>
                          <a:spcPts val="1290"/>
                        </a:lnSpc>
                      </a:pPr>
                      <a:r>
                        <a:rPr dirty="0" sz="1100" spc="20">
                          <a:latin typeface="Times New Roman"/>
                          <a:cs typeface="Times New Roman"/>
                        </a:rPr>
                        <a:t>HCHKR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Separator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15">
                          <a:latin typeface="Times New Roman"/>
                          <a:cs typeface="Times New Roman"/>
                        </a:rPr>
                        <a:t>Random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code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9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343434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115">
                        <a:lnSpc>
                          <a:spcPts val="1295"/>
                        </a:lnSpc>
                      </a:pPr>
                      <a:r>
                        <a:rPr dirty="0" sz="1100" spc="10">
                          <a:latin typeface="Times New Roman"/>
                          <a:cs typeface="Times New Roman"/>
                        </a:rPr>
                        <a:t>474747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apx-kbp</dc:creator>
  <dcterms:created xsi:type="dcterms:W3CDTF">2019-06-14T06:39:36Z</dcterms:created>
  <dcterms:modified xsi:type="dcterms:W3CDTF">2019-06-14T06:39:36Z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2019-01-04T00:00:00Z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2019-06-14T00:00:00Z</vt:filetime>
  </property>
</Properties>
</file>